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342" r:id="rId2"/>
    <p:sldId id="343" r:id="rId3"/>
    <p:sldId id="344" r:id="rId4"/>
    <p:sldId id="345" r:id="rId5"/>
    <p:sldId id="346" r:id="rId6"/>
    <p:sldId id="347" r:id="rId7"/>
    <p:sldId id="348" r:id="rId8"/>
    <p:sldId id="349" r:id="rId9"/>
    <p:sldId id="350" r:id="rId10"/>
    <p:sldId id="35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08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C1D5-03F8-4058-B074-52A15C88DB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1431-647B-44E8-A33D-8559610A15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720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C1D5-03F8-4058-B074-52A15C88DB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1431-647B-44E8-A33D-8559610A15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74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C1D5-03F8-4058-B074-52A15C88DB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1431-647B-44E8-A33D-8559610A15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766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C1D5-03F8-4058-B074-52A15C88DB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1431-647B-44E8-A33D-8559610A15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479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C1D5-03F8-4058-B074-52A15C88DB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1431-647B-44E8-A33D-8559610A15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5202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C1D5-03F8-4058-B074-52A15C88DB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1431-647B-44E8-A33D-8559610A15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9033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C1D5-03F8-4058-B074-52A15C88DB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1431-647B-44E8-A33D-8559610A15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6967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C1D5-03F8-4058-B074-52A15C88DB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1431-647B-44E8-A33D-8559610A15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8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C1D5-03F8-4058-B074-52A15C88DB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1431-647B-44E8-A33D-8559610A15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093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C1D5-03F8-4058-B074-52A15C88DB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1431-647B-44E8-A33D-8559610A15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601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C1D5-03F8-4058-B074-52A15C88DB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1431-647B-44E8-A33D-8559610A15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46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C1D5-03F8-4058-B074-52A15C88DB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1431-647B-44E8-A33D-8559610A15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74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C1D5-03F8-4058-B074-52A15C88DB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1431-647B-44E8-A33D-8559610A15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031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C1D5-03F8-4058-B074-52A15C88DB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1431-647B-44E8-A33D-8559610A15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07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C1D5-03F8-4058-B074-52A15C88DB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1431-647B-44E8-A33D-8559610A15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489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C1D5-03F8-4058-B074-52A15C88DB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1431-647B-44E8-A33D-8559610A15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423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4C1D5-03F8-4058-B074-52A15C88DB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A861431-647B-44E8-A33D-8559610A15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46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11616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/>
              <a:t>Linearni</a:t>
            </a:r>
            <a:r>
              <a:rPr lang="en-US" b="1" dirty="0"/>
              <a:t> </a:t>
            </a:r>
            <a:r>
              <a:rPr lang="en-US" b="1" dirty="0" err="1"/>
              <a:t>vremenski</a:t>
            </a:r>
            <a:r>
              <a:rPr lang="en-US" b="1" dirty="0"/>
              <a:t> </a:t>
            </a:r>
            <a:r>
              <a:rPr lang="en-US" b="1" dirty="0" err="1"/>
              <a:t>invarijantni</a:t>
            </a:r>
            <a:r>
              <a:rPr lang="en-US" b="1" dirty="0"/>
              <a:t> </a:t>
            </a:r>
            <a:r>
              <a:rPr lang="en-US" b="1" dirty="0" err="1"/>
              <a:t>sistemi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063" y="1725769"/>
            <a:ext cx="7109137" cy="503563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sr-Latn-RS" sz="2200" dirty="0" smtClean="0"/>
              <a:t>	</a:t>
            </a:r>
          </a:p>
          <a:p>
            <a:pPr algn="just">
              <a:buNone/>
            </a:pPr>
            <a:r>
              <a:rPr lang="sr-Latn-RS" sz="2200" dirty="0" smtClean="0"/>
              <a:t>	</a:t>
            </a:r>
            <a:r>
              <a:rPr lang="en-US" sz="2200" dirty="0" err="1" smtClean="0"/>
              <a:t>Analiza</a:t>
            </a:r>
            <a:r>
              <a:rPr lang="en-US" sz="2200" dirty="0" smtClean="0"/>
              <a:t> </a:t>
            </a:r>
            <a:r>
              <a:rPr lang="en-US" sz="2200" dirty="0" err="1"/>
              <a:t>linearnih</a:t>
            </a:r>
            <a:r>
              <a:rPr lang="en-US" sz="2200" dirty="0"/>
              <a:t> </a:t>
            </a:r>
            <a:r>
              <a:rPr lang="en-US" sz="2200" dirty="0" err="1"/>
              <a:t>vremenski</a:t>
            </a:r>
            <a:r>
              <a:rPr lang="en-US" sz="2200" dirty="0"/>
              <a:t> </a:t>
            </a:r>
            <a:r>
              <a:rPr lang="en-US" sz="2200" dirty="0" err="1"/>
              <a:t>invarijantnih</a:t>
            </a:r>
            <a:r>
              <a:rPr lang="en-US" sz="2200" dirty="0"/>
              <a:t> </a:t>
            </a:r>
            <a:r>
              <a:rPr lang="sr-Latn-RS" sz="2200" dirty="0" smtClean="0"/>
              <a:t>s</a:t>
            </a:r>
            <a:r>
              <a:rPr lang="en-US" sz="2200" dirty="0" err="1" smtClean="0"/>
              <a:t>istema</a:t>
            </a:r>
            <a:r>
              <a:rPr lang="en-US" sz="2200" dirty="0" smtClean="0"/>
              <a:t> </a:t>
            </a:r>
            <a:r>
              <a:rPr lang="en-US" sz="2200" dirty="0" err="1"/>
              <a:t>vrši</a:t>
            </a:r>
            <a:r>
              <a:rPr lang="en-US" sz="2200" dirty="0"/>
              <a:t> se </a:t>
            </a:r>
            <a:r>
              <a:rPr lang="en-US" sz="2200" dirty="0" err="1"/>
              <a:t>pomoću</a:t>
            </a:r>
            <a:r>
              <a:rPr lang="en-US" sz="2200" dirty="0"/>
              <a:t> </a:t>
            </a:r>
            <a:r>
              <a:rPr lang="en-US" sz="2200" dirty="0" err="1"/>
              <a:t>funkcije</a:t>
            </a:r>
            <a:r>
              <a:rPr lang="en-US" sz="2200" dirty="0"/>
              <a:t> </a:t>
            </a:r>
            <a:r>
              <a:rPr lang="en-US" sz="2200" dirty="0" err="1"/>
              <a:t>prenosa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frekvencijskog</a:t>
            </a:r>
            <a:r>
              <a:rPr lang="en-US" sz="2200" dirty="0"/>
              <a:t> </a:t>
            </a:r>
            <a:r>
              <a:rPr lang="en-US" sz="2200" dirty="0" err="1"/>
              <a:t>odziva</a:t>
            </a:r>
            <a:r>
              <a:rPr lang="en-US" sz="2200" b="1" dirty="0"/>
              <a:t>. </a:t>
            </a:r>
            <a:r>
              <a:rPr lang="en-US" sz="2200" b="1" dirty="0" err="1"/>
              <a:t>Funkcija</a:t>
            </a:r>
            <a:r>
              <a:rPr lang="en-US" sz="2200" b="1" dirty="0"/>
              <a:t> </a:t>
            </a:r>
            <a:r>
              <a:rPr lang="en-US" sz="2200" b="1" dirty="0" err="1"/>
              <a:t>prenosa</a:t>
            </a:r>
            <a:r>
              <a:rPr lang="en-US" sz="2200" b="1" dirty="0"/>
              <a:t> </a:t>
            </a:r>
            <a:r>
              <a:rPr lang="en-US" sz="2200" dirty="0"/>
              <a:t>se </a:t>
            </a:r>
            <a:r>
              <a:rPr lang="en-US" sz="2200" dirty="0" err="1"/>
              <a:t>definiše</a:t>
            </a:r>
            <a:r>
              <a:rPr lang="en-US" sz="2200" dirty="0"/>
              <a:t> </a:t>
            </a:r>
            <a:r>
              <a:rPr lang="en-US" sz="2200" dirty="0" err="1"/>
              <a:t>kao</a:t>
            </a:r>
            <a:r>
              <a:rPr lang="en-US" sz="2200" dirty="0"/>
              <a:t> z </a:t>
            </a:r>
            <a:r>
              <a:rPr lang="en-US" sz="2200" dirty="0" err="1"/>
              <a:t>transformacija</a:t>
            </a:r>
            <a:r>
              <a:rPr lang="en-US" sz="2200" dirty="0"/>
              <a:t> </a:t>
            </a:r>
            <a:r>
              <a:rPr lang="en-US" sz="2200" dirty="0" err="1"/>
              <a:t>impulsnog</a:t>
            </a:r>
            <a:r>
              <a:rPr lang="en-US" sz="2200" dirty="0"/>
              <a:t> </a:t>
            </a:r>
            <a:r>
              <a:rPr lang="en-US" sz="2200" dirty="0" err="1"/>
              <a:t>odziva</a:t>
            </a:r>
            <a:r>
              <a:rPr lang="en-US" sz="2200" dirty="0"/>
              <a:t> </a:t>
            </a:r>
            <a:r>
              <a:rPr lang="en-US" sz="2200" dirty="0" err="1"/>
              <a:t>sistema</a:t>
            </a:r>
            <a:r>
              <a:rPr lang="en-US" sz="2200" dirty="0"/>
              <a:t>, a </a:t>
            </a:r>
            <a:r>
              <a:rPr lang="en-US" sz="2200" dirty="0" err="1"/>
              <a:t>Furijeova</a:t>
            </a:r>
            <a:r>
              <a:rPr lang="en-US" sz="2200" dirty="0"/>
              <a:t> </a:t>
            </a:r>
            <a:r>
              <a:rPr lang="en-US" sz="2200" dirty="0" err="1"/>
              <a:t>transformacija</a:t>
            </a:r>
            <a:r>
              <a:rPr lang="en-US" sz="2200" dirty="0"/>
              <a:t> </a:t>
            </a:r>
            <a:r>
              <a:rPr lang="en-US" sz="2200" dirty="0" err="1"/>
              <a:t>impulsnog</a:t>
            </a:r>
            <a:r>
              <a:rPr lang="en-US" sz="2200" dirty="0"/>
              <a:t> </a:t>
            </a:r>
            <a:r>
              <a:rPr lang="en-US" sz="2200" dirty="0" err="1"/>
              <a:t>odziva</a:t>
            </a:r>
            <a:r>
              <a:rPr lang="en-US" sz="2200" dirty="0"/>
              <a:t> </a:t>
            </a:r>
            <a:r>
              <a:rPr lang="en-US" sz="2200" dirty="0" err="1"/>
              <a:t>predstavlja</a:t>
            </a:r>
            <a:r>
              <a:rPr lang="en-US" sz="2200" dirty="0"/>
              <a:t> </a:t>
            </a:r>
            <a:r>
              <a:rPr lang="en-US" sz="2200" b="1" dirty="0" err="1"/>
              <a:t>frekvencijski</a:t>
            </a:r>
            <a:r>
              <a:rPr lang="en-US" sz="2200" b="1" dirty="0"/>
              <a:t> </a:t>
            </a:r>
            <a:r>
              <a:rPr lang="en-US" sz="2200" b="1" dirty="0" err="1"/>
              <a:t>odziv</a:t>
            </a:r>
            <a:r>
              <a:rPr lang="en-US" sz="2200" b="1" dirty="0"/>
              <a:t> </a:t>
            </a:r>
            <a:r>
              <a:rPr lang="en-US" sz="2200" b="1" dirty="0" err="1"/>
              <a:t>sistema</a:t>
            </a:r>
            <a:r>
              <a:rPr lang="en-US" sz="2200" b="1" dirty="0"/>
              <a:t>.</a:t>
            </a:r>
          </a:p>
          <a:p>
            <a:pPr algn="just"/>
            <a:r>
              <a:rPr lang="en-US" sz="2200" dirty="0" err="1"/>
              <a:t>Funkcija</a:t>
            </a:r>
            <a:r>
              <a:rPr lang="en-US" sz="2200" dirty="0"/>
              <a:t> </a:t>
            </a:r>
            <a:r>
              <a:rPr lang="en-US" sz="2200" dirty="0" err="1"/>
              <a:t>prenosa</a:t>
            </a:r>
            <a:r>
              <a:rPr lang="en-US" sz="2200" dirty="0"/>
              <a:t> je </a:t>
            </a:r>
            <a:r>
              <a:rPr lang="en-US" sz="2200" dirty="0" err="1"/>
              <a:t>posebno</a:t>
            </a:r>
            <a:r>
              <a:rPr lang="en-US" sz="2200" dirty="0"/>
              <a:t> </a:t>
            </a:r>
            <a:r>
              <a:rPr lang="en-US" sz="2200" dirty="0" err="1"/>
              <a:t>pogodno</a:t>
            </a:r>
            <a:r>
              <a:rPr lang="en-US" sz="2200" dirty="0"/>
              <a:t> </a:t>
            </a:r>
            <a:r>
              <a:rPr lang="en-US" sz="2200" dirty="0" err="1"/>
              <a:t>sredstvo</a:t>
            </a:r>
            <a:r>
              <a:rPr lang="en-US" sz="2200" dirty="0"/>
              <a:t> </a:t>
            </a:r>
            <a:r>
              <a:rPr lang="en-US" sz="2200" dirty="0" err="1"/>
              <a:t>za</a:t>
            </a:r>
            <a:r>
              <a:rPr lang="en-US" sz="2200" dirty="0"/>
              <a:t> </a:t>
            </a:r>
            <a:r>
              <a:rPr lang="en-US" sz="2200" dirty="0" err="1"/>
              <a:t>analizu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projektovanje</a:t>
            </a:r>
            <a:r>
              <a:rPr lang="en-US" sz="2200" dirty="0"/>
              <a:t> </a:t>
            </a:r>
            <a:r>
              <a:rPr lang="en-US" sz="2200" dirty="0" err="1"/>
              <a:t>sistema</a:t>
            </a:r>
            <a:r>
              <a:rPr lang="en-US" sz="2200" dirty="0"/>
              <a:t> </a:t>
            </a:r>
            <a:r>
              <a:rPr lang="en-US" sz="2200" dirty="0" err="1"/>
              <a:t>za</a:t>
            </a:r>
            <a:r>
              <a:rPr lang="en-US" sz="2200" dirty="0"/>
              <a:t> </a:t>
            </a:r>
            <a:r>
              <a:rPr lang="en-US" sz="2200" dirty="0" err="1"/>
              <a:t>koji</a:t>
            </a:r>
            <a:r>
              <a:rPr lang="en-US" sz="2200" dirty="0"/>
              <a:t> se </a:t>
            </a:r>
            <a:r>
              <a:rPr lang="en-US" sz="2200" dirty="0" err="1"/>
              <a:t>veza</a:t>
            </a:r>
            <a:r>
              <a:rPr lang="en-US" sz="2200" dirty="0"/>
              <a:t> </a:t>
            </a:r>
            <a:r>
              <a:rPr lang="en-US" sz="2200" dirty="0" err="1"/>
              <a:t>između</a:t>
            </a:r>
            <a:r>
              <a:rPr lang="en-US" sz="2200" dirty="0"/>
              <a:t> </a:t>
            </a:r>
            <a:r>
              <a:rPr lang="en-US" sz="2200" dirty="0" err="1"/>
              <a:t>odziva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pobude</a:t>
            </a:r>
            <a:r>
              <a:rPr lang="en-US" sz="2200" dirty="0"/>
              <a:t> </a:t>
            </a:r>
            <a:r>
              <a:rPr lang="en-US" sz="2200" dirty="0" err="1"/>
              <a:t>može</a:t>
            </a:r>
            <a:r>
              <a:rPr lang="en-US" sz="2200" dirty="0"/>
              <a:t> </a:t>
            </a:r>
            <a:r>
              <a:rPr lang="en-US" sz="2200" dirty="0" err="1"/>
              <a:t>predstaviti</a:t>
            </a:r>
            <a:r>
              <a:rPr lang="en-US" sz="2200" dirty="0"/>
              <a:t> </a:t>
            </a:r>
            <a:r>
              <a:rPr lang="en-US" sz="2200" dirty="0" err="1"/>
              <a:t>linearnom</a:t>
            </a:r>
            <a:r>
              <a:rPr lang="en-US" sz="2200" dirty="0"/>
              <a:t> </a:t>
            </a:r>
            <a:r>
              <a:rPr lang="en-US" sz="2200" dirty="0" err="1"/>
              <a:t>diferencnom</a:t>
            </a:r>
            <a:r>
              <a:rPr lang="en-US" sz="2200" dirty="0"/>
              <a:t> </a:t>
            </a:r>
            <a:r>
              <a:rPr lang="en-US" sz="2200" dirty="0" err="1"/>
              <a:t>jednačinom</a:t>
            </a:r>
            <a:r>
              <a:rPr lang="en-US" sz="2200" dirty="0"/>
              <a:t> </a:t>
            </a:r>
            <a:r>
              <a:rPr lang="en-US" sz="2200" dirty="0" err="1"/>
              <a:t>sa</a:t>
            </a:r>
            <a:r>
              <a:rPr lang="en-US" sz="2200" dirty="0"/>
              <a:t> </a:t>
            </a:r>
            <a:r>
              <a:rPr lang="en-US" sz="2200" dirty="0" err="1"/>
              <a:t>konstantnim</a:t>
            </a:r>
            <a:r>
              <a:rPr lang="en-US" sz="2200" dirty="0"/>
              <a:t> </a:t>
            </a:r>
            <a:r>
              <a:rPr lang="en-US" sz="2200" dirty="0" err="1"/>
              <a:t>koeficijentima</a:t>
            </a:r>
            <a:r>
              <a:rPr lang="en-US" sz="2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37486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b="1" dirty="0" smtClean="0"/>
              <a:t>Kontrolna pitanja</a:t>
            </a:r>
          </a:p>
          <a:p>
            <a:r>
              <a:rPr lang="sr-Latn-CS" dirty="0" smtClean="0"/>
              <a:t>1. Kako se definiše </a:t>
            </a:r>
            <a:r>
              <a:rPr lang="sr-Latn-CS" i="1" dirty="0" smtClean="0"/>
              <a:t>funkcija prenosa </a:t>
            </a:r>
            <a:r>
              <a:rPr lang="sr-Latn-CS" dirty="0" smtClean="0"/>
              <a:t>linearnog sistema?</a:t>
            </a:r>
          </a:p>
          <a:p>
            <a:r>
              <a:rPr lang="sr-Latn-CS" dirty="0" smtClean="0"/>
              <a:t>2. Šta predstavlja </a:t>
            </a:r>
            <a:r>
              <a:rPr lang="en-US" i="1" dirty="0" err="1" smtClean="0"/>
              <a:t>frekvencijski</a:t>
            </a:r>
            <a:r>
              <a:rPr lang="en-US" i="1" dirty="0" smtClean="0"/>
              <a:t> </a:t>
            </a:r>
            <a:r>
              <a:rPr lang="en-US" i="1" dirty="0" err="1"/>
              <a:t>odziv</a:t>
            </a:r>
            <a:r>
              <a:rPr lang="en-US" i="1" dirty="0"/>
              <a:t> </a:t>
            </a:r>
            <a:r>
              <a:rPr lang="en-US" i="1" dirty="0" err="1" smtClean="0"/>
              <a:t>sistema</a:t>
            </a:r>
            <a:r>
              <a:rPr lang="sr-Latn-CS" i="1" dirty="0" smtClean="0"/>
              <a:t>?</a:t>
            </a:r>
          </a:p>
          <a:p>
            <a:r>
              <a:rPr lang="sr-Latn-CS" i="1" dirty="0" smtClean="0"/>
              <a:t>3. </a:t>
            </a:r>
            <a:r>
              <a:rPr lang="sr-Latn-CS" dirty="0" smtClean="0"/>
              <a:t>Napisati relaciju koja prestavlja v</a:t>
            </a:r>
            <a:r>
              <a:rPr lang="en-US" dirty="0" err="1" smtClean="0"/>
              <a:t>ez</a:t>
            </a:r>
            <a:r>
              <a:rPr lang="sr-Latn-CS" dirty="0" smtClean="0"/>
              <a:t>u</a:t>
            </a:r>
            <a:r>
              <a:rPr lang="en-US" dirty="0" smtClean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 smtClean="0"/>
              <a:t>odziva</a:t>
            </a:r>
            <a:r>
              <a:rPr lang="sr-Latn-CS" dirty="0" smtClean="0"/>
              <a:t> y(n)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pobude</a:t>
            </a:r>
            <a:r>
              <a:rPr lang="sr-Latn-CS" dirty="0" smtClean="0"/>
              <a:t> </a:t>
            </a:r>
            <a:r>
              <a:rPr lang="sr-Latn-CS" dirty="0" smtClean="0"/>
              <a:t>x(n) </a:t>
            </a:r>
            <a:r>
              <a:rPr lang="sr-Latn-CS" dirty="0" smtClean="0"/>
              <a:t>linearnog sistema u vremenskom kao i u z domenu. </a:t>
            </a:r>
            <a:endParaRPr lang="sr-Latn-CS" dirty="0"/>
          </a:p>
          <a:p>
            <a:r>
              <a:rPr lang="sr-Latn-CS" b="1" dirty="0" smtClean="0"/>
              <a:t>Kontrolni zadatak</a:t>
            </a:r>
          </a:p>
          <a:p>
            <a:r>
              <a:rPr lang="sr-Latn-CS" dirty="0" smtClean="0"/>
              <a:t>1. </a:t>
            </a:r>
            <a:r>
              <a:rPr lang="pl-PL" dirty="0"/>
              <a:t>Za sistem opisan diferencnom </a:t>
            </a:r>
            <a:r>
              <a:rPr lang="pl-PL" dirty="0" smtClean="0"/>
              <a:t>jednačinom</a:t>
            </a:r>
            <a:endParaRPr lang="sr-Latn-CS" dirty="0"/>
          </a:p>
          <a:p>
            <a:endParaRPr lang="sr-Latn-CS" dirty="0" smtClean="0"/>
          </a:p>
          <a:p>
            <a:r>
              <a:rPr lang="sr-Latn-CS" dirty="0" smtClean="0"/>
              <a:t>odrediti prenosnu funkciju.</a:t>
            </a:r>
            <a:endParaRPr lang="sr-Latn-C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447" y="5232936"/>
            <a:ext cx="3279281" cy="271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265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55904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err="1" smtClean="0"/>
              <a:t>Linearni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vremenski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invarijantni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sistemi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24000"/>
            <a:ext cx="6347714" cy="45173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200" dirty="0" smtClean="0"/>
              <a:t>U tom </a:t>
            </a:r>
            <a:r>
              <a:rPr lang="en-US" sz="2200" dirty="0" err="1" smtClean="0"/>
              <a:t>slučaju</a:t>
            </a:r>
            <a:r>
              <a:rPr lang="en-US" sz="2200" dirty="0" smtClean="0"/>
              <a:t> </a:t>
            </a:r>
            <a:r>
              <a:rPr lang="en-US" sz="2200" dirty="0" err="1" smtClean="0"/>
              <a:t>funkcija</a:t>
            </a:r>
            <a:r>
              <a:rPr lang="en-US" sz="2200" dirty="0" smtClean="0"/>
              <a:t> </a:t>
            </a:r>
            <a:r>
              <a:rPr lang="en-US" sz="2200" dirty="0" err="1" smtClean="0"/>
              <a:t>prenosa</a:t>
            </a:r>
            <a:r>
              <a:rPr lang="en-US" sz="2200" dirty="0" smtClean="0"/>
              <a:t> </a:t>
            </a:r>
            <a:r>
              <a:rPr lang="en-US" sz="2200" dirty="0" err="1" smtClean="0"/>
              <a:t>ima</a:t>
            </a:r>
            <a:r>
              <a:rPr lang="en-US" sz="2200" dirty="0" smtClean="0"/>
              <a:t> </a:t>
            </a:r>
            <a:r>
              <a:rPr lang="en-US" sz="2200" dirty="0" err="1" smtClean="0"/>
              <a:t>oblik</a:t>
            </a:r>
            <a:r>
              <a:rPr lang="en-US" sz="2200" dirty="0" smtClean="0"/>
              <a:t> </a:t>
            </a:r>
            <a:r>
              <a:rPr lang="en-US" sz="2200" dirty="0" err="1" smtClean="0"/>
              <a:t>racionalne</a:t>
            </a:r>
            <a:r>
              <a:rPr lang="en-US" sz="2200" dirty="0" smtClean="0"/>
              <a:t> </a:t>
            </a:r>
            <a:r>
              <a:rPr lang="en-US" sz="2200" dirty="0" err="1" smtClean="0"/>
              <a:t>funkcije</a:t>
            </a:r>
            <a:r>
              <a:rPr lang="en-US" sz="2200" dirty="0" smtClean="0"/>
              <a:t> </a:t>
            </a:r>
            <a:r>
              <a:rPr lang="en-US" sz="2200" dirty="0" err="1" smtClean="0"/>
              <a:t>kompleksne</a:t>
            </a:r>
            <a:r>
              <a:rPr lang="en-US" sz="2200" dirty="0" smtClean="0"/>
              <a:t> </a:t>
            </a:r>
            <a:r>
              <a:rPr lang="en-US" sz="2200" dirty="0" err="1" smtClean="0"/>
              <a:t>promenljive</a:t>
            </a:r>
            <a:r>
              <a:rPr lang="en-US" sz="2200" dirty="0" smtClean="0"/>
              <a:t>. </a:t>
            </a:r>
            <a:r>
              <a:rPr lang="en-US" sz="2200" dirty="0" err="1" smtClean="0"/>
              <a:t>Najznačajnije</a:t>
            </a:r>
            <a:r>
              <a:rPr lang="en-US" sz="2200" dirty="0" smtClean="0"/>
              <a:t> </a:t>
            </a:r>
            <a:r>
              <a:rPr lang="en-US" sz="2200" dirty="0" err="1" smtClean="0"/>
              <a:t>karakteristike</a:t>
            </a:r>
            <a:r>
              <a:rPr lang="en-US" sz="2200" dirty="0" smtClean="0"/>
              <a:t> </a:t>
            </a:r>
            <a:r>
              <a:rPr lang="en-US" sz="2200" dirty="0" err="1" smtClean="0"/>
              <a:t>sistema</a:t>
            </a:r>
            <a:r>
              <a:rPr lang="en-US" sz="2200" dirty="0" smtClean="0"/>
              <a:t> se </a:t>
            </a:r>
            <a:r>
              <a:rPr lang="en-US" sz="2200" dirty="0" err="1" smtClean="0"/>
              <a:t>mogu</a:t>
            </a:r>
            <a:r>
              <a:rPr lang="en-US" sz="2200" dirty="0" smtClean="0"/>
              <a:t> </a:t>
            </a:r>
            <a:r>
              <a:rPr lang="en-US" sz="2200" dirty="0" err="1" smtClean="0"/>
              <a:t>iskazati</a:t>
            </a:r>
            <a:r>
              <a:rPr lang="en-US" sz="2200" dirty="0" smtClean="0"/>
              <a:t> </a:t>
            </a:r>
            <a:r>
              <a:rPr lang="en-US" sz="2200" dirty="0" err="1" smtClean="0"/>
              <a:t>preko</a:t>
            </a:r>
            <a:r>
              <a:rPr lang="en-US" sz="2200" dirty="0" smtClean="0"/>
              <a:t> </a:t>
            </a:r>
            <a:r>
              <a:rPr lang="en-US" sz="2200" dirty="0" err="1" smtClean="0"/>
              <a:t>osobina</a:t>
            </a:r>
            <a:r>
              <a:rPr lang="en-US" sz="2200" dirty="0" smtClean="0"/>
              <a:t> </a:t>
            </a:r>
            <a:r>
              <a:rPr lang="en-US" sz="2200" dirty="0" err="1" smtClean="0"/>
              <a:t>ove</a:t>
            </a:r>
            <a:r>
              <a:rPr lang="en-US" sz="2200" dirty="0" smtClean="0"/>
              <a:t> </a:t>
            </a:r>
            <a:r>
              <a:rPr lang="en-US" sz="2200" dirty="0" err="1" smtClean="0"/>
              <a:t>racionalne</a:t>
            </a:r>
            <a:r>
              <a:rPr lang="en-US" sz="2200" dirty="0" smtClean="0"/>
              <a:t> </a:t>
            </a:r>
            <a:r>
              <a:rPr lang="en-US" sz="2200" dirty="0" err="1" smtClean="0"/>
              <a:t>funkcije</a:t>
            </a:r>
            <a:r>
              <a:rPr lang="en-US" sz="2200" dirty="0" smtClean="0"/>
              <a:t>.</a:t>
            </a:r>
          </a:p>
          <a:p>
            <a:pPr algn="just"/>
            <a:r>
              <a:rPr lang="en-US" sz="2200" dirty="0" err="1" smtClean="0"/>
              <a:t>Frekvencijski</a:t>
            </a:r>
            <a:r>
              <a:rPr lang="en-US" sz="2200" dirty="0" smtClean="0"/>
              <a:t> </a:t>
            </a:r>
            <a:r>
              <a:rPr lang="en-US" sz="2200" dirty="0" err="1" smtClean="0"/>
              <a:t>odziv</a:t>
            </a:r>
            <a:r>
              <a:rPr lang="en-US" sz="2200" dirty="0" smtClean="0"/>
              <a:t> se </a:t>
            </a:r>
            <a:r>
              <a:rPr lang="en-US" sz="2200" dirty="0" err="1" smtClean="0"/>
              <a:t>dobija</a:t>
            </a:r>
            <a:r>
              <a:rPr lang="en-US" sz="2200" dirty="0" smtClean="0"/>
              <a:t> </a:t>
            </a:r>
            <a:r>
              <a:rPr lang="en-US" sz="2200" dirty="0" err="1" smtClean="0"/>
              <a:t>izračunavanjem</a:t>
            </a:r>
            <a:r>
              <a:rPr lang="en-US" sz="2200" dirty="0" smtClean="0"/>
              <a:t> </a:t>
            </a:r>
            <a:r>
              <a:rPr lang="en-US" sz="2200" dirty="0" err="1" smtClean="0"/>
              <a:t>funkcije</a:t>
            </a:r>
            <a:r>
              <a:rPr lang="en-US" sz="2200" dirty="0" smtClean="0"/>
              <a:t> </a:t>
            </a:r>
            <a:r>
              <a:rPr lang="en-US" sz="2200" dirty="0" err="1" smtClean="0"/>
              <a:t>prenosa</a:t>
            </a:r>
            <a:r>
              <a:rPr lang="en-US" sz="2200" dirty="0" smtClean="0"/>
              <a:t> </a:t>
            </a:r>
            <a:r>
              <a:rPr lang="en-US" sz="2200" dirty="0" err="1" smtClean="0"/>
              <a:t>na</a:t>
            </a:r>
            <a:r>
              <a:rPr lang="en-US" sz="2200" dirty="0" smtClean="0"/>
              <a:t> </a:t>
            </a:r>
            <a:r>
              <a:rPr lang="en-US" sz="2200" dirty="0" err="1" smtClean="0"/>
              <a:t>jediničnom</a:t>
            </a:r>
            <a:r>
              <a:rPr lang="en-US" sz="2200" dirty="0" smtClean="0"/>
              <a:t> </a:t>
            </a:r>
            <a:r>
              <a:rPr lang="en-US" sz="2200" dirty="0" err="1" smtClean="0"/>
              <a:t>krugu</a:t>
            </a:r>
            <a:r>
              <a:rPr lang="en-US" sz="2200" dirty="0" smtClean="0"/>
              <a:t> u </a:t>
            </a:r>
            <a:r>
              <a:rPr lang="en-US" sz="2200" dirty="0" err="1" smtClean="0"/>
              <a:t>kompleksnoj</a:t>
            </a:r>
            <a:r>
              <a:rPr lang="en-US" sz="2200" dirty="0" smtClean="0"/>
              <a:t> z </a:t>
            </a:r>
            <a:r>
              <a:rPr lang="en-US" sz="2200" dirty="0" err="1" smtClean="0"/>
              <a:t>ravni</a:t>
            </a:r>
            <a:r>
              <a:rPr lang="en-US" sz="2200" dirty="0" smtClean="0"/>
              <a:t>. </a:t>
            </a:r>
            <a:r>
              <a:rPr lang="en-US" sz="2200" dirty="0" err="1" smtClean="0"/>
              <a:t>Zahtevi</a:t>
            </a:r>
            <a:r>
              <a:rPr lang="en-US" sz="2200" dirty="0" smtClean="0"/>
              <a:t> </a:t>
            </a:r>
            <a:r>
              <a:rPr lang="en-US" sz="2200" dirty="0" err="1" smtClean="0"/>
              <a:t>koje</a:t>
            </a:r>
            <a:r>
              <a:rPr lang="en-US" sz="2200" dirty="0" smtClean="0"/>
              <a:t> </a:t>
            </a:r>
            <a:r>
              <a:rPr lang="en-US" sz="2200" dirty="0" err="1" smtClean="0"/>
              <a:t>određeni</a:t>
            </a:r>
            <a:r>
              <a:rPr lang="en-US" sz="2200" dirty="0" smtClean="0"/>
              <a:t> </a:t>
            </a:r>
            <a:r>
              <a:rPr lang="en-US" sz="2200" dirty="0" err="1" smtClean="0"/>
              <a:t>sistem</a:t>
            </a:r>
            <a:r>
              <a:rPr lang="en-US" sz="2200" dirty="0" smtClean="0"/>
              <a:t> </a:t>
            </a:r>
            <a:r>
              <a:rPr lang="en-US" sz="2200" dirty="0" err="1" smtClean="0"/>
              <a:t>za</a:t>
            </a:r>
            <a:r>
              <a:rPr lang="en-US" sz="2200" dirty="0" smtClean="0"/>
              <a:t> </a:t>
            </a:r>
            <a:r>
              <a:rPr lang="en-US" sz="2200" dirty="0" err="1" smtClean="0"/>
              <a:t>obradu</a:t>
            </a:r>
            <a:r>
              <a:rPr lang="en-US" sz="2200" dirty="0" smtClean="0"/>
              <a:t> </a:t>
            </a:r>
            <a:r>
              <a:rPr lang="en-US" sz="2200" dirty="0" err="1" smtClean="0"/>
              <a:t>signala</a:t>
            </a:r>
            <a:r>
              <a:rPr lang="en-US" sz="2200" dirty="0" smtClean="0"/>
              <a:t> </a:t>
            </a:r>
            <a:r>
              <a:rPr lang="en-US" sz="2200" dirty="0" err="1" smtClean="0"/>
              <a:t>treba</a:t>
            </a:r>
            <a:r>
              <a:rPr lang="en-US" sz="2200" dirty="0" smtClean="0"/>
              <a:t> </a:t>
            </a:r>
            <a:r>
              <a:rPr lang="en-US" sz="2200" dirty="0" err="1" smtClean="0"/>
              <a:t>da</a:t>
            </a:r>
            <a:r>
              <a:rPr lang="en-US" sz="2200" dirty="0" smtClean="0"/>
              <a:t> </a:t>
            </a:r>
            <a:r>
              <a:rPr lang="en-US" sz="2200" dirty="0" err="1" smtClean="0"/>
              <a:t>zadovolji</a:t>
            </a:r>
            <a:r>
              <a:rPr lang="en-US" sz="2200" dirty="0" smtClean="0"/>
              <a:t> </a:t>
            </a:r>
            <a:r>
              <a:rPr lang="en-US" sz="2200" dirty="0" err="1" smtClean="0"/>
              <a:t>najčešće</a:t>
            </a:r>
            <a:r>
              <a:rPr lang="en-US" sz="2200" dirty="0" smtClean="0"/>
              <a:t> se </a:t>
            </a:r>
            <a:r>
              <a:rPr lang="en-US" sz="2200" dirty="0" err="1" smtClean="0"/>
              <a:t>postavljaju</a:t>
            </a:r>
            <a:r>
              <a:rPr lang="en-US" sz="2200" dirty="0" smtClean="0"/>
              <a:t> </a:t>
            </a:r>
            <a:r>
              <a:rPr lang="en-US" sz="2200" dirty="0" err="1" smtClean="0"/>
              <a:t>preko</a:t>
            </a:r>
            <a:r>
              <a:rPr lang="en-US" sz="2200" dirty="0" smtClean="0"/>
              <a:t> </a:t>
            </a:r>
            <a:r>
              <a:rPr lang="en-US" sz="2200" dirty="0" err="1" smtClean="0"/>
              <a:t>karakteristika</a:t>
            </a:r>
            <a:r>
              <a:rPr lang="en-US" sz="2200" dirty="0" smtClean="0"/>
              <a:t> </a:t>
            </a:r>
            <a:r>
              <a:rPr lang="en-US" sz="2200" dirty="0" err="1" smtClean="0"/>
              <a:t>frekvencijskog</a:t>
            </a:r>
            <a:r>
              <a:rPr lang="en-US" sz="2200" dirty="0" smtClean="0"/>
              <a:t> </a:t>
            </a:r>
            <a:r>
              <a:rPr lang="en-US" sz="2200" dirty="0" err="1" smtClean="0"/>
              <a:t>odziva</a:t>
            </a:r>
            <a:r>
              <a:rPr lang="en-US" sz="2200" dirty="0" smtClean="0"/>
              <a:t>. </a:t>
            </a:r>
            <a:r>
              <a:rPr lang="en-US" sz="2200" dirty="0" err="1" smtClean="0"/>
              <a:t>Kod</a:t>
            </a:r>
            <a:r>
              <a:rPr lang="en-US" sz="2200" dirty="0" smtClean="0"/>
              <a:t> </a:t>
            </a:r>
            <a:r>
              <a:rPr lang="en-US" sz="2200" dirty="0" err="1" smtClean="0"/>
              <a:t>projektovanja</a:t>
            </a:r>
            <a:r>
              <a:rPr lang="en-US" sz="2200" dirty="0" smtClean="0"/>
              <a:t> </a:t>
            </a:r>
            <a:r>
              <a:rPr lang="en-US" sz="2200" dirty="0" err="1" smtClean="0"/>
              <a:t>ovakvog</a:t>
            </a:r>
            <a:r>
              <a:rPr lang="en-US" sz="2200" dirty="0" smtClean="0"/>
              <a:t> </a:t>
            </a:r>
            <a:r>
              <a:rPr lang="en-US" sz="2200" dirty="0" err="1" smtClean="0"/>
              <a:t>sistema</a:t>
            </a:r>
            <a:r>
              <a:rPr lang="en-US" sz="2200" dirty="0" smtClean="0"/>
              <a:t> </a:t>
            </a:r>
            <a:r>
              <a:rPr lang="en-US" sz="2200" dirty="0" err="1" smtClean="0"/>
              <a:t>potrebno</a:t>
            </a:r>
            <a:r>
              <a:rPr lang="en-US" sz="2200" dirty="0" smtClean="0"/>
              <a:t> je, </a:t>
            </a:r>
            <a:r>
              <a:rPr lang="en-US" sz="2200" dirty="0" err="1" smtClean="0"/>
              <a:t>naravno</a:t>
            </a:r>
            <a:r>
              <a:rPr lang="en-US" sz="2200" dirty="0" smtClean="0"/>
              <a:t>, </a:t>
            </a:r>
            <a:r>
              <a:rPr lang="en-US" sz="2200" dirty="0" err="1" smtClean="0"/>
              <a:t>uspostaviti</a:t>
            </a:r>
            <a:r>
              <a:rPr lang="en-US" sz="2200" dirty="0" smtClean="0"/>
              <a:t> </a:t>
            </a:r>
            <a:r>
              <a:rPr lang="en-US" sz="2200" dirty="0" err="1" smtClean="0"/>
              <a:t>relacije</a:t>
            </a:r>
            <a:r>
              <a:rPr lang="en-US" sz="2200" dirty="0" smtClean="0"/>
              <a:t> </a:t>
            </a:r>
            <a:r>
              <a:rPr lang="en-US" sz="2200" dirty="0" err="1" smtClean="0"/>
              <a:t>između</a:t>
            </a:r>
            <a:r>
              <a:rPr lang="en-US" sz="2200" dirty="0" smtClean="0"/>
              <a:t> </a:t>
            </a:r>
            <a:r>
              <a:rPr lang="en-US" sz="2200" dirty="0" err="1" smtClean="0"/>
              <a:t>postavljenih</a:t>
            </a:r>
            <a:r>
              <a:rPr lang="en-US" sz="2200" dirty="0" smtClean="0"/>
              <a:t> </a:t>
            </a:r>
            <a:r>
              <a:rPr lang="en-US" sz="2200" dirty="0" err="1" smtClean="0"/>
              <a:t>zahteva</a:t>
            </a:r>
            <a:r>
              <a:rPr lang="en-US" sz="2200" dirty="0" smtClean="0"/>
              <a:t> </a:t>
            </a:r>
            <a:r>
              <a:rPr lang="en-US" sz="2200" dirty="0" err="1" smtClean="0"/>
              <a:t>i</a:t>
            </a:r>
            <a:r>
              <a:rPr lang="en-US" sz="2200" dirty="0" smtClean="0"/>
              <a:t> </a:t>
            </a:r>
            <a:r>
              <a:rPr lang="en-US" sz="2200" dirty="0" err="1" smtClean="0"/>
              <a:t>parametara</a:t>
            </a:r>
            <a:r>
              <a:rPr lang="en-US" sz="2200" dirty="0" smtClean="0"/>
              <a:t> </a:t>
            </a:r>
            <a:r>
              <a:rPr lang="en-US" sz="2200" dirty="0" err="1" smtClean="0"/>
              <a:t>funkcije</a:t>
            </a:r>
            <a:r>
              <a:rPr lang="en-US" sz="2200" dirty="0" smtClean="0"/>
              <a:t> </a:t>
            </a:r>
            <a:r>
              <a:rPr lang="en-US" sz="2200" dirty="0" err="1" smtClean="0"/>
              <a:t>prenosa</a:t>
            </a:r>
            <a:r>
              <a:rPr lang="en-US" sz="2200" dirty="0" smtClean="0"/>
              <a:t>.</a:t>
            </a:r>
          </a:p>
          <a:p>
            <a:endParaRPr lang="en-US" sz="2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689" y="522024"/>
            <a:ext cx="6347713" cy="819955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err="1"/>
              <a:t>Linearni</a:t>
            </a:r>
            <a:r>
              <a:rPr lang="en-US" sz="2000" b="1" dirty="0"/>
              <a:t> </a:t>
            </a:r>
            <a:r>
              <a:rPr lang="en-US" sz="2000" b="1" dirty="0" err="1"/>
              <a:t>vremenski</a:t>
            </a:r>
            <a:r>
              <a:rPr lang="en-US" sz="2000" b="1" dirty="0"/>
              <a:t> </a:t>
            </a:r>
            <a:r>
              <a:rPr lang="en-US" sz="2000" b="1" dirty="0" err="1"/>
              <a:t>invarijantni</a:t>
            </a:r>
            <a:r>
              <a:rPr lang="en-US" sz="2000" b="1" dirty="0"/>
              <a:t> </a:t>
            </a:r>
            <a:r>
              <a:rPr lang="en-US" sz="2000" b="1" dirty="0" err="1"/>
              <a:t>sistemi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26464"/>
            <a:ext cx="6347714" cy="47061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RS" sz="2200" b="1" dirty="0" smtClean="0"/>
              <a:t>	</a:t>
            </a:r>
            <a:r>
              <a:rPr lang="en-US" sz="2200" b="1" dirty="0" err="1" smtClean="0"/>
              <a:t>Funkcija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prenosa</a:t>
            </a:r>
            <a:endParaRPr lang="en-US" sz="2200" b="1" dirty="0" smtClean="0"/>
          </a:p>
          <a:p>
            <a:r>
              <a:rPr lang="pl-PL" sz="2200" i="1" dirty="0"/>
              <a:t>Funkcija prenosa</a:t>
            </a:r>
            <a:r>
              <a:rPr lang="pl-PL" sz="2200" dirty="0"/>
              <a:t> diskretnog sistema (engl. </a:t>
            </a:r>
            <a:r>
              <a:rPr lang="pl-PL" sz="2200" i="1" dirty="0"/>
              <a:t>transfer function</a:t>
            </a:r>
            <a:r>
              <a:rPr lang="pl-PL" sz="2200" dirty="0"/>
              <a:t>) se definiše kao količnik </a:t>
            </a:r>
            <a:r>
              <a:rPr lang="pl-PL" sz="2200" i="1" dirty="0"/>
              <a:t>z</a:t>
            </a:r>
            <a:r>
              <a:rPr lang="pl-PL" sz="2200" dirty="0"/>
              <a:t> transformacija njegovog odziva i pobude. Posmatrajmo linearni vremenski invarijantni sistem predstavljen na slici 1 kod koga je </a:t>
            </a:r>
            <a:r>
              <a:rPr lang="en-US" sz="2200" dirty="0">
                <a:sym typeface="Symbol" panose="05050102010706020507" pitchFamily="18" charset="2"/>
              </a:rPr>
              <a:t></a:t>
            </a:r>
            <a:r>
              <a:rPr lang="pl-PL" sz="2200" i="1" dirty="0"/>
              <a:t>x</a:t>
            </a:r>
            <a:r>
              <a:rPr lang="pl-PL" sz="2200" dirty="0"/>
              <a:t>(</a:t>
            </a:r>
            <a:r>
              <a:rPr lang="pl-PL" sz="2200" i="1" dirty="0"/>
              <a:t>n</a:t>
            </a:r>
            <a:r>
              <a:rPr lang="pl-PL" sz="2200" dirty="0"/>
              <a:t>)</a:t>
            </a:r>
            <a:r>
              <a:rPr lang="en-US" sz="2200" dirty="0">
                <a:sym typeface="Symbol" panose="05050102010706020507" pitchFamily="18" charset="2"/>
              </a:rPr>
              <a:t></a:t>
            </a:r>
            <a:r>
              <a:rPr lang="pl-PL" sz="2200" dirty="0"/>
              <a:t> signal pobude, </a:t>
            </a:r>
            <a:r>
              <a:rPr lang="en-US" sz="2200" dirty="0">
                <a:sym typeface="Symbol" panose="05050102010706020507" pitchFamily="18" charset="2"/>
              </a:rPr>
              <a:t></a:t>
            </a:r>
            <a:r>
              <a:rPr lang="pl-PL" sz="2200" i="1" dirty="0"/>
              <a:t>y</a:t>
            </a:r>
            <a:r>
              <a:rPr lang="pl-PL" sz="2200" dirty="0"/>
              <a:t>(</a:t>
            </a:r>
            <a:r>
              <a:rPr lang="pl-PL" sz="2200" i="1" dirty="0"/>
              <a:t>n</a:t>
            </a:r>
            <a:r>
              <a:rPr lang="pl-PL" sz="2200" dirty="0"/>
              <a:t>)</a:t>
            </a:r>
            <a:r>
              <a:rPr lang="en-US" sz="2200" dirty="0">
                <a:sym typeface="Symbol" panose="05050102010706020507" pitchFamily="18" charset="2"/>
              </a:rPr>
              <a:t></a:t>
            </a:r>
            <a:r>
              <a:rPr lang="pl-PL" sz="2200" dirty="0"/>
              <a:t> signal odziva, a </a:t>
            </a:r>
            <a:r>
              <a:rPr lang="en-US" sz="2200" dirty="0">
                <a:sym typeface="Symbol" panose="05050102010706020507" pitchFamily="18" charset="2"/>
              </a:rPr>
              <a:t></a:t>
            </a:r>
            <a:r>
              <a:rPr lang="pl-PL" sz="2200" i="1" dirty="0"/>
              <a:t>h</a:t>
            </a:r>
            <a:r>
              <a:rPr lang="pl-PL" sz="2200" dirty="0"/>
              <a:t>(</a:t>
            </a:r>
            <a:r>
              <a:rPr lang="pl-PL" sz="2200" i="1" dirty="0"/>
              <a:t>n</a:t>
            </a:r>
            <a:r>
              <a:rPr lang="pl-PL" sz="2200" dirty="0"/>
              <a:t>)</a:t>
            </a:r>
            <a:r>
              <a:rPr lang="en-US" sz="2200" dirty="0">
                <a:sym typeface="Symbol" panose="05050102010706020507" pitchFamily="18" charset="2"/>
              </a:rPr>
              <a:t></a:t>
            </a:r>
            <a:r>
              <a:rPr lang="pl-PL" sz="2200" dirty="0"/>
              <a:t> impulsni odziv sistema. </a:t>
            </a:r>
            <a:endParaRPr lang="en-US" sz="2200" dirty="0"/>
          </a:p>
          <a:p>
            <a:endParaRPr lang="en-US" sz="2000" b="1" dirty="0" smtClean="0"/>
          </a:p>
          <a:p>
            <a:endParaRPr lang="en-US" sz="2000" b="1" dirty="0"/>
          </a:p>
          <a:p>
            <a:pPr marL="0" indent="0">
              <a:buNone/>
            </a:pPr>
            <a:endParaRPr lang="sr-Latn-RS" sz="1600" dirty="0" smtClean="0"/>
          </a:p>
          <a:p>
            <a:pPr marL="0" indent="0">
              <a:buNone/>
            </a:pPr>
            <a:r>
              <a:rPr lang="sr-Latn-RS" sz="1600" dirty="0" smtClean="0"/>
              <a:t>             </a:t>
            </a:r>
            <a:r>
              <a:rPr lang="en-US" sz="2000" dirty="0" smtClean="0"/>
              <a:t>Slika1 </a:t>
            </a:r>
            <a:r>
              <a:rPr lang="en-US" sz="2000" dirty="0" err="1"/>
              <a:t>Linearni</a:t>
            </a:r>
            <a:r>
              <a:rPr lang="en-US" sz="2000" dirty="0"/>
              <a:t> </a:t>
            </a:r>
            <a:r>
              <a:rPr lang="en-US" sz="2000" dirty="0" err="1"/>
              <a:t>vremenski</a:t>
            </a:r>
            <a:r>
              <a:rPr lang="en-US" sz="2000" dirty="0"/>
              <a:t> </a:t>
            </a:r>
            <a:r>
              <a:rPr lang="en-US" sz="2000" dirty="0" err="1"/>
              <a:t>invarijantni</a:t>
            </a:r>
            <a:r>
              <a:rPr lang="en-US" sz="2000" dirty="0"/>
              <a:t> </a:t>
            </a:r>
            <a:r>
              <a:rPr lang="en-US" sz="2000" dirty="0" smtClean="0"/>
              <a:t>system</a:t>
            </a:r>
            <a:endParaRPr lang="en-US" sz="2000" b="1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6992" y="4376928"/>
            <a:ext cx="3112465" cy="973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139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7056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err="1" smtClean="0"/>
              <a:t>Linearni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vremenski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invarijantni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sistemi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48384"/>
            <a:ext cx="6347714" cy="4492979"/>
          </a:xfrm>
        </p:spPr>
        <p:txBody>
          <a:bodyPr/>
          <a:lstStyle/>
          <a:p>
            <a:r>
              <a:rPr lang="en-US" sz="2200" dirty="0" err="1" smtClean="0"/>
              <a:t>Veza</a:t>
            </a:r>
            <a:r>
              <a:rPr lang="en-US" sz="2200" dirty="0" smtClean="0"/>
              <a:t> </a:t>
            </a:r>
            <a:r>
              <a:rPr lang="en-US" sz="2200" dirty="0" err="1" smtClean="0"/>
              <a:t>između</a:t>
            </a:r>
            <a:r>
              <a:rPr lang="en-US" sz="2200" dirty="0" smtClean="0"/>
              <a:t> </a:t>
            </a:r>
            <a:r>
              <a:rPr lang="en-US" sz="2200" dirty="0" err="1" smtClean="0"/>
              <a:t>odziva</a:t>
            </a:r>
            <a:r>
              <a:rPr lang="en-US" sz="2200" dirty="0" smtClean="0"/>
              <a:t> </a:t>
            </a:r>
            <a:r>
              <a:rPr lang="en-US" sz="2200" dirty="0" err="1" smtClean="0"/>
              <a:t>i</a:t>
            </a:r>
            <a:r>
              <a:rPr lang="en-US" sz="2200" dirty="0" smtClean="0"/>
              <a:t> </a:t>
            </a:r>
            <a:r>
              <a:rPr lang="en-US" sz="2200" dirty="0" err="1" smtClean="0"/>
              <a:t>pobude</a:t>
            </a:r>
            <a:r>
              <a:rPr lang="en-US" sz="2200" dirty="0" smtClean="0"/>
              <a:t> </a:t>
            </a:r>
            <a:r>
              <a:rPr lang="en-US" sz="2200" dirty="0" err="1" smtClean="0"/>
              <a:t>ovog</a:t>
            </a:r>
            <a:r>
              <a:rPr lang="en-US" sz="2200" dirty="0" smtClean="0"/>
              <a:t> </a:t>
            </a:r>
            <a:r>
              <a:rPr lang="en-US" sz="2200" dirty="0" err="1" smtClean="0"/>
              <a:t>sistema</a:t>
            </a:r>
            <a:r>
              <a:rPr lang="en-US" sz="2200" dirty="0" smtClean="0"/>
              <a:t> je data </a:t>
            </a:r>
            <a:r>
              <a:rPr lang="en-US" sz="2200" dirty="0" err="1" smtClean="0"/>
              <a:t>konvolucionom</a:t>
            </a:r>
            <a:r>
              <a:rPr lang="en-US" sz="2200" dirty="0" smtClean="0"/>
              <a:t> </a:t>
            </a:r>
            <a:r>
              <a:rPr lang="en-US" sz="2200" dirty="0" err="1" smtClean="0"/>
              <a:t>sumom</a:t>
            </a:r>
            <a:r>
              <a:rPr lang="sr-Latn-RS" sz="2200" dirty="0" smtClean="0"/>
              <a:t>:</a:t>
            </a:r>
          </a:p>
          <a:p>
            <a:endParaRPr lang="sr-Latn-RS" sz="2200" dirty="0" smtClean="0"/>
          </a:p>
          <a:p>
            <a:endParaRPr lang="sr-Latn-RS" sz="2200" dirty="0" smtClean="0"/>
          </a:p>
          <a:p>
            <a:endParaRPr lang="sr-Latn-RS" sz="2200" dirty="0" smtClean="0"/>
          </a:p>
          <a:p>
            <a:r>
              <a:rPr lang="en-US" sz="2200" dirty="0" err="1" smtClean="0"/>
              <a:t>Konvolucija</a:t>
            </a:r>
            <a:r>
              <a:rPr lang="en-US" sz="2200" dirty="0" smtClean="0"/>
              <a:t> </a:t>
            </a:r>
            <a:r>
              <a:rPr lang="en-US" sz="2200" dirty="0" err="1" smtClean="0"/>
              <a:t>dva</a:t>
            </a:r>
            <a:r>
              <a:rPr lang="en-US" sz="2200" dirty="0" smtClean="0"/>
              <a:t> </a:t>
            </a:r>
            <a:r>
              <a:rPr lang="en-US" sz="2200" dirty="0" err="1" smtClean="0"/>
              <a:t>niza</a:t>
            </a:r>
            <a:r>
              <a:rPr lang="en-US" sz="2200" dirty="0" smtClean="0"/>
              <a:t> u </a:t>
            </a:r>
            <a:r>
              <a:rPr lang="en-US" sz="2200" dirty="0" err="1" smtClean="0"/>
              <a:t>vremenskom</a:t>
            </a:r>
            <a:r>
              <a:rPr lang="en-US" sz="2200" dirty="0" smtClean="0"/>
              <a:t> </a:t>
            </a:r>
            <a:r>
              <a:rPr lang="en-US" sz="2200" dirty="0" err="1" smtClean="0"/>
              <a:t>domenu</a:t>
            </a:r>
            <a:r>
              <a:rPr lang="en-US" sz="2200" dirty="0" smtClean="0"/>
              <a:t> </a:t>
            </a:r>
            <a:r>
              <a:rPr lang="en-US" sz="2200" dirty="0" err="1" smtClean="0"/>
              <a:t>postaje</a:t>
            </a:r>
            <a:r>
              <a:rPr lang="en-US" sz="2200" dirty="0" smtClean="0"/>
              <a:t> </a:t>
            </a:r>
            <a:r>
              <a:rPr lang="en-US" sz="2200" dirty="0" err="1" smtClean="0"/>
              <a:t>proizvod</a:t>
            </a:r>
            <a:r>
              <a:rPr lang="en-US" sz="2200" dirty="0" smtClean="0"/>
              <a:t> </a:t>
            </a:r>
            <a:r>
              <a:rPr lang="en-US" sz="2200" dirty="0" err="1" smtClean="0"/>
              <a:t>njihovih</a:t>
            </a:r>
            <a:r>
              <a:rPr lang="en-US" sz="2200" dirty="0" smtClean="0"/>
              <a:t> z </a:t>
            </a:r>
            <a:r>
              <a:rPr lang="en-US" sz="2200" dirty="0" err="1" smtClean="0"/>
              <a:t>transformacija</a:t>
            </a:r>
            <a:r>
              <a:rPr lang="en-US" sz="2200" dirty="0" smtClean="0"/>
              <a:t> u </a:t>
            </a:r>
            <a:r>
              <a:rPr lang="en-US" sz="2200" dirty="0" err="1" smtClean="0"/>
              <a:t>transformacionom</a:t>
            </a:r>
            <a:r>
              <a:rPr lang="en-US" sz="2200" dirty="0" smtClean="0"/>
              <a:t> </a:t>
            </a:r>
            <a:r>
              <a:rPr lang="en-US" sz="2200" dirty="0" err="1" smtClean="0"/>
              <a:t>domenu</a:t>
            </a:r>
            <a:r>
              <a:rPr lang="en-US" sz="2200" dirty="0" smtClean="0"/>
              <a:t>:</a:t>
            </a:r>
            <a:endParaRPr lang="sr-Latn-RS" sz="2200" dirty="0" smtClean="0"/>
          </a:p>
          <a:p>
            <a:endParaRPr lang="en-US" sz="2200" dirty="0" smtClean="0"/>
          </a:p>
          <a:p>
            <a:endParaRPr lang="sr-Latn-RS" sz="2200" dirty="0" smtClean="0"/>
          </a:p>
          <a:p>
            <a:endParaRPr lang="sr-Latn-RS" sz="2200" dirty="0" smtClean="0"/>
          </a:p>
          <a:p>
            <a:endParaRPr lang="sr-Latn-RS" sz="2200" dirty="0" smtClean="0"/>
          </a:p>
          <a:p>
            <a:endParaRPr lang="en-US" sz="22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8208" y="2532985"/>
            <a:ext cx="2801728" cy="9037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1567" y="5141075"/>
            <a:ext cx="2031377" cy="45381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41248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err="1"/>
              <a:t>Linearni</a:t>
            </a:r>
            <a:r>
              <a:rPr lang="en-US" sz="2000" b="1" dirty="0"/>
              <a:t> </a:t>
            </a:r>
            <a:r>
              <a:rPr lang="en-US" sz="2000" b="1" dirty="0" err="1"/>
              <a:t>vremenski</a:t>
            </a:r>
            <a:r>
              <a:rPr lang="en-US" sz="2000" b="1" dirty="0"/>
              <a:t> </a:t>
            </a:r>
            <a:r>
              <a:rPr lang="en-US" sz="2000" b="1" dirty="0" err="1"/>
              <a:t>invarijantni</a:t>
            </a:r>
            <a:r>
              <a:rPr lang="en-US" sz="2000" b="1" dirty="0"/>
              <a:t> </a:t>
            </a:r>
            <a:r>
              <a:rPr lang="en-US" sz="2000" b="1" dirty="0" err="1"/>
              <a:t>sistemi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70304"/>
            <a:ext cx="6644641" cy="4371059"/>
          </a:xfrm>
        </p:spPr>
        <p:txBody>
          <a:bodyPr/>
          <a:lstStyle/>
          <a:p>
            <a:pPr algn="just"/>
            <a:endParaRPr lang="en-US" dirty="0"/>
          </a:p>
          <a:p>
            <a:pPr algn="just"/>
            <a:r>
              <a:rPr lang="en-US" sz="2300" dirty="0" err="1"/>
              <a:t>odakle</a:t>
            </a:r>
            <a:r>
              <a:rPr lang="en-US" sz="2300" dirty="0"/>
              <a:t> </a:t>
            </a:r>
            <a:r>
              <a:rPr lang="en-US" sz="2300" dirty="0" err="1"/>
              <a:t>sledi</a:t>
            </a:r>
            <a:r>
              <a:rPr lang="en-US" sz="2300" dirty="0"/>
              <a:t> da je </a:t>
            </a:r>
            <a:r>
              <a:rPr lang="en-US" sz="2300" dirty="0" err="1"/>
              <a:t>za</a:t>
            </a:r>
            <a:r>
              <a:rPr lang="en-US" sz="2300" dirty="0"/>
              <a:t> </a:t>
            </a:r>
            <a:r>
              <a:rPr lang="en-US" sz="2300" dirty="0" err="1"/>
              <a:t>linearni</a:t>
            </a:r>
            <a:r>
              <a:rPr lang="en-US" sz="2300" dirty="0"/>
              <a:t> </a:t>
            </a:r>
            <a:r>
              <a:rPr lang="en-US" sz="2300" dirty="0" err="1"/>
              <a:t>vremenski</a:t>
            </a:r>
            <a:r>
              <a:rPr lang="en-US" sz="2300" dirty="0"/>
              <a:t> </a:t>
            </a:r>
            <a:r>
              <a:rPr lang="en-US" sz="2300" dirty="0" err="1"/>
              <a:t>invarijantni</a:t>
            </a:r>
            <a:r>
              <a:rPr lang="en-US" sz="2300" dirty="0"/>
              <a:t> </a:t>
            </a:r>
            <a:r>
              <a:rPr lang="en-US" sz="2300" dirty="0" err="1"/>
              <a:t>sistem</a:t>
            </a:r>
            <a:r>
              <a:rPr lang="en-US" sz="2300" dirty="0"/>
              <a:t> </a:t>
            </a:r>
            <a:r>
              <a:rPr lang="en-US" sz="2300" dirty="0" err="1"/>
              <a:t>funkcija</a:t>
            </a:r>
            <a:r>
              <a:rPr lang="en-US" sz="2300" dirty="0"/>
              <a:t> </a:t>
            </a:r>
            <a:r>
              <a:rPr lang="en-US" sz="2300" dirty="0" err="1"/>
              <a:t>prenosa</a:t>
            </a:r>
            <a:r>
              <a:rPr lang="en-US" sz="2300" dirty="0"/>
              <a:t> </a:t>
            </a:r>
            <a:r>
              <a:rPr lang="en-US" sz="2300" dirty="0" err="1"/>
              <a:t>određena</a:t>
            </a:r>
            <a:r>
              <a:rPr lang="en-US" sz="2300" dirty="0"/>
              <a:t> </a:t>
            </a:r>
            <a:r>
              <a:rPr lang="en-US" sz="2300" dirty="0" err="1"/>
              <a:t>količnikom</a:t>
            </a:r>
            <a:r>
              <a:rPr lang="en-US" sz="2300" dirty="0"/>
              <a:t> z </a:t>
            </a:r>
            <a:r>
              <a:rPr lang="en-US" sz="2300" dirty="0" err="1"/>
              <a:t>transformacije</a:t>
            </a:r>
            <a:r>
              <a:rPr lang="en-US" sz="2300" dirty="0"/>
              <a:t> </a:t>
            </a:r>
            <a:r>
              <a:rPr lang="en-US" sz="2300" dirty="0" err="1"/>
              <a:t>signala</a:t>
            </a:r>
            <a:r>
              <a:rPr lang="en-US" sz="2300" dirty="0"/>
              <a:t> </a:t>
            </a:r>
            <a:r>
              <a:rPr lang="en-US" sz="2300" dirty="0" err="1"/>
              <a:t>odziva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z </a:t>
            </a:r>
            <a:r>
              <a:rPr lang="en-US" sz="2300" dirty="0" err="1"/>
              <a:t>transformacije</a:t>
            </a:r>
            <a:r>
              <a:rPr lang="en-US" sz="2300" dirty="0"/>
              <a:t> </a:t>
            </a:r>
            <a:r>
              <a:rPr lang="en-US" sz="2300" dirty="0" err="1"/>
              <a:t>signala</a:t>
            </a:r>
            <a:r>
              <a:rPr lang="en-US" sz="2300" dirty="0"/>
              <a:t> </a:t>
            </a:r>
            <a:r>
              <a:rPr lang="en-US" sz="2300" dirty="0" err="1" smtClean="0"/>
              <a:t>pobude</a:t>
            </a:r>
            <a:r>
              <a:rPr lang="sr-Latn-RS" sz="2300" dirty="0" smtClean="0"/>
              <a:t>:</a:t>
            </a:r>
          </a:p>
          <a:p>
            <a:pPr algn="just"/>
            <a:endParaRPr lang="sr-Latn-RS" sz="2200" dirty="0" smtClean="0"/>
          </a:p>
          <a:p>
            <a:pPr algn="just"/>
            <a:endParaRPr lang="sr-Latn-RS" sz="2200" dirty="0" smtClean="0"/>
          </a:p>
          <a:p>
            <a:pPr algn="just"/>
            <a:endParaRPr lang="sr-Latn-RS" sz="2200" dirty="0" smtClean="0"/>
          </a:p>
          <a:p>
            <a:pPr algn="just"/>
            <a:endParaRPr lang="en-US" sz="2200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7037" y="4017006"/>
            <a:ext cx="3249343" cy="896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818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585216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err="1" smtClean="0"/>
              <a:t>Linearni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vremenski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invarijantni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sistemi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23" y="1548384"/>
            <a:ext cx="6352034" cy="4285715"/>
          </a:xfrm>
        </p:spPr>
        <p:txBody>
          <a:bodyPr>
            <a:normAutofit/>
          </a:bodyPr>
          <a:lstStyle/>
          <a:p>
            <a:pPr algn="just"/>
            <a:r>
              <a:rPr lang="pl-PL" sz="2200" b="1" dirty="0" smtClean="0"/>
              <a:t>Funkcija prenosa sistema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predstavljenog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diferencnom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jednačinom</a:t>
            </a:r>
            <a:endParaRPr lang="en-US" sz="2400" b="1" dirty="0" smtClean="0"/>
          </a:p>
          <a:p>
            <a:pPr algn="just">
              <a:buNone/>
            </a:pPr>
            <a:endParaRPr lang="pl-PL" sz="2200" b="1" dirty="0" smtClean="0"/>
          </a:p>
          <a:p>
            <a:pPr algn="just"/>
            <a:r>
              <a:rPr lang="sr-Latn-RS" sz="2200" dirty="0" smtClean="0"/>
              <a:t>Često su </a:t>
            </a:r>
            <a:r>
              <a:rPr lang="en-US" sz="2200" dirty="0" err="1" smtClean="0"/>
              <a:t>ulazno-izlazne</a:t>
            </a:r>
            <a:r>
              <a:rPr lang="en-US" sz="2200" dirty="0" smtClean="0"/>
              <a:t> </a:t>
            </a:r>
            <a:r>
              <a:rPr lang="en-US" sz="2200" dirty="0" err="1" smtClean="0"/>
              <a:t>relacije</a:t>
            </a:r>
            <a:r>
              <a:rPr lang="en-US" sz="2200" dirty="0" smtClean="0"/>
              <a:t> </a:t>
            </a:r>
            <a:r>
              <a:rPr lang="en-US" sz="2200" dirty="0" err="1" smtClean="0"/>
              <a:t>određene</a:t>
            </a:r>
            <a:r>
              <a:rPr lang="en-US" sz="2200" dirty="0" smtClean="0"/>
              <a:t> </a:t>
            </a:r>
            <a:r>
              <a:rPr lang="en-US" sz="2200" dirty="0" err="1" smtClean="0"/>
              <a:t>linearnom</a:t>
            </a:r>
            <a:r>
              <a:rPr lang="en-US" sz="2200" dirty="0" smtClean="0"/>
              <a:t> </a:t>
            </a:r>
            <a:r>
              <a:rPr lang="en-US" sz="2200" dirty="0" err="1" smtClean="0"/>
              <a:t>diferencnom</a:t>
            </a:r>
            <a:r>
              <a:rPr lang="en-US" sz="2200" dirty="0" smtClean="0"/>
              <a:t> </a:t>
            </a:r>
            <a:r>
              <a:rPr lang="en-US" sz="2200" dirty="0" err="1" smtClean="0"/>
              <a:t>jednačinom</a:t>
            </a:r>
            <a:r>
              <a:rPr lang="en-US" sz="2200" dirty="0" smtClean="0"/>
              <a:t> </a:t>
            </a:r>
            <a:r>
              <a:rPr lang="en-US" sz="2200" dirty="0" err="1" smtClean="0"/>
              <a:t>sa</a:t>
            </a:r>
            <a:r>
              <a:rPr lang="en-US" sz="2200" dirty="0" smtClean="0"/>
              <a:t> </a:t>
            </a:r>
            <a:r>
              <a:rPr lang="en-US" sz="2200" dirty="0" err="1" smtClean="0"/>
              <a:t>konstantnim</a:t>
            </a:r>
            <a:r>
              <a:rPr lang="en-US" sz="2200" dirty="0" smtClean="0"/>
              <a:t> </a:t>
            </a:r>
            <a:r>
              <a:rPr lang="en-US" sz="2200" dirty="0" err="1" smtClean="0"/>
              <a:t>koeficijentima</a:t>
            </a:r>
            <a:r>
              <a:rPr lang="sr-Latn-RS" sz="2200" dirty="0" smtClean="0"/>
              <a:t>:</a:t>
            </a:r>
          </a:p>
          <a:p>
            <a:pPr algn="just"/>
            <a:endParaRPr lang="sr-Latn-RS" sz="2400" b="1" dirty="0" smtClean="0"/>
          </a:p>
          <a:p>
            <a:pPr algn="just"/>
            <a:endParaRPr lang="sr-Latn-RS" sz="2400" b="1" dirty="0" smtClean="0"/>
          </a:p>
          <a:p>
            <a:pPr algn="just"/>
            <a:r>
              <a:rPr lang="en-US" sz="2200" dirty="0" err="1" smtClean="0"/>
              <a:t>gde</a:t>
            </a:r>
            <a:r>
              <a:rPr lang="en-US" sz="2200" dirty="0" smtClean="0"/>
              <a:t> </a:t>
            </a:r>
            <a:r>
              <a:rPr lang="en-US" sz="2200" dirty="0" err="1" smtClean="0"/>
              <a:t>su</a:t>
            </a:r>
            <a:r>
              <a:rPr lang="en-US" sz="2200" dirty="0" smtClean="0"/>
              <a:t> </a:t>
            </a:r>
            <a:r>
              <a:rPr lang="en-US" sz="2200" i="1" dirty="0" err="1" smtClean="0"/>
              <a:t>a</a:t>
            </a:r>
            <a:r>
              <a:rPr lang="en-US" sz="2200" i="1" baseline="-25000" dirty="0" err="1" smtClean="0"/>
              <a:t>k</a:t>
            </a:r>
            <a:r>
              <a:rPr lang="en-US" sz="2200" dirty="0" smtClean="0"/>
              <a:t>, </a:t>
            </a:r>
            <a:r>
              <a:rPr lang="en-US" sz="2200" i="1" dirty="0" smtClean="0"/>
              <a:t>k=</a:t>
            </a:r>
            <a:r>
              <a:rPr lang="en-US" sz="2200" dirty="0" smtClean="0"/>
              <a:t>0, 1, </a:t>
            </a:r>
            <a:r>
              <a:rPr lang="en-US" sz="2200" dirty="0" smtClean="0">
                <a:sym typeface="Symbol"/>
              </a:rPr>
              <a:t></a:t>
            </a:r>
            <a:r>
              <a:rPr lang="en-US" sz="2200" dirty="0" smtClean="0"/>
              <a:t>, </a:t>
            </a:r>
            <a:r>
              <a:rPr lang="en-US" sz="2200" i="1" dirty="0" smtClean="0"/>
              <a:t>M</a:t>
            </a:r>
            <a:r>
              <a:rPr lang="en-US" sz="2200" dirty="0" smtClean="0"/>
              <a:t>, </a:t>
            </a:r>
            <a:r>
              <a:rPr lang="en-US" sz="2200" dirty="0" err="1" smtClean="0"/>
              <a:t>i</a:t>
            </a:r>
            <a:r>
              <a:rPr lang="en-US" sz="2200" dirty="0" smtClean="0"/>
              <a:t> </a:t>
            </a:r>
            <a:r>
              <a:rPr lang="en-US" sz="2200" i="1" dirty="0" err="1" smtClean="0"/>
              <a:t>b</a:t>
            </a:r>
            <a:r>
              <a:rPr lang="en-US" sz="2200" i="1" baseline="-25000" dirty="0" err="1" smtClean="0"/>
              <a:t>k</a:t>
            </a:r>
            <a:r>
              <a:rPr lang="en-US" sz="2200" dirty="0" smtClean="0"/>
              <a:t>, </a:t>
            </a:r>
            <a:r>
              <a:rPr lang="en-US" sz="2200" i="1" dirty="0" smtClean="0"/>
              <a:t>k</a:t>
            </a:r>
            <a:r>
              <a:rPr lang="en-US" sz="2200" dirty="0" smtClean="0"/>
              <a:t>=1, 2, </a:t>
            </a:r>
            <a:r>
              <a:rPr lang="en-US" sz="2200" dirty="0" smtClean="0">
                <a:sym typeface="Symbol"/>
              </a:rPr>
              <a:t></a:t>
            </a:r>
            <a:r>
              <a:rPr lang="en-US" sz="2200" dirty="0" smtClean="0"/>
              <a:t>, </a:t>
            </a:r>
            <a:r>
              <a:rPr lang="en-US" sz="2200" i="1" dirty="0" smtClean="0"/>
              <a:t>N</a:t>
            </a:r>
            <a:r>
              <a:rPr lang="en-US" sz="2200" dirty="0" smtClean="0"/>
              <a:t>, </a:t>
            </a:r>
            <a:r>
              <a:rPr lang="en-US" sz="2200" dirty="0" err="1" smtClean="0"/>
              <a:t>konstante</a:t>
            </a:r>
            <a:r>
              <a:rPr lang="en-US" sz="2200" dirty="0" smtClean="0"/>
              <a:t> </a:t>
            </a:r>
            <a:r>
              <a:rPr lang="en-US" sz="2200" dirty="0" err="1" smtClean="0"/>
              <a:t>koje</a:t>
            </a:r>
            <a:r>
              <a:rPr lang="en-US" sz="2200" dirty="0" smtClean="0"/>
              <a:t> </a:t>
            </a:r>
            <a:r>
              <a:rPr lang="en-US" sz="2200" dirty="0" err="1" smtClean="0"/>
              <a:t>definišu</a:t>
            </a:r>
            <a:r>
              <a:rPr lang="en-US" sz="2200" dirty="0" smtClean="0"/>
              <a:t> </a:t>
            </a:r>
            <a:r>
              <a:rPr lang="en-US" sz="2200" dirty="0" err="1" smtClean="0"/>
              <a:t>karakteristike</a:t>
            </a:r>
            <a:r>
              <a:rPr lang="en-US" sz="2200" dirty="0" smtClean="0"/>
              <a:t> </a:t>
            </a:r>
            <a:r>
              <a:rPr lang="en-US" sz="2200" dirty="0" err="1" smtClean="0"/>
              <a:t>sistema</a:t>
            </a:r>
            <a:endParaRPr lang="pl-PL" sz="2200" b="1" dirty="0" smtClean="0"/>
          </a:p>
          <a:p>
            <a:pPr algn="just"/>
            <a:endParaRPr lang="en-US" sz="2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573" y="4082430"/>
            <a:ext cx="3831169" cy="80656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3152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err="1" smtClean="0"/>
              <a:t>Linearni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vremenski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invarijantni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sistemi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31264"/>
            <a:ext cx="6347714" cy="4310099"/>
          </a:xfrm>
        </p:spPr>
        <p:txBody>
          <a:bodyPr>
            <a:normAutofit/>
          </a:bodyPr>
          <a:lstStyle/>
          <a:p>
            <a:r>
              <a:rPr lang="pl-PL" sz="2200" dirty="0" smtClean="0"/>
              <a:t>Ako se </a:t>
            </a:r>
            <a:r>
              <a:rPr lang="pl-PL" sz="2200" i="1" dirty="0" smtClean="0"/>
              <a:t>z</a:t>
            </a:r>
            <a:r>
              <a:rPr lang="pl-PL" sz="2200" dirty="0" smtClean="0"/>
              <a:t> transformacija primeni na obe strane  predhodne jednačine dobija se:</a:t>
            </a:r>
          </a:p>
          <a:p>
            <a:endParaRPr lang="pl-PL" sz="2200" dirty="0" smtClean="0"/>
          </a:p>
          <a:p>
            <a:endParaRPr lang="pl-PL" sz="2200" dirty="0" smtClean="0"/>
          </a:p>
          <a:p>
            <a:endParaRPr lang="pl-PL" sz="2200" dirty="0" smtClean="0"/>
          </a:p>
          <a:p>
            <a:r>
              <a:rPr lang="en-US" sz="2200" dirty="0" err="1" smtClean="0"/>
              <a:t>Odakle</a:t>
            </a:r>
            <a:r>
              <a:rPr lang="en-US" sz="2200" dirty="0" smtClean="0"/>
              <a:t> se </a:t>
            </a:r>
            <a:r>
              <a:rPr lang="en-US" sz="2200" dirty="0" err="1" smtClean="0"/>
              <a:t>može</a:t>
            </a:r>
            <a:r>
              <a:rPr lang="en-US" sz="2200" dirty="0" smtClean="0"/>
              <a:t> </a:t>
            </a:r>
            <a:r>
              <a:rPr lang="en-US" sz="2200" dirty="0" err="1" smtClean="0"/>
              <a:t>pisati</a:t>
            </a:r>
            <a:r>
              <a:rPr lang="sr-Latn-RS" sz="2200" dirty="0" smtClean="0"/>
              <a:t>:</a:t>
            </a:r>
          </a:p>
          <a:p>
            <a:endParaRPr lang="en-US" sz="2200" dirty="0" smtClean="0"/>
          </a:p>
          <a:p>
            <a:endParaRPr lang="pl-PL" sz="2200" dirty="0" smtClean="0"/>
          </a:p>
          <a:p>
            <a:endParaRPr lang="en-US" sz="2200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982822" y="2755392"/>
          <a:ext cx="2011681" cy="804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76" name="Equation" r:id="rId3" imgW="1143000" imgH="457200" progId="Equation.3">
                  <p:embed/>
                </p:oleObj>
              </mc:Choice>
              <mc:Fallback>
                <p:oleObj name="Equation" r:id="rId3" imgW="114300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822" y="2755392"/>
                        <a:ext cx="2011681" cy="8046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995422" y="2785872"/>
          <a:ext cx="1694180" cy="701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77" name="Equation" r:id="rId5" imgW="1104840" imgH="457200" progId="Equation.3">
                  <p:embed/>
                </p:oleObj>
              </mc:Choice>
              <mc:Fallback>
                <p:oleObj name="Equation" r:id="rId5" imgW="110484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5422" y="2785872"/>
                        <a:ext cx="1694180" cy="701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695952" y="2938272"/>
          <a:ext cx="846666" cy="365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78" name="Equation" r:id="rId7" imgW="507960" imgH="215640" progId="Equation.3">
                  <p:embed/>
                </p:oleObj>
              </mc:Choice>
              <mc:Fallback>
                <p:oleObj name="Equation" r:id="rId7" imgW="50796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5952" y="2938272"/>
                        <a:ext cx="846666" cy="3657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95966" y="4559808"/>
            <a:ext cx="3515327" cy="76571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80288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err="1"/>
              <a:t>Linearni</a:t>
            </a:r>
            <a:r>
              <a:rPr lang="en-US" sz="2000" b="1" dirty="0"/>
              <a:t> </a:t>
            </a:r>
            <a:r>
              <a:rPr lang="en-US" sz="2000" b="1" dirty="0" err="1"/>
              <a:t>vremenski</a:t>
            </a:r>
            <a:r>
              <a:rPr lang="en-US" sz="2000" b="1" dirty="0"/>
              <a:t> </a:t>
            </a:r>
            <a:r>
              <a:rPr lang="en-US" sz="2000" b="1" dirty="0" err="1"/>
              <a:t>invarijantni</a:t>
            </a:r>
            <a:r>
              <a:rPr lang="en-US" sz="2000" b="1" dirty="0"/>
              <a:t> </a:t>
            </a:r>
            <a:r>
              <a:rPr lang="en-US" sz="2000" b="1" dirty="0" err="1"/>
              <a:t>sistemi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84960"/>
            <a:ext cx="6347714" cy="4456403"/>
          </a:xfrm>
        </p:spPr>
        <p:txBody>
          <a:bodyPr/>
          <a:lstStyle/>
          <a:p>
            <a:r>
              <a:rPr lang="en-US" dirty="0" err="1" smtClean="0"/>
              <a:t>ili</a:t>
            </a:r>
            <a:r>
              <a:rPr lang="en-US" dirty="0" smtClean="0"/>
              <a:t>:</a:t>
            </a:r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r>
              <a:rPr lang="pl-PL" sz="2200" b="1" dirty="0" smtClean="0"/>
              <a:t>Primer 1</a:t>
            </a:r>
          </a:p>
          <a:p>
            <a:r>
              <a:rPr lang="pl-PL" sz="2200" dirty="0" smtClean="0"/>
              <a:t>Za sistem opisan </a:t>
            </a:r>
            <a:r>
              <a:rPr lang="pl-PL" sz="2400" dirty="0" smtClean="0"/>
              <a:t>diferencnom jednačinom drugoga reda:</a:t>
            </a:r>
          </a:p>
          <a:p>
            <a:endParaRPr lang="pl-PL" sz="2400" dirty="0" smtClean="0"/>
          </a:p>
          <a:p>
            <a:r>
              <a:rPr lang="pl-PL" sz="2400" dirty="0" smtClean="0"/>
              <a:t> naći prenosnu funkciju.</a:t>
            </a:r>
            <a:endParaRPr lang="pl-PL" sz="2200" dirty="0" smtClean="0"/>
          </a:p>
          <a:p>
            <a:endParaRPr lang="en-US" sz="2200" b="1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748" y="4974337"/>
            <a:ext cx="6745149" cy="397888"/>
          </a:xfrm>
          <a:prstGeom prst="rect">
            <a:avLst/>
          </a:prstGeom>
        </p:spPr>
      </p:pic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1027684" y="2057605"/>
          <a:ext cx="3349244" cy="1241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88" name="Equation" r:id="rId4" imgW="2260440" imgH="838080" progId="Equation.3">
                  <p:embed/>
                </p:oleObj>
              </mc:Choice>
              <mc:Fallback>
                <p:oleObj name="Equation" r:id="rId4" imgW="2260440" imgH="838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684" y="2057605"/>
                        <a:ext cx="3349244" cy="12418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0234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036320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err="1"/>
              <a:t>Linearni</a:t>
            </a:r>
            <a:r>
              <a:rPr lang="en-US" sz="2000" b="1" dirty="0"/>
              <a:t> </a:t>
            </a:r>
            <a:r>
              <a:rPr lang="en-US" sz="2000" b="1" dirty="0" err="1"/>
              <a:t>vremenski</a:t>
            </a:r>
            <a:r>
              <a:rPr lang="en-US" sz="2000" b="1" dirty="0"/>
              <a:t> </a:t>
            </a:r>
            <a:r>
              <a:rPr lang="en-US" sz="2000" b="1" dirty="0" err="1"/>
              <a:t>invarijantni</a:t>
            </a:r>
            <a:r>
              <a:rPr lang="en-US" sz="2000" b="1" dirty="0"/>
              <a:t> </a:t>
            </a:r>
            <a:r>
              <a:rPr lang="en-US" sz="2000" b="1" dirty="0" err="1"/>
              <a:t>sistemi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853184"/>
            <a:ext cx="6782874" cy="4624889"/>
          </a:xfrm>
        </p:spPr>
        <p:txBody>
          <a:bodyPr/>
          <a:lstStyle/>
          <a:p>
            <a:pPr hangingPunct="0"/>
            <a:r>
              <a:rPr lang="sr-Latn-RS" sz="2400" dirty="0" smtClean="0"/>
              <a:t>Rešenje:</a:t>
            </a:r>
            <a:endParaRPr lang="en-US" sz="2400" dirty="0" smtClean="0"/>
          </a:p>
          <a:p>
            <a:pPr hangingPunct="0">
              <a:buNone/>
            </a:pPr>
            <a:r>
              <a:rPr lang="pl-PL" dirty="0" smtClean="0"/>
              <a:t>	</a:t>
            </a:r>
            <a:r>
              <a:rPr lang="pl-PL" sz="2200" dirty="0" smtClean="0"/>
              <a:t>Ako </a:t>
            </a:r>
            <a:r>
              <a:rPr lang="pl-PL" sz="2200" dirty="0"/>
              <a:t>primenimo </a:t>
            </a:r>
            <a:r>
              <a:rPr lang="pl-PL" sz="2200" i="1" dirty="0"/>
              <a:t>z</a:t>
            </a:r>
            <a:r>
              <a:rPr lang="pl-PL" sz="2200" dirty="0"/>
              <a:t> transformaciju na obe strane ove diferencne jednačine </a:t>
            </a:r>
            <a:r>
              <a:rPr lang="pl-PL" sz="2200" dirty="0" smtClean="0"/>
              <a:t>dobićemo</a:t>
            </a:r>
            <a:endParaRPr lang="en-US" sz="2200" dirty="0" smtClean="0"/>
          </a:p>
          <a:p>
            <a:pPr hangingPunct="0"/>
            <a:endParaRPr lang="en-US" dirty="0"/>
          </a:p>
          <a:p>
            <a:pPr hangingPunct="0"/>
            <a:endParaRPr lang="pl-PL" dirty="0" smtClean="0"/>
          </a:p>
          <a:p>
            <a:pPr hangingPunct="0"/>
            <a:r>
              <a:rPr lang="pl-PL" sz="2200" dirty="0" smtClean="0"/>
              <a:t>Odavde </a:t>
            </a:r>
            <a:r>
              <a:rPr lang="pl-PL" sz="2200" dirty="0"/>
              <a:t>sledi funkcija </a:t>
            </a:r>
            <a:r>
              <a:rPr lang="pl-PL" sz="2200" dirty="0" smtClean="0"/>
              <a:t>prenosa:</a:t>
            </a:r>
            <a:endParaRPr lang="en-US" sz="2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516" y="3320174"/>
            <a:ext cx="6435179" cy="4290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285" y="4718306"/>
            <a:ext cx="4045547" cy="837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97541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1550</TotalTime>
  <Words>283</Words>
  <Application>Microsoft Office PowerPoint</Application>
  <PresentationFormat>On-screen Show (4:3)</PresentationFormat>
  <Paragraphs>74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Symbol</vt:lpstr>
      <vt:lpstr>Trebuchet MS</vt:lpstr>
      <vt:lpstr>Wingdings 3</vt:lpstr>
      <vt:lpstr>Facet</vt:lpstr>
      <vt:lpstr>Equation</vt:lpstr>
      <vt:lpstr>Linearni vremenski invarijantni sistemi</vt:lpstr>
      <vt:lpstr>Linearni vremenski invarijantni sistemi</vt:lpstr>
      <vt:lpstr>Linearni vremenski invarijantni sistemi</vt:lpstr>
      <vt:lpstr>Linearni vremenski invarijantni sistemi</vt:lpstr>
      <vt:lpstr>Linearni vremenski invarijantni sistemi</vt:lpstr>
      <vt:lpstr>Linearni vremenski invarijantni sistemi</vt:lpstr>
      <vt:lpstr>Linearni vremenski invarijantni sistemi</vt:lpstr>
      <vt:lpstr>Linearni vremenski invarijantni sistemi</vt:lpstr>
      <vt:lpstr>Linearni vremenski invarijantni sistemi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Digitalna obrada kontinualnih signala</dc:title>
  <dc:creator>Jelena</dc:creator>
  <cp:lastModifiedBy>Zoran</cp:lastModifiedBy>
  <cp:revision>166</cp:revision>
  <dcterms:created xsi:type="dcterms:W3CDTF">2020-01-29T21:29:57Z</dcterms:created>
  <dcterms:modified xsi:type="dcterms:W3CDTF">2022-04-28T16:11:16Z</dcterms:modified>
</cp:coreProperties>
</file>