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93" r:id="rId2"/>
    <p:sldId id="316" r:id="rId3"/>
    <p:sldId id="294" r:id="rId4"/>
    <p:sldId id="303" r:id="rId5"/>
    <p:sldId id="295" r:id="rId6"/>
    <p:sldId id="325" r:id="rId7"/>
    <p:sldId id="326" r:id="rId8"/>
    <p:sldId id="327" r:id="rId9"/>
    <p:sldId id="328" r:id="rId10"/>
    <p:sldId id="329" r:id="rId11"/>
    <p:sldId id="330" r:id="rId12"/>
    <p:sldId id="331" r:id="rId13"/>
    <p:sldId id="317" r:id="rId14"/>
    <p:sldId id="318" r:id="rId15"/>
    <p:sldId id="319" r:id="rId16"/>
    <p:sldId id="304" r:id="rId17"/>
    <p:sldId id="305" r:id="rId18"/>
    <p:sldId id="306" r:id="rId19"/>
    <p:sldId id="300" r:id="rId20"/>
    <p:sldId id="301" r:id="rId21"/>
    <p:sldId id="33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84680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340224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449692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621135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10046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1799160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4510460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717236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1314449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571806-8EB6-4812-80D6-C5BBA9204212}"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270715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160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4571806-8EB6-4812-80D6-C5BBA9204212}" type="datetimeFigureOut">
              <a:rPr lang="en-US" smtClean="0"/>
              <a:pPr/>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3866447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571806-8EB6-4812-80D6-C5BBA9204212}" type="datetimeFigureOut">
              <a:rPr lang="en-US" smtClean="0"/>
              <a:pPr/>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41799801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71806-8EB6-4812-80D6-C5BBA9204212}" type="datetimeFigureOut">
              <a:rPr lang="en-US" smtClean="0"/>
              <a:pPr/>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2247155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Tree>
    <p:extLst>
      <p:ext uri="{BB962C8B-B14F-4D97-AF65-F5344CB8AC3E}">
        <p14:creationId xmlns:p14="http://schemas.microsoft.com/office/powerpoint/2010/main" val="3541367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9CBC1-8944-4C75-979D-560C231E3D85}" type="slidenum">
              <a:rPr lang="en-US" smtClean="0"/>
              <a:pPr/>
              <a:t>‹#›</a:t>
            </a:fld>
            <a:endParaRPr lang="en-US"/>
          </a:p>
        </p:txBody>
      </p:sp>
      <p:sp>
        <p:nvSpPr>
          <p:cNvPr id="5" name="Date Placeholder 4"/>
          <p:cNvSpPr>
            <a:spLocks noGrp="1"/>
          </p:cNvSpPr>
          <p:nvPr>
            <p:ph type="dt" sz="half" idx="10"/>
          </p:nvPr>
        </p:nvSpPr>
        <p:spPr/>
        <p:txBody>
          <a:bodyPr/>
          <a:lstStyle/>
          <a:p>
            <a:fld id="{94571806-8EB6-4812-80D6-C5BBA9204212}" type="datetimeFigureOut">
              <a:rPr lang="en-US" smtClean="0"/>
              <a:pPr/>
              <a:t>3/8/2021</a:t>
            </a:fld>
            <a:endParaRPr lang="en-US"/>
          </a:p>
        </p:txBody>
      </p:sp>
    </p:spTree>
    <p:extLst>
      <p:ext uri="{BB962C8B-B14F-4D97-AF65-F5344CB8AC3E}">
        <p14:creationId xmlns:p14="http://schemas.microsoft.com/office/powerpoint/2010/main" val="2021417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4571806-8EB6-4812-80D6-C5BBA9204212}" type="datetimeFigureOut">
              <a:rPr lang="en-US" smtClean="0"/>
              <a:pPr/>
              <a:t>3/8/2021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EC9CBC1-8944-4C75-979D-560C231E3D85}" type="slidenum">
              <a:rPr lang="en-US" smtClean="0"/>
              <a:pPr/>
              <a:t>‹#›</a:t>
            </a:fld>
            <a:endParaRPr lang="en-US"/>
          </a:p>
        </p:txBody>
      </p:sp>
    </p:spTree>
    <p:extLst>
      <p:ext uri="{BB962C8B-B14F-4D97-AF65-F5344CB8AC3E}">
        <p14:creationId xmlns:p14="http://schemas.microsoft.com/office/powerpoint/2010/main" val="11742478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170432"/>
          </a:xfrm>
        </p:spPr>
        <p:txBody>
          <a:bodyPr>
            <a:normAutofit fontScale="90000"/>
          </a:bodyPr>
          <a:lstStyle/>
          <a:p>
            <a:pPr algn="ctr"/>
            <a:r>
              <a:rPr lang="sr-Latn-CS" b="1" dirty="0" smtClean="0"/>
              <a:t>Hafmenov postupak konstrukcije kompaktnog koda </a:t>
            </a:r>
            <a:br>
              <a:rPr lang="sr-Latn-CS" b="1" dirty="0" smtClean="0"/>
            </a:br>
            <a:endParaRPr lang="en-US" dirty="0"/>
          </a:p>
        </p:txBody>
      </p:sp>
      <p:sp>
        <p:nvSpPr>
          <p:cNvPr id="3" name="Content Placeholder 2"/>
          <p:cNvSpPr>
            <a:spLocks noGrp="1"/>
          </p:cNvSpPr>
          <p:nvPr>
            <p:ph idx="1"/>
          </p:nvPr>
        </p:nvSpPr>
        <p:spPr>
          <a:xfrm>
            <a:off x="780288" y="1816608"/>
            <a:ext cx="8546592" cy="4888992"/>
          </a:xfrm>
        </p:spPr>
        <p:txBody>
          <a:bodyPr>
            <a:normAutofit/>
          </a:bodyPr>
          <a:lstStyle/>
          <a:p>
            <a:pPr algn="just"/>
            <a:endParaRPr lang="sr-Latn-CS" sz="2200" b="1" i="1" dirty="0" smtClean="0"/>
          </a:p>
          <a:p>
            <a:pPr algn="just"/>
            <a:r>
              <a:rPr lang="sr-Latn-CS" sz="2200" b="1" i="1" dirty="0" smtClean="0"/>
              <a:t>Hafmenov algoritam</a:t>
            </a:r>
            <a:r>
              <a:rPr lang="sr-Latn-CS" sz="2200" dirty="0" smtClean="0"/>
              <a:t> omogućava direktno nalaženje kompaktnog koda.Za ovaj algoritam se može jednostavno napisati program  koji ne zahteva nikakvo ispitivanje više varijanti, već direktno vodi rešenju. Polazi od simbola koji imaju najmanje verovatnoće.</a:t>
            </a:r>
          </a:p>
          <a:p>
            <a:pPr algn="just"/>
            <a:r>
              <a:rPr lang="sr-Latn-CS" sz="2200" dirty="0" smtClean="0"/>
              <a:t>Neka je dat izvor S sa simbolima </a:t>
            </a:r>
            <a:r>
              <a:rPr lang="sr-Latn-CS" sz="2200" i="1" dirty="0" smtClean="0"/>
              <a:t>s</a:t>
            </a:r>
            <a:r>
              <a:rPr lang="sr-Latn-CS" sz="2200" i="1" baseline="-25000" dirty="0" smtClean="0"/>
              <a:t>i</a:t>
            </a:r>
            <a:r>
              <a:rPr lang="sr-Latn-CS" sz="2200" dirty="0" smtClean="0"/>
              <a:t> (</a:t>
            </a:r>
            <a:r>
              <a:rPr lang="sr-Latn-CS" sz="2200" i="1" dirty="0" smtClean="0"/>
              <a:t>i </a:t>
            </a:r>
            <a:r>
              <a:rPr lang="sr-Latn-CS" sz="2200" dirty="0" smtClean="0"/>
              <a:t>= 1,2,…,</a:t>
            </a:r>
            <a:r>
              <a:rPr lang="sr-Latn-CS" sz="2200" i="1" dirty="0" smtClean="0"/>
              <a:t>q</a:t>
            </a:r>
            <a:r>
              <a:rPr lang="sr-Latn-CS" sz="2200" dirty="0" smtClean="0"/>
              <a:t>) čije su verovatnoće pojavljivanja </a:t>
            </a:r>
            <a:r>
              <a:rPr lang="sr-Latn-CS" sz="2200" i="1" dirty="0" smtClean="0"/>
              <a:t>P</a:t>
            </a:r>
            <a:r>
              <a:rPr lang="sr-Latn-CS" sz="2200" i="1" baseline="-25000" dirty="0" smtClean="0"/>
              <a:t>i</a:t>
            </a:r>
            <a:r>
              <a:rPr lang="sr-Latn-CS" sz="2200" dirty="0" smtClean="0"/>
              <a:t> (</a:t>
            </a:r>
            <a:r>
              <a:rPr lang="sr-Latn-CS" sz="2200" i="1" dirty="0" smtClean="0"/>
              <a:t>i </a:t>
            </a:r>
            <a:r>
              <a:rPr lang="sr-Latn-CS" sz="2200" dirty="0" smtClean="0"/>
              <a:t>= 1,2,…,</a:t>
            </a:r>
            <a:r>
              <a:rPr lang="sr-Latn-CS" sz="2200" i="1" dirty="0" smtClean="0"/>
              <a:t>q</a:t>
            </a:r>
            <a:r>
              <a:rPr lang="sr-Latn-CS" sz="2200" dirty="0" smtClean="0"/>
              <a:t>). Simbole treba urediti po nerastućim verovatnoćama (kako je i do sada rađeno) tako da je </a:t>
            </a:r>
            <a:r>
              <a:rPr lang="sr-Latn-CS" sz="2200" i="1" dirty="0" smtClean="0"/>
              <a:t>P</a:t>
            </a:r>
            <a:r>
              <a:rPr lang="sr-Latn-CS" sz="2200" baseline="-25000" dirty="0" smtClean="0"/>
              <a:t>1</a:t>
            </a:r>
            <a:r>
              <a:rPr lang="sr-Latn-CS" sz="2200" dirty="0" smtClean="0">
                <a:sym typeface="Symbol"/>
              </a:rPr>
              <a:t></a:t>
            </a:r>
            <a:r>
              <a:rPr lang="sr-Latn-CS" sz="2200" i="1" dirty="0" smtClean="0"/>
              <a:t> P</a:t>
            </a:r>
            <a:r>
              <a:rPr lang="sr-Latn-CS" sz="2200" baseline="-25000" dirty="0" smtClean="0"/>
              <a:t>1</a:t>
            </a:r>
            <a:r>
              <a:rPr lang="sr-Latn-CS" sz="2200" dirty="0" smtClean="0">
                <a:sym typeface="Symbol"/>
              </a:rPr>
              <a:t></a:t>
            </a:r>
            <a:r>
              <a:rPr lang="sr-Latn-CS" sz="2200" dirty="0" smtClean="0"/>
              <a:t> … </a:t>
            </a:r>
            <a:r>
              <a:rPr lang="sr-Latn-CS" sz="2200" dirty="0" smtClean="0">
                <a:sym typeface="Symbol"/>
              </a:rPr>
              <a:t></a:t>
            </a:r>
            <a:r>
              <a:rPr lang="sr-Latn-CS" sz="2200" i="1" dirty="0" smtClean="0"/>
              <a:t>P</a:t>
            </a:r>
            <a:r>
              <a:rPr lang="sr-Latn-CS" sz="2200" i="1" baseline="-25000" dirty="0" smtClean="0"/>
              <a:t>q</a:t>
            </a:r>
            <a:r>
              <a:rPr lang="sr-Latn-CS" sz="2200" dirty="0" smtClean="0"/>
              <a:t>. Ukoliko simboli imaju iste verovatnoće, njihov redosled pri ovome uređivanju nije važan. </a:t>
            </a:r>
          </a:p>
          <a:p>
            <a:pPr algn="just">
              <a:buNone/>
            </a:pPr>
            <a:r>
              <a:rPr lang="sr-Latn-CS" sz="2200" dirty="0" smtClean="0"/>
              <a:t>	</a:t>
            </a:r>
            <a:endParaRPr lang="en-US" sz="2200" b="1"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658113"/>
            <a:ext cx="8990922" cy="4383250"/>
          </a:xfrm>
        </p:spPr>
        <p:txBody>
          <a:bodyPr>
            <a:normAutofit fontScale="92500"/>
          </a:bodyPr>
          <a:lstStyle/>
          <a:p>
            <a:pPr algn="just"/>
            <a:r>
              <a:rPr lang="sr-Latn-CS" sz="2400" b="1" dirty="0" smtClean="0"/>
              <a:t>Adaptivni Hafmenov postupak</a:t>
            </a:r>
          </a:p>
          <a:p>
            <a:pPr algn="just"/>
            <a:r>
              <a:rPr lang="sr-Latn-CS" sz="2400" dirty="0" smtClean="0"/>
              <a:t>Klasičan Hafmenov postupak je u dužem vremenskom periodu bio skoro isključivo korišćen za statističko kodovanje. Međutim, on ima izvesne suštinske nedostatke. Jedan od osnovnih je što njegova primena zahteva poznavanje verovatnoća pojavljivanja simbola. Ako se radi o nekom govornom jeziku, onda su ove verovatnoće poznate. Međutim, danas se pored tekstova prenose i druge vrste poruka kao što su podaci, programi napisani na različitim programskim jezicima, digitalizovane verzije govora i slike itd. Ukoliko su verovatnoće simbola nepoznate na početku, mora se sačekati da pristigne celokupna poruka, da se statistički obradi, i da se na osnovu toga odredi kompaktan kod.</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8368"/>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560577"/>
            <a:ext cx="8596668" cy="4480786"/>
          </a:xfrm>
        </p:spPr>
        <p:txBody>
          <a:bodyPr>
            <a:normAutofit lnSpcReduction="10000"/>
          </a:bodyPr>
          <a:lstStyle/>
          <a:p>
            <a:r>
              <a:rPr lang="sr-Latn-CS" sz="2200" dirty="0" smtClean="0"/>
              <a:t>Poruke mogu biti vrlo dugačke a može biti i nedopustivo veliko kašnjenje zbog potrebne obrade.</a:t>
            </a:r>
          </a:p>
          <a:p>
            <a:pPr algn="just"/>
            <a:r>
              <a:rPr lang="sr-Latn-CS" sz="2200" dirty="0" smtClean="0"/>
              <a:t>Loš statistički model može dovesti do niske kompresione efikasnosti. Ovo predstavlja vrlo realan problem, naročito uzimajući u obzir da se u velikom broju aplikacija i statistike menjaju tokom vremena.</a:t>
            </a:r>
          </a:p>
          <a:p>
            <a:pPr algn="just"/>
            <a:r>
              <a:rPr lang="sr-Latn-CS" sz="2200" dirty="0" smtClean="0"/>
              <a:t>Ovaj problem se uspešno prevazilazi primenom </a:t>
            </a:r>
            <a:r>
              <a:rPr lang="sr-Latn-CS" sz="2200" b="1" i="1" dirty="0" smtClean="0"/>
              <a:t>adaptivnog</a:t>
            </a:r>
            <a:r>
              <a:rPr lang="sr-Latn-CS" sz="2200" dirty="0" smtClean="0"/>
              <a:t> </a:t>
            </a:r>
            <a:r>
              <a:rPr lang="sr-Latn-CS" sz="2200" b="1" i="1" dirty="0" smtClean="0"/>
              <a:t>Hafmenovog algoritma</a:t>
            </a:r>
            <a:r>
              <a:rPr lang="sr-Latn-CS" sz="2200" dirty="0" smtClean="0"/>
              <a:t>, kod koga se kodne reči koje odgovaraju pojedinim simbolima menjaju tokom vremena, a u skladu s trenutnim verovatnoćama pojave pojedinih simbola.</a:t>
            </a:r>
          </a:p>
          <a:p>
            <a:pPr algn="just"/>
            <a:r>
              <a:rPr lang="sr-Latn-CS" sz="2200" dirty="0" smtClean="0"/>
              <a:t>Ključni problem pri praktičnoj realizaciji ove ideje predstavlja način preuređivanja stabla.</a:t>
            </a:r>
            <a:endParaRPr lang="en-US" sz="2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6864"/>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463040"/>
            <a:ext cx="9210378" cy="4901183"/>
          </a:xfrm>
        </p:spPr>
        <p:txBody>
          <a:bodyPr>
            <a:normAutofit lnSpcReduction="10000"/>
          </a:bodyPr>
          <a:lstStyle/>
          <a:p>
            <a:pPr algn="just">
              <a:buNone/>
            </a:pPr>
            <a:r>
              <a:rPr lang="sr-Latn-CS" sz="2200" dirty="0" smtClean="0"/>
              <a:t>	U literaturi je opisan veći broj algoritama zasnovanih na dinamičkom preuređivanju Hafmenovog stabla, ali je opšte prihvaćeni FGK algoritam (ime potice od prvih slova prezimena ljudi koji su učestvovali u formiranju konačnog algoritma: </a:t>
            </a:r>
            <a:r>
              <a:rPr lang="sr-Latn-CS" sz="2200" b="1" dirty="0" smtClean="0"/>
              <a:t>F</a:t>
            </a:r>
            <a:r>
              <a:rPr lang="sr-Latn-CS" sz="2200" dirty="0" smtClean="0"/>
              <a:t>aller, Gallager i Knuth)</a:t>
            </a:r>
          </a:p>
          <a:p>
            <a:pPr algn="just"/>
            <a:r>
              <a:rPr lang="sr-Latn-CS" sz="2200" dirty="0" smtClean="0"/>
              <a:t>Postupak se zasniva na činjenici da je binarni trenutni (prefiks) kod Hafmenov ako i samo ako kodno stablo ima </a:t>
            </a:r>
            <a:r>
              <a:rPr lang="sr-Latn-CS" sz="2200" b="1" i="1" dirty="0" smtClean="0"/>
              <a:t>osobinu</a:t>
            </a:r>
            <a:r>
              <a:rPr lang="sr-Latn-CS" sz="2200" dirty="0" smtClean="0"/>
              <a:t> “</a:t>
            </a:r>
            <a:r>
              <a:rPr lang="sr-Latn-CS" sz="2200" b="1" i="1" dirty="0" smtClean="0"/>
              <a:t>izdanaka</a:t>
            </a:r>
            <a:r>
              <a:rPr lang="sr-Latn-CS" sz="2200" dirty="0" smtClean="0"/>
              <a:t>”. Kodno stablo ima ovu osobinu ako je svaki čvor (osim korena) povezan sa čvorom porekla, ili “roditeljskim” čvorom, koje se nalazi jedan hijerarhijski nivo iznad njega. Pritom je potrebno da se svi čvorovi odozdo nagore i sleva nadesno mogu sortirati po neopadajućim (ili u obrnutom poretku po nerastućim) verovatnoćama.</a:t>
            </a:r>
          </a:p>
          <a:p>
            <a:pPr algn="just"/>
            <a:r>
              <a:rPr lang="sr-Latn-CS" sz="2200" dirty="0" smtClean="0"/>
              <a:t>Detalje FGK algoritma nećemo razmatrati imajući u vidu njegovu složenost koja prevazilazi okvire ovog kursa.</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sr-Latn-CS" b="1" dirty="0" smtClean="0"/>
              <a:t>Kanali za prenos informacija</a:t>
            </a:r>
            <a:endParaRPr lang="en-US" dirty="0"/>
          </a:p>
        </p:txBody>
      </p:sp>
      <p:sp>
        <p:nvSpPr>
          <p:cNvPr id="3" name="Content Placeholder 2"/>
          <p:cNvSpPr>
            <a:spLocks noGrp="1"/>
          </p:cNvSpPr>
          <p:nvPr>
            <p:ph idx="1"/>
          </p:nvPr>
        </p:nvSpPr>
        <p:spPr/>
        <p:txBody>
          <a:bodyPr>
            <a:normAutofit/>
          </a:bodyPr>
          <a:lstStyle/>
          <a:p>
            <a:pPr>
              <a:buNone/>
            </a:pPr>
            <a:r>
              <a:rPr lang="sr-Latn-RS" sz="2200" dirty="0" smtClean="0"/>
              <a:t>	</a:t>
            </a:r>
            <a:r>
              <a:rPr lang="en-US" sz="2200" dirty="0" err="1" smtClean="0"/>
              <a:t>Prenos</a:t>
            </a:r>
            <a:r>
              <a:rPr lang="en-US" sz="2200" dirty="0" smtClean="0"/>
              <a:t> </a:t>
            </a:r>
            <a:r>
              <a:rPr lang="en-US" sz="2200" dirty="0" err="1" smtClean="0"/>
              <a:t>informacija</a:t>
            </a:r>
            <a:r>
              <a:rPr lang="en-US" sz="2200" dirty="0" smtClean="0"/>
              <a:t> </a:t>
            </a:r>
            <a:r>
              <a:rPr lang="en-US" sz="2200" dirty="0" err="1" smtClean="0"/>
              <a:t>podrazumeva</a:t>
            </a:r>
            <a:r>
              <a:rPr lang="en-US" sz="2200" dirty="0" smtClean="0"/>
              <a:t> </a:t>
            </a:r>
            <a:r>
              <a:rPr lang="en-US" sz="2200" dirty="0" err="1" smtClean="0"/>
              <a:t>njihovo</a:t>
            </a:r>
            <a:r>
              <a:rPr lang="en-US" sz="2200" dirty="0" smtClean="0"/>
              <a:t> </a:t>
            </a:r>
            <a:r>
              <a:rPr lang="en-US" sz="2200" dirty="0" err="1" smtClean="0"/>
              <a:t>prenošenje</a:t>
            </a:r>
            <a:r>
              <a:rPr lang="en-US" sz="2200" dirty="0" smtClean="0"/>
              <a:t> </a:t>
            </a:r>
            <a:r>
              <a:rPr lang="en-US" sz="2200" dirty="0" err="1" smtClean="0"/>
              <a:t>iz</a:t>
            </a:r>
            <a:r>
              <a:rPr lang="en-US" sz="2200" dirty="0" smtClean="0"/>
              <a:t> </a:t>
            </a:r>
            <a:r>
              <a:rPr lang="en-US" sz="2200" dirty="0" err="1" smtClean="0"/>
              <a:t>jedne</a:t>
            </a:r>
            <a:r>
              <a:rPr lang="en-US" sz="2200" dirty="0" smtClean="0"/>
              <a:t> </a:t>
            </a:r>
            <a:r>
              <a:rPr lang="en-US" sz="2200" dirty="0" err="1" smtClean="0"/>
              <a:t>tačke</a:t>
            </a:r>
            <a:r>
              <a:rPr lang="en-US" sz="2200" dirty="0" smtClean="0"/>
              <a:t> u </a:t>
            </a:r>
            <a:r>
              <a:rPr lang="en-US" sz="2200" dirty="0" err="1" smtClean="0"/>
              <a:t>drugu</a:t>
            </a:r>
            <a:r>
              <a:rPr lang="en-US" sz="2200" dirty="0" smtClean="0"/>
              <a:t> </a:t>
            </a:r>
            <a:r>
              <a:rPr lang="en-US" sz="2200" dirty="0" err="1" smtClean="0"/>
              <a:t>ili</a:t>
            </a:r>
            <a:r>
              <a:rPr lang="en-US" sz="2200" dirty="0" smtClean="0"/>
              <a:t> </a:t>
            </a:r>
            <a:r>
              <a:rPr lang="en-US" sz="2200" dirty="0" err="1" smtClean="0"/>
              <a:t>njihovo</a:t>
            </a:r>
            <a:r>
              <a:rPr lang="en-US" sz="2200" dirty="0" smtClean="0"/>
              <a:t> </a:t>
            </a:r>
            <a:r>
              <a:rPr lang="en-US" sz="2200" dirty="0" err="1" smtClean="0"/>
              <a:t>prenošenje</a:t>
            </a:r>
            <a:r>
              <a:rPr lang="en-US" sz="2200" dirty="0" smtClean="0"/>
              <a:t> </a:t>
            </a:r>
            <a:r>
              <a:rPr lang="en-US" sz="2200" dirty="0" err="1" smtClean="0"/>
              <a:t>kroz</a:t>
            </a:r>
            <a:r>
              <a:rPr lang="en-US" sz="2200" dirty="0" smtClean="0"/>
              <a:t> </a:t>
            </a:r>
            <a:r>
              <a:rPr lang="en-US" sz="2200" dirty="0" err="1" smtClean="0"/>
              <a:t>vreme</a:t>
            </a:r>
            <a:r>
              <a:rPr lang="en-US" sz="2200" dirty="0" smtClean="0"/>
              <a:t>.</a:t>
            </a:r>
          </a:p>
          <a:p>
            <a:r>
              <a:rPr lang="en-US" sz="2200" dirty="0" smtClean="0"/>
              <a:t>Primer </a:t>
            </a:r>
            <a:r>
              <a:rPr lang="en-US" sz="2200" dirty="0" err="1" smtClean="0"/>
              <a:t>prenošenja</a:t>
            </a:r>
            <a:r>
              <a:rPr lang="en-US" sz="2200" dirty="0" smtClean="0"/>
              <a:t> </a:t>
            </a:r>
            <a:r>
              <a:rPr lang="en-US" sz="2200" dirty="0" err="1" smtClean="0"/>
              <a:t>od</a:t>
            </a:r>
            <a:r>
              <a:rPr lang="en-US" sz="2200" dirty="0" smtClean="0"/>
              <a:t> </a:t>
            </a:r>
            <a:r>
              <a:rPr lang="en-US" sz="2200" dirty="0" err="1" smtClean="0"/>
              <a:t>jedne</a:t>
            </a:r>
            <a:r>
              <a:rPr lang="en-US" sz="2200" dirty="0" smtClean="0"/>
              <a:t> </a:t>
            </a:r>
            <a:r>
              <a:rPr lang="en-US" sz="2200" dirty="0" err="1" smtClean="0"/>
              <a:t>tačke</a:t>
            </a:r>
            <a:r>
              <a:rPr lang="en-US" sz="2200" dirty="0" smtClean="0"/>
              <a:t> do </a:t>
            </a:r>
            <a:r>
              <a:rPr lang="en-US" sz="2200" dirty="0" err="1" smtClean="0"/>
              <a:t>druge</a:t>
            </a:r>
            <a:r>
              <a:rPr lang="en-US" sz="2200" dirty="0" smtClean="0"/>
              <a:t> je </a:t>
            </a:r>
            <a:r>
              <a:rPr lang="en-US" sz="2200" dirty="0" err="1" smtClean="0"/>
              <a:t>komuniciranje</a:t>
            </a:r>
            <a:r>
              <a:rPr lang="en-US" sz="2200" dirty="0" smtClean="0"/>
              <a:t> </a:t>
            </a:r>
            <a:r>
              <a:rPr lang="en-US" sz="2200" dirty="0" err="1" smtClean="0"/>
              <a:t>izmedju</a:t>
            </a:r>
            <a:r>
              <a:rPr lang="en-US" sz="2200" dirty="0" smtClean="0"/>
              <a:t> </a:t>
            </a:r>
            <a:r>
              <a:rPr lang="en-US" sz="2200" dirty="0" err="1" smtClean="0"/>
              <a:t>dva</a:t>
            </a:r>
            <a:r>
              <a:rPr lang="en-US" sz="2200" dirty="0" smtClean="0"/>
              <a:t> </a:t>
            </a:r>
            <a:r>
              <a:rPr lang="en-US" sz="2200" dirty="0" err="1" smtClean="0"/>
              <a:t>mobilna</a:t>
            </a:r>
            <a:r>
              <a:rPr lang="en-US" sz="2200" dirty="0" smtClean="0"/>
              <a:t> </a:t>
            </a:r>
            <a:r>
              <a:rPr lang="en-US" sz="2200" dirty="0" err="1" smtClean="0"/>
              <a:t>telefona</a:t>
            </a:r>
            <a:r>
              <a:rPr lang="en-US" sz="2200" dirty="0" smtClean="0"/>
              <a:t> u </a:t>
            </a:r>
            <a:r>
              <a:rPr lang="en-US" sz="2200" dirty="0" err="1" smtClean="0"/>
              <a:t>jednoj</a:t>
            </a:r>
            <a:r>
              <a:rPr lang="en-US" sz="2200" dirty="0" smtClean="0"/>
              <a:t> </a:t>
            </a:r>
            <a:r>
              <a:rPr lang="en-US" sz="2200" dirty="0" err="1" smtClean="0"/>
              <a:t>mreži</a:t>
            </a:r>
            <a:r>
              <a:rPr lang="en-US" sz="2200" dirty="0" smtClean="0"/>
              <a:t>, </a:t>
            </a:r>
            <a:r>
              <a:rPr lang="en-US" sz="2200" dirty="0" err="1" smtClean="0"/>
              <a:t>dok</a:t>
            </a:r>
            <a:r>
              <a:rPr lang="en-US" sz="2200" dirty="0" smtClean="0"/>
              <a:t> je primer </a:t>
            </a:r>
            <a:r>
              <a:rPr lang="en-US" sz="2200" dirty="0" err="1" smtClean="0"/>
              <a:t>prenošenja</a:t>
            </a:r>
            <a:r>
              <a:rPr lang="en-US" sz="2200" dirty="0" smtClean="0"/>
              <a:t> </a:t>
            </a:r>
            <a:r>
              <a:rPr lang="en-US" sz="2200" dirty="0" err="1" smtClean="0"/>
              <a:t>kroz</a:t>
            </a:r>
            <a:r>
              <a:rPr lang="en-US" sz="2200" dirty="0" smtClean="0"/>
              <a:t> </a:t>
            </a:r>
            <a:r>
              <a:rPr lang="en-US" sz="2200" dirty="0" err="1" smtClean="0"/>
              <a:t>vreme</a:t>
            </a:r>
            <a:r>
              <a:rPr lang="en-US" sz="2200" dirty="0" smtClean="0"/>
              <a:t> </a:t>
            </a:r>
            <a:r>
              <a:rPr lang="en-US" sz="2200" dirty="0" err="1" smtClean="0"/>
              <a:t>memorisanje</a:t>
            </a:r>
            <a:r>
              <a:rPr lang="en-US" sz="2200" dirty="0" smtClean="0"/>
              <a:t> </a:t>
            </a:r>
            <a:r>
              <a:rPr lang="en-US" sz="2200" dirty="0" err="1" smtClean="0"/>
              <a:t>nekog</a:t>
            </a:r>
            <a:r>
              <a:rPr lang="en-US" sz="2200" dirty="0" smtClean="0"/>
              <a:t> </a:t>
            </a:r>
            <a:r>
              <a:rPr lang="en-US" sz="2200" dirty="0" err="1" smtClean="0"/>
              <a:t>sadržaja</a:t>
            </a:r>
            <a:r>
              <a:rPr lang="en-US" sz="2200" dirty="0" smtClean="0"/>
              <a:t> </a:t>
            </a:r>
            <a:r>
              <a:rPr lang="en-US" sz="2200" dirty="0" err="1" smtClean="0"/>
              <a:t>na</a:t>
            </a:r>
            <a:r>
              <a:rPr lang="en-US" sz="2200" dirty="0" smtClean="0"/>
              <a:t> </a:t>
            </a:r>
            <a:r>
              <a:rPr lang="en-US" sz="2200" dirty="0" err="1" smtClean="0"/>
              <a:t>nekom</a:t>
            </a:r>
            <a:r>
              <a:rPr lang="en-US" sz="2200" dirty="0" smtClean="0"/>
              <a:t> </a:t>
            </a:r>
            <a:r>
              <a:rPr lang="en-US" sz="2200" dirty="0" err="1" smtClean="0"/>
              <a:t>memorijskom</a:t>
            </a:r>
            <a:r>
              <a:rPr lang="en-US" sz="2200" dirty="0" smtClean="0"/>
              <a:t> </a:t>
            </a:r>
            <a:r>
              <a:rPr lang="en-US" sz="2200" dirty="0" err="1" smtClean="0"/>
              <a:t>mediju</a:t>
            </a:r>
            <a:r>
              <a:rPr lang="en-US" sz="2200" dirty="0" smtClean="0"/>
              <a:t>, a </a:t>
            </a:r>
            <a:r>
              <a:rPr lang="en-US" sz="2200" dirty="0" err="1" smtClean="0"/>
              <a:t>zatim</a:t>
            </a:r>
            <a:r>
              <a:rPr lang="en-US" sz="2200" dirty="0" smtClean="0"/>
              <a:t> </a:t>
            </a:r>
            <a:r>
              <a:rPr lang="en-US" sz="2200" dirty="0" err="1" smtClean="0"/>
              <a:t>njegovo</a:t>
            </a:r>
            <a:r>
              <a:rPr lang="en-US" sz="2200" dirty="0" smtClean="0"/>
              <a:t> </a:t>
            </a:r>
            <a:r>
              <a:rPr lang="en-US" sz="2200" dirty="0" err="1" smtClean="0"/>
              <a:t>isčitavanje</a:t>
            </a:r>
            <a:r>
              <a:rPr lang="en-US" sz="2200" dirty="0" smtClean="0"/>
              <a:t> u </a:t>
            </a:r>
            <a:r>
              <a:rPr lang="en-US" sz="2200" dirty="0" err="1" smtClean="0"/>
              <a:t>nekom</a:t>
            </a:r>
            <a:r>
              <a:rPr lang="en-US" sz="2200" dirty="0" smtClean="0"/>
              <a:t> </a:t>
            </a:r>
            <a:r>
              <a:rPr lang="en-US" sz="2200" dirty="0" err="1" smtClean="0"/>
              <a:t>budućem</a:t>
            </a:r>
            <a:r>
              <a:rPr lang="en-US" sz="2200" dirty="0" smtClean="0"/>
              <a:t> </a:t>
            </a:r>
            <a:r>
              <a:rPr lang="en-US" sz="2200" dirty="0" err="1" smtClean="0"/>
              <a:t>trenutku</a:t>
            </a:r>
            <a:r>
              <a:rPr lang="en-US" sz="2200" dirty="0" smtClean="0"/>
              <a:t> </a:t>
            </a:r>
            <a:r>
              <a:rPr lang="en-US" sz="2200" dirty="0" err="1" smtClean="0"/>
              <a:t>vremena</a:t>
            </a:r>
            <a:r>
              <a:rPr lang="en-US" sz="2200" dirty="0" smtClean="0"/>
              <a:t>.</a:t>
            </a:r>
          </a:p>
          <a:p>
            <a:r>
              <a:rPr lang="en-US" sz="2200" dirty="0" smtClean="0"/>
              <a:t>U </a:t>
            </a:r>
            <a:r>
              <a:rPr lang="en-US" sz="2200" dirty="0" err="1" smtClean="0"/>
              <a:t>oba</a:t>
            </a:r>
            <a:r>
              <a:rPr lang="en-US" sz="2200" dirty="0" smtClean="0"/>
              <a:t> </a:t>
            </a:r>
            <a:r>
              <a:rPr lang="en-US" sz="2200" dirty="0" err="1" smtClean="0"/>
              <a:t>slučaja</a:t>
            </a:r>
            <a:r>
              <a:rPr lang="en-US" sz="2200" dirty="0" smtClean="0"/>
              <a:t>, </a:t>
            </a:r>
            <a:r>
              <a:rPr lang="en-US" sz="2200" dirty="0" err="1" smtClean="0"/>
              <a:t>susrećemo</a:t>
            </a:r>
            <a:r>
              <a:rPr lang="en-US" sz="2200" dirty="0" smtClean="0"/>
              <a:t> se </a:t>
            </a:r>
            <a:r>
              <a:rPr lang="en-US" sz="2200" dirty="0" err="1" smtClean="0"/>
              <a:t>sa</a:t>
            </a:r>
            <a:r>
              <a:rPr lang="en-US" sz="2200" dirty="0" smtClean="0"/>
              <a:t> </a:t>
            </a:r>
            <a:r>
              <a:rPr lang="en-US" sz="2200" dirty="0" err="1" smtClean="0"/>
              <a:t>problemom</a:t>
            </a:r>
            <a:r>
              <a:rPr lang="en-US" sz="2200" dirty="0" smtClean="0"/>
              <a:t> </a:t>
            </a:r>
            <a:r>
              <a:rPr lang="en-US" sz="2200" dirty="0" err="1" smtClean="0"/>
              <a:t>pouzdanog</a:t>
            </a:r>
            <a:r>
              <a:rPr lang="en-US" sz="2200" dirty="0" smtClean="0"/>
              <a:t> </a:t>
            </a:r>
            <a:r>
              <a:rPr lang="en-US" sz="2200" dirty="0" err="1" smtClean="0"/>
              <a:t>prenosa</a:t>
            </a:r>
            <a:r>
              <a:rPr lang="en-US" sz="2200" dirty="0" smtClean="0"/>
              <a:t> </a:t>
            </a:r>
            <a:r>
              <a:rPr lang="en-US" sz="2200" dirty="0" err="1" smtClean="0"/>
              <a:t>informacija</a:t>
            </a:r>
            <a:r>
              <a:rPr lang="en-US" sz="2200" dirty="0" smtClean="0"/>
              <a:t>, </a:t>
            </a:r>
            <a:r>
              <a:rPr lang="en-US" sz="2200" dirty="0" err="1" smtClean="0"/>
              <a:t>kako</a:t>
            </a:r>
            <a:r>
              <a:rPr lang="en-US" sz="2200" dirty="0" smtClean="0"/>
              <a:t> </a:t>
            </a:r>
            <a:r>
              <a:rPr lang="en-US" sz="2200" dirty="0" err="1" smtClean="0"/>
              <a:t>usled</a:t>
            </a:r>
            <a:r>
              <a:rPr lang="en-US" sz="2200" dirty="0" smtClean="0"/>
              <a:t> </a:t>
            </a:r>
            <a:r>
              <a:rPr lang="en-US" sz="2200" dirty="0" err="1" smtClean="0"/>
              <a:t>delovanja</a:t>
            </a:r>
            <a:r>
              <a:rPr lang="en-US" sz="2200" dirty="0" smtClean="0"/>
              <a:t> </a:t>
            </a:r>
            <a:r>
              <a:rPr lang="en-US" sz="2200" dirty="0" err="1" smtClean="0"/>
              <a:t>šumova</a:t>
            </a:r>
            <a:r>
              <a:rPr lang="en-US" sz="2200" dirty="0" smtClean="0"/>
              <a:t> </a:t>
            </a:r>
            <a:r>
              <a:rPr lang="en-US" sz="2200" dirty="0" err="1" smtClean="0"/>
              <a:t>na</a:t>
            </a:r>
            <a:r>
              <a:rPr lang="en-US" sz="2200" dirty="0" smtClean="0"/>
              <a:t> </a:t>
            </a:r>
            <a:r>
              <a:rPr lang="en-US" sz="2200" dirty="0" err="1" smtClean="0"/>
              <a:t>kanalu</a:t>
            </a:r>
            <a:r>
              <a:rPr lang="en-US" sz="2200" dirty="0" smtClean="0"/>
              <a:t> </a:t>
            </a:r>
            <a:r>
              <a:rPr lang="en-US" sz="2200" dirty="0" err="1" smtClean="0"/>
              <a:t>za</a:t>
            </a:r>
            <a:r>
              <a:rPr lang="en-US" sz="2200" dirty="0" smtClean="0"/>
              <a:t> </a:t>
            </a:r>
            <a:r>
              <a:rPr lang="en-US" sz="2200" dirty="0" err="1" smtClean="0"/>
              <a:t>prenos</a:t>
            </a:r>
            <a:r>
              <a:rPr lang="en-US" sz="2200" dirty="0" smtClean="0"/>
              <a:t>, </a:t>
            </a:r>
            <a:r>
              <a:rPr lang="en-US" sz="2200" dirty="0" err="1" smtClean="0"/>
              <a:t>tako</a:t>
            </a:r>
            <a:r>
              <a:rPr lang="en-US" sz="2200" dirty="0" smtClean="0"/>
              <a:t> </a:t>
            </a:r>
            <a:r>
              <a:rPr lang="en-US" sz="2200" dirty="0" err="1" smtClean="0"/>
              <a:t>i</a:t>
            </a:r>
            <a:r>
              <a:rPr lang="en-US" sz="2200" dirty="0" smtClean="0"/>
              <a:t> u </a:t>
            </a:r>
            <a:r>
              <a:rPr lang="en-US" sz="2200" dirty="0" err="1" smtClean="0"/>
              <a:t>nedostatku</a:t>
            </a:r>
            <a:r>
              <a:rPr lang="en-US" sz="2200" dirty="0" smtClean="0"/>
              <a:t> </a:t>
            </a:r>
            <a:r>
              <a:rPr lang="en-US" sz="2200" dirty="0" err="1" smtClean="0"/>
              <a:t>memorijskog</a:t>
            </a:r>
            <a:r>
              <a:rPr lang="en-US" sz="2200" dirty="0" smtClean="0"/>
              <a:t> </a:t>
            </a:r>
            <a:r>
              <a:rPr lang="en-US" sz="2200" dirty="0" err="1" smtClean="0"/>
              <a:t>prostora</a:t>
            </a:r>
            <a:r>
              <a:rPr lang="en-US" sz="2200" dirty="0" smtClean="0"/>
              <a:t> </a:t>
            </a:r>
            <a:r>
              <a:rPr lang="en-US" sz="2200" dirty="0" err="1" smtClean="0"/>
              <a:t>ili</a:t>
            </a:r>
            <a:r>
              <a:rPr lang="en-US" sz="2200" dirty="0" smtClean="0"/>
              <a:t> </a:t>
            </a:r>
            <a:r>
              <a:rPr lang="en-US" sz="2200" dirty="0" err="1" smtClean="0"/>
              <a:t>njegovog</a:t>
            </a:r>
            <a:r>
              <a:rPr lang="en-US" sz="2200" dirty="0" smtClean="0"/>
              <a:t> </a:t>
            </a:r>
            <a:r>
              <a:rPr lang="en-US" sz="2200" dirty="0" err="1" smtClean="0"/>
              <a:t>kvara</a:t>
            </a:r>
            <a:r>
              <a:rPr lang="en-US" sz="2200" dirty="0" smtClean="0"/>
              <a:t>.</a:t>
            </a:r>
          </a:p>
          <a:p>
            <a:endParaRPr lang="en-US" sz="2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4672"/>
          </a:xfrm>
        </p:spPr>
        <p:txBody>
          <a:bodyPr>
            <a:normAutofit/>
          </a:bodyPr>
          <a:lstStyle/>
          <a:p>
            <a:pPr algn="ctr"/>
            <a:r>
              <a:rPr lang="sr-Latn-CS" sz="2600" b="1" dirty="0" smtClean="0"/>
              <a:t>Kanali za prenos informacija</a:t>
            </a:r>
            <a:endParaRPr lang="en-US" sz="2600" dirty="0"/>
          </a:p>
        </p:txBody>
      </p:sp>
      <p:sp>
        <p:nvSpPr>
          <p:cNvPr id="3" name="Content Placeholder 2"/>
          <p:cNvSpPr>
            <a:spLocks noGrp="1"/>
          </p:cNvSpPr>
          <p:nvPr>
            <p:ph idx="1"/>
          </p:nvPr>
        </p:nvSpPr>
        <p:spPr>
          <a:xfrm>
            <a:off x="677334" y="1475232"/>
            <a:ext cx="8747082" cy="4840223"/>
          </a:xfrm>
        </p:spPr>
        <p:txBody>
          <a:bodyPr>
            <a:noAutofit/>
          </a:bodyPr>
          <a:lstStyle/>
          <a:p>
            <a:pPr algn="just">
              <a:buNone/>
            </a:pPr>
            <a:r>
              <a:rPr lang="sr-Latn-RS" sz="2200" dirty="0" smtClean="0"/>
              <a:t>	Pri prenosu kroz kanale š</a:t>
            </a:r>
            <a:r>
              <a:rPr lang="en-US" sz="2200" dirty="0" err="1" smtClean="0"/>
              <a:t>umovi</a:t>
            </a:r>
            <a:r>
              <a:rPr lang="en-US" sz="2200" dirty="0" smtClean="0"/>
              <a:t>  </a:t>
            </a:r>
            <a:r>
              <a:rPr lang="en-US" sz="2200" dirty="0" err="1" smtClean="0"/>
              <a:t>mogu</a:t>
            </a:r>
            <a:r>
              <a:rPr lang="en-US" sz="2200" dirty="0" smtClean="0"/>
              <a:t> </a:t>
            </a:r>
            <a:r>
              <a:rPr lang="en-US" sz="2200" dirty="0" err="1" smtClean="0"/>
              <a:t>delovati</a:t>
            </a:r>
            <a:r>
              <a:rPr lang="en-US" sz="2200" dirty="0" smtClean="0"/>
              <a:t> </a:t>
            </a:r>
            <a:r>
              <a:rPr lang="en-US" sz="2200" dirty="0" err="1" smtClean="0"/>
              <a:t>na</a:t>
            </a:r>
            <a:r>
              <a:rPr lang="en-US" sz="2200" dirty="0" smtClean="0"/>
              <a:t> </a:t>
            </a:r>
            <a:r>
              <a:rPr lang="sr-Latn-RS" sz="2200" dirty="0" smtClean="0"/>
              <a:t>više načina:</a:t>
            </a:r>
          </a:p>
          <a:p>
            <a:pPr algn="just">
              <a:buNone/>
            </a:pPr>
            <a:endParaRPr lang="sr-Latn-RS" sz="2200" dirty="0" smtClean="0"/>
          </a:p>
          <a:p>
            <a:pPr algn="just"/>
            <a:r>
              <a:rPr lang="sr-Latn-RS" sz="2200" dirty="0" smtClean="0"/>
              <a:t>1. </a:t>
            </a:r>
            <a:r>
              <a:rPr lang="en-US" sz="2200" dirty="0" smtClean="0"/>
              <a:t>U </a:t>
            </a:r>
            <a:r>
              <a:rPr lang="en-US" sz="2200" dirty="0" err="1" smtClean="0"/>
              <a:t>uslovima</a:t>
            </a:r>
            <a:r>
              <a:rPr lang="en-US" sz="2200" dirty="0" smtClean="0"/>
              <a:t> </a:t>
            </a:r>
            <a:r>
              <a:rPr lang="en-US" sz="2200" dirty="0" err="1" smtClean="0"/>
              <a:t>izuzetno</a:t>
            </a:r>
            <a:r>
              <a:rPr lang="en-US" sz="2200" dirty="0" smtClean="0"/>
              <a:t> </a:t>
            </a:r>
            <a:r>
              <a:rPr lang="en-US" sz="2200" dirty="0" err="1" smtClean="0"/>
              <a:t>visokog</a:t>
            </a:r>
            <a:r>
              <a:rPr lang="en-US" sz="2200" dirty="0" smtClean="0"/>
              <a:t> </a:t>
            </a:r>
            <a:r>
              <a:rPr lang="en-US" sz="2200" dirty="0" err="1" smtClean="0"/>
              <a:t>šuma</a:t>
            </a:r>
            <a:r>
              <a:rPr lang="en-US" sz="2200" dirty="0" smtClean="0"/>
              <a:t> </a:t>
            </a:r>
            <a:r>
              <a:rPr lang="en-US" sz="2200" dirty="0" err="1" smtClean="0"/>
              <a:t>nije</a:t>
            </a:r>
            <a:r>
              <a:rPr lang="en-US" sz="2200" dirty="0" smtClean="0"/>
              <a:t> </a:t>
            </a:r>
            <a:r>
              <a:rPr lang="en-US" sz="2200" dirty="0" err="1" smtClean="0"/>
              <a:t>uopšte</a:t>
            </a:r>
            <a:r>
              <a:rPr lang="en-US" sz="2200" dirty="0" smtClean="0"/>
              <a:t> </a:t>
            </a:r>
            <a:r>
              <a:rPr lang="en-US" sz="2200" dirty="0" err="1" smtClean="0"/>
              <a:t>moguće</a:t>
            </a:r>
            <a:r>
              <a:rPr lang="en-US" sz="2200" dirty="0" smtClean="0"/>
              <a:t> </a:t>
            </a:r>
            <a:r>
              <a:rPr lang="en-US" sz="2200" dirty="0" err="1" smtClean="0"/>
              <a:t>obaviti</a:t>
            </a:r>
            <a:r>
              <a:rPr lang="en-US" sz="2200" dirty="0" smtClean="0"/>
              <a:t> </a:t>
            </a:r>
            <a:r>
              <a:rPr lang="en-US" sz="2200" dirty="0" err="1" smtClean="0"/>
              <a:t>pouzdan</a:t>
            </a:r>
            <a:r>
              <a:rPr lang="en-US" sz="2200" dirty="0" smtClean="0"/>
              <a:t> </a:t>
            </a:r>
            <a:r>
              <a:rPr lang="en-US" sz="2200" dirty="0" err="1" smtClean="0"/>
              <a:t>prenos</a:t>
            </a:r>
            <a:r>
              <a:rPr lang="en-US" sz="2200" dirty="0" smtClean="0"/>
              <a:t> </a:t>
            </a:r>
            <a:r>
              <a:rPr lang="en-US" sz="2200" dirty="0" err="1" smtClean="0"/>
              <a:t>poruka</a:t>
            </a:r>
            <a:endParaRPr lang="sr-Latn-RS" sz="2200" dirty="0" smtClean="0"/>
          </a:p>
          <a:p>
            <a:pPr algn="just">
              <a:buNone/>
            </a:pPr>
            <a:endParaRPr lang="sr-Latn-RS" sz="2200" dirty="0" smtClean="0"/>
          </a:p>
          <a:p>
            <a:pPr algn="just"/>
            <a:r>
              <a:rPr lang="sr-Latn-RS" sz="2200" dirty="0" smtClean="0"/>
              <a:t>2. </a:t>
            </a:r>
            <a:r>
              <a:rPr lang="en-US" sz="2200" dirty="0" err="1" smtClean="0"/>
              <a:t>Nivo</a:t>
            </a:r>
            <a:r>
              <a:rPr lang="en-US" sz="2200" dirty="0" smtClean="0"/>
              <a:t> </a:t>
            </a:r>
            <a:r>
              <a:rPr lang="en-US" sz="2200" dirty="0" err="1" smtClean="0"/>
              <a:t>šuma</a:t>
            </a:r>
            <a:r>
              <a:rPr lang="en-US" sz="2200" dirty="0" smtClean="0"/>
              <a:t> je </a:t>
            </a:r>
            <a:r>
              <a:rPr lang="en-US" sz="2200" dirty="0" err="1" smtClean="0"/>
              <a:t>takav</a:t>
            </a:r>
            <a:r>
              <a:rPr lang="en-US" sz="2200" dirty="0" smtClean="0"/>
              <a:t> </a:t>
            </a:r>
            <a:r>
              <a:rPr lang="en-US" sz="2200" dirty="0" err="1" smtClean="0"/>
              <a:t>da</a:t>
            </a:r>
            <a:r>
              <a:rPr lang="en-US" sz="2200" dirty="0" smtClean="0"/>
              <a:t> je </a:t>
            </a:r>
            <a:r>
              <a:rPr lang="en-US" sz="2200" dirty="0" err="1" smtClean="0"/>
              <a:t>moguće</a:t>
            </a:r>
            <a:r>
              <a:rPr lang="en-US" sz="2200" dirty="0" smtClean="0"/>
              <a:t> </a:t>
            </a:r>
            <a:r>
              <a:rPr lang="en-US" sz="2200" dirty="0" err="1" smtClean="0"/>
              <a:t>preneti</a:t>
            </a:r>
            <a:r>
              <a:rPr lang="en-US" sz="2200" dirty="0" smtClean="0"/>
              <a:t> </a:t>
            </a:r>
            <a:r>
              <a:rPr lang="en-US" sz="2200" dirty="0" err="1" smtClean="0"/>
              <a:t>poruke</a:t>
            </a:r>
            <a:r>
              <a:rPr lang="en-US" sz="2200" dirty="0" smtClean="0"/>
              <a:t> </a:t>
            </a:r>
            <a:r>
              <a:rPr lang="en-US" sz="2200" dirty="0" err="1" smtClean="0"/>
              <a:t>sa</a:t>
            </a:r>
            <a:r>
              <a:rPr lang="en-US" sz="2200" dirty="0" smtClean="0"/>
              <a:t> </a:t>
            </a:r>
            <a:r>
              <a:rPr lang="en-US" sz="2200" dirty="0" err="1" smtClean="0"/>
              <a:t>prihvatljivim</a:t>
            </a:r>
            <a:r>
              <a:rPr lang="en-US" sz="2200" dirty="0" smtClean="0"/>
              <a:t> </a:t>
            </a:r>
            <a:r>
              <a:rPr lang="en-US" sz="2200" dirty="0" err="1" smtClean="0"/>
              <a:t>nivoom</a:t>
            </a:r>
            <a:r>
              <a:rPr lang="en-US" sz="2200" dirty="0" smtClean="0"/>
              <a:t> </a:t>
            </a:r>
            <a:r>
              <a:rPr lang="en-US" sz="2200" dirty="0" err="1" smtClean="0"/>
              <a:t>grešaka</a:t>
            </a:r>
            <a:r>
              <a:rPr lang="en-US" sz="2200" dirty="0" smtClean="0"/>
              <a:t> u </a:t>
            </a:r>
            <a:r>
              <a:rPr lang="en-US" sz="2200" dirty="0" err="1" smtClean="0"/>
              <a:t>prenosu</a:t>
            </a:r>
            <a:endParaRPr lang="sr-Latn-RS" sz="2200" dirty="0" smtClean="0"/>
          </a:p>
          <a:p>
            <a:pPr algn="just"/>
            <a:endParaRPr lang="sr-Latn-RS" sz="2200" dirty="0" smtClean="0"/>
          </a:p>
          <a:p>
            <a:pPr algn="just"/>
            <a:r>
              <a:rPr lang="sr-Latn-RS" sz="2200" dirty="0" smtClean="0"/>
              <a:t>3. </a:t>
            </a:r>
            <a:r>
              <a:rPr lang="en-US" sz="2200" dirty="0" err="1" smtClean="0"/>
              <a:t>Moguće</a:t>
            </a:r>
            <a:r>
              <a:rPr lang="en-US" sz="2200" dirty="0" smtClean="0"/>
              <a:t> je </a:t>
            </a:r>
            <a:r>
              <a:rPr lang="en-US" sz="2200" dirty="0" err="1" smtClean="0"/>
              <a:t>preneti</a:t>
            </a:r>
            <a:r>
              <a:rPr lang="en-US" sz="2200" dirty="0" smtClean="0"/>
              <a:t> </a:t>
            </a:r>
            <a:r>
              <a:rPr lang="en-US" sz="2200" dirty="0" err="1" smtClean="0"/>
              <a:t>poruke</a:t>
            </a:r>
            <a:r>
              <a:rPr lang="en-US" sz="2200" dirty="0" smtClean="0"/>
              <a:t> </a:t>
            </a:r>
            <a:r>
              <a:rPr lang="en-US" sz="2200" dirty="0" err="1" smtClean="0"/>
              <a:t>sa</a:t>
            </a:r>
            <a:r>
              <a:rPr lang="en-US" sz="2200" dirty="0" smtClean="0"/>
              <a:t> </a:t>
            </a:r>
            <a:r>
              <a:rPr lang="en-US" sz="2200" dirty="0" err="1" smtClean="0"/>
              <a:t>verovatnoćom</a:t>
            </a:r>
            <a:r>
              <a:rPr lang="en-US" sz="2200" dirty="0" smtClean="0"/>
              <a:t> </a:t>
            </a:r>
            <a:r>
              <a:rPr lang="en-US" sz="2200" dirty="0" err="1" smtClean="0"/>
              <a:t>greške</a:t>
            </a:r>
            <a:r>
              <a:rPr lang="en-US" sz="2200" dirty="0" smtClean="0"/>
              <a:t> </a:t>
            </a:r>
            <a:r>
              <a:rPr lang="en-US" sz="2200" dirty="0" err="1" smtClean="0"/>
              <a:t>koja</a:t>
            </a:r>
            <a:r>
              <a:rPr lang="en-US" sz="2200" dirty="0" smtClean="0"/>
              <a:t> se </a:t>
            </a:r>
            <a:r>
              <a:rPr lang="en-US" sz="2200" dirty="0" err="1" smtClean="0"/>
              <a:t>može</a:t>
            </a:r>
            <a:r>
              <a:rPr lang="en-US" sz="2200" dirty="0" smtClean="0"/>
              <a:t> </a:t>
            </a:r>
            <a:r>
              <a:rPr lang="en-US" sz="2200" dirty="0" err="1" smtClean="0"/>
              <a:t>učiniti</a:t>
            </a:r>
            <a:r>
              <a:rPr lang="en-US" sz="2200" dirty="0" smtClean="0"/>
              <a:t> </a:t>
            </a:r>
            <a:r>
              <a:rPr lang="en-US" sz="2200" dirty="0" err="1" smtClean="0"/>
              <a:t>po</a:t>
            </a:r>
            <a:r>
              <a:rPr lang="en-US" sz="2200" dirty="0" smtClean="0"/>
              <a:t> </a:t>
            </a:r>
            <a:r>
              <a:rPr lang="en-US" sz="2200" dirty="0" err="1" smtClean="0"/>
              <a:t>želji</a:t>
            </a:r>
            <a:r>
              <a:rPr lang="en-US" sz="2200" dirty="0" smtClean="0"/>
              <a:t> </a:t>
            </a:r>
            <a:r>
              <a:rPr lang="en-US" sz="2200" dirty="0" err="1" smtClean="0"/>
              <a:t>malom</a:t>
            </a:r>
            <a:r>
              <a:rPr lang="en-US" sz="2200" dirty="0" smtClean="0"/>
              <a:t> </a:t>
            </a:r>
            <a:r>
              <a:rPr lang="en-US" sz="2200" dirty="0" err="1" smtClean="0"/>
              <a:t>primenom</a:t>
            </a:r>
            <a:r>
              <a:rPr lang="en-US" sz="2200" dirty="0" smtClean="0"/>
              <a:t> </a:t>
            </a:r>
            <a:r>
              <a:rPr lang="en-US" sz="2200" dirty="0" err="1" smtClean="0"/>
              <a:t>kodova</a:t>
            </a:r>
            <a:r>
              <a:rPr lang="en-US" sz="2200" dirty="0" smtClean="0"/>
              <a:t> </a:t>
            </a:r>
            <a:r>
              <a:rPr lang="en-US" sz="2200" dirty="0" err="1" smtClean="0"/>
              <a:t>za</a:t>
            </a:r>
            <a:r>
              <a:rPr lang="en-US" sz="2200" dirty="0" smtClean="0"/>
              <a:t> </a:t>
            </a:r>
            <a:r>
              <a:rPr lang="en-US" sz="2200" dirty="0" err="1" smtClean="0"/>
              <a:t>ispravljanje</a:t>
            </a:r>
            <a:r>
              <a:rPr lang="en-US" sz="2200" dirty="0" smtClean="0"/>
              <a:t> </a:t>
            </a:r>
            <a:r>
              <a:rPr lang="en-US" sz="2200" dirty="0" err="1" smtClean="0"/>
              <a:t>grešaka</a:t>
            </a:r>
            <a:r>
              <a:rPr lang="en-US" sz="2200" dirty="0" smtClean="0"/>
              <a:t>. </a:t>
            </a:r>
            <a:r>
              <a:rPr lang="en-US" sz="2200" dirty="0" err="1" smtClean="0"/>
              <a:t>Osnovna</a:t>
            </a:r>
            <a:r>
              <a:rPr lang="en-US" sz="2200" dirty="0" smtClean="0"/>
              <a:t> </a:t>
            </a:r>
            <a:r>
              <a:rPr lang="en-US" sz="2200" dirty="0" err="1" smtClean="0"/>
              <a:t>ideja</a:t>
            </a:r>
            <a:r>
              <a:rPr lang="en-US" sz="2200" dirty="0" smtClean="0"/>
              <a:t> </a:t>
            </a:r>
            <a:r>
              <a:rPr lang="en-US" sz="2200" dirty="0" err="1" smtClean="0"/>
              <a:t>zaštitnog</a:t>
            </a:r>
            <a:r>
              <a:rPr lang="en-US" sz="2200" dirty="0" smtClean="0"/>
              <a:t> </a:t>
            </a:r>
            <a:r>
              <a:rPr lang="en-US" sz="2200" dirty="0" err="1" smtClean="0"/>
              <a:t>kodovanja</a:t>
            </a:r>
            <a:r>
              <a:rPr lang="en-US" sz="2200" dirty="0" smtClean="0"/>
              <a:t> je </a:t>
            </a:r>
            <a:r>
              <a:rPr lang="en-US" sz="2200" dirty="0" err="1" smtClean="0"/>
              <a:t>dodavanje</a:t>
            </a:r>
            <a:r>
              <a:rPr lang="en-US" sz="2200" dirty="0" smtClean="0"/>
              <a:t> </a:t>
            </a:r>
            <a:r>
              <a:rPr lang="en-US" sz="2200" dirty="0" err="1" smtClean="0"/>
              <a:t>redundanse</a:t>
            </a:r>
            <a:r>
              <a:rPr lang="en-US" sz="2200" dirty="0" smtClean="0"/>
              <a:t> u </a:t>
            </a:r>
            <a:r>
              <a:rPr lang="en-US" sz="2200" dirty="0" err="1" smtClean="0"/>
              <a:t>kodirane</a:t>
            </a:r>
            <a:r>
              <a:rPr lang="en-US" sz="2200" dirty="0" smtClean="0"/>
              <a:t> </a:t>
            </a:r>
            <a:r>
              <a:rPr lang="en-US" sz="2200" dirty="0" err="1" smtClean="0"/>
              <a:t>poruke</a:t>
            </a:r>
            <a:r>
              <a:rPr lang="en-US" sz="2200" dirty="0" smtClean="0"/>
              <a:t>, </a:t>
            </a:r>
            <a:r>
              <a:rPr lang="en-US" sz="2200" dirty="0" err="1" smtClean="0"/>
              <a:t>tako</a:t>
            </a:r>
            <a:r>
              <a:rPr lang="en-US" sz="2200" dirty="0" smtClean="0"/>
              <a:t> </a:t>
            </a:r>
            <a:r>
              <a:rPr lang="en-US" sz="2200" dirty="0" err="1" smtClean="0"/>
              <a:t>da</a:t>
            </a:r>
            <a:r>
              <a:rPr lang="en-US" sz="2200" dirty="0" smtClean="0"/>
              <a:t> </a:t>
            </a:r>
            <a:r>
              <a:rPr lang="en-US" sz="2200" dirty="0" err="1" smtClean="0"/>
              <a:t>i</a:t>
            </a:r>
            <a:r>
              <a:rPr lang="en-US" sz="2200" dirty="0" smtClean="0"/>
              <a:t> pored </a:t>
            </a:r>
            <a:r>
              <a:rPr lang="en-US" sz="2200" dirty="0" err="1" smtClean="0"/>
              <a:t>grešaka</a:t>
            </a:r>
            <a:r>
              <a:rPr lang="en-US" sz="2200" dirty="0" smtClean="0"/>
              <a:t> u </a:t>
            </a:r>
            <a:r>
              <a:rPr lang="en-US" sz="2200" dirty="0" err="1" smtClean="0"/>
              <a:t>prenosu</a:t>
            </a:r>
            <a:endParaRPr lang="en-US" sz="2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512064"/>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677334" y="1463041"/>
            <a:ext cx="8596668" cy="4815840"/>
          </a:xfrm>
        </p:spPr>
        <p:txBody>
          <a:bodyPr>
            <a:normAutofit lnSpcReduction="10000"/>
          </a:bodyPr>
          <a:lstStyle/>
          <a:p>
            <a:pPr algn="just">
              <a:buNone/>
            </a:pPr>
            <a:r>
              <a:rPr lang="sr-Latn-RS" sz="2600" dirty="0" smtClean="0"/>
              <a:t>	</a:t>
            </a:r>
            <a:r>
              <a:rPr lang="en-US" sz="2400" dirty="0" err="1" smtClean="0"/>
              <a:t>preostaje</a:t>
            </a:r>
            <a:r>
              <a:rPr lang="en-US" sz="2400" dirty="0" smtClean="0"/>
              <a:t> </a:t>
            </a:r>
            <a:r>
              <a:rPr lang="en-US" sz="2400" dirty="0" err="1" smtClean="0"/>
              <a:t>dovoljno</a:t>
            </a:r>
            <a:r>
              <a:rPr lang="en-US" sz="2400" dirty="0" smtClean="0"/>
              <a:t> </a:t>
            </a:r>
            <a:r>
              <a:rPr lang="en-US" sz="2400" dirty="0" err="1" smtClean="0"/>
              <a:t>nepromenjenih</a:t>
            </a:r>
            <a:r>
              <a:rPr lang="en-US" sz="2400" dirty="0" smtClean="0"/>
              <a:t> </a:t>
            </a:r>
            <a:r>
              <a:rPr lang="en-US" sz="2400" dirty="0" err="1" smtClean="0"/>
              <a:t>informacija</a:t>
            </a:r>
            <a:r>
              <a:rPr lang="en-US" sz="2400" dirty="0" smtClean="0"/>
              <a:t> u </a:t>
            </a:r>
            <a:r>
              <a:rPr lang="en-US" sz="2400" dirty="0" err="1" smtClean="0"/>
              <a:t>kodovanim</a:t>
            </a:r>
            <a:r>
              <a:rPr lang="en-US" sz="2400" dirty="0" smtClean="0"/>
              <a:t> </a:t>
            </a:r>
            <a:r>
              <a:rPr lang="en-US" sz="2400" dirty="0" err="1" smtClean="0"/>
              <a:t>porukama</a:t>
            </a:r>
            <a:r>
              <a:rPr lang="en-US" sz="2400" dirty="0" smtClean="0"/>
              <a:t> </a:t>
            </a:r>
            <a:r>
              <a:rPr lang="en-US" sz="2400" dirty="0" err="1" smtClean="0"/>
              <a:t>na</a:t>
            </a:r>
            <a:r>
              <a:rPr lang="en-US" sz="2400" dirty="0" smtClean="0"/>
              <a:t> </a:t>
            </a:r>
            <a:r>
              <a:rPr lang="en-US" sz="2400" dirty="0" err="1" smtClean="0"/>
              <a:t>osnovu</a:t>
            </a:r>
            <a:r>
              <a:rPr lang="en-US" sz="2400" dirty="0" smtClean="0"/>
              <a:t> </a:t>
            </a:r>
            <a:r>
              <a:rPr lang="en-US" sz="2400" dirty="0" err="1" smtClean="0"/>
              <a:t>kojih</a:t>
            </a:r>
            <a:r>
              <a:rPr lang="en-US" sz="2400" dirty="0" smtClean="0"/>
              <a:t> se </a:t>
            </a:r>
            <a:r>
              <a:rPr lang="en-US" sz="2400" dirty="0" err="1" smtClean="0"/>
              <a:t>može</a:t>
            </a:r>
            <a:r>
              <a:rPr lang="en-US" sz="2400" dirty="0" smtClean="0"/>
              <a:t> </a:t>
            </a:r>
            <a:r>
              <a:rPr lang="sr-Latn-RS" sz="2400" dirty="0" smtClean="0"/>
              <a:t>obnoviti</a:t>
            </a:r>
            <a:r>
              <a:rPr lang="en-US" sz="2400" dirty="0" smtClean="0"/>
              <a:t> </a:t>
            </a:r>
            <a:r>
              <a:rPr lang="en-US" sz="2400" dirty="0" err="1" smtClean="0"/>
              <a:t>poslata</a:t>
            </a:r>
            <a:r>
              <a:rPr lang="en-US" sz="2400" dirty="0" smtClean="0"/>
              <a:t> </a:t>
            </a:r>
            <a:r>
              <a:rPr lang="en-US" sz="2400" dirty="0" err="1" smtClean="0"/>
              <a:t>poruka</a:t>
            </a:r>
            <a:r>
              <a:rPr lang="en-US" sz="2400" dirty="0" smtClean="0"/>
              <a:t> </a:t>
            </a:r>
            <a:r>
              <a:rPr lang="en-US" sz="2400" dirty="0" err="1" smtClean="0"/>
              <a:t>sa</a:t>
            </a:r>
            <a:r>
              <a:rPr lang="en-US" sz="2400" dirty="0" smtClean="0"/>
              <a:t> </a:t>
            </a:r>
            <a:r>
              <a:rPr lang="en-US" sz="2400" dirty="0" err="1" smtClean="0"/>
              <a:t>zadatim</a:t>
            </a:r>
            <a:r>
              <a:rPr lang="en-US" sz="2400" dirty="0" smtClean="0"/>
              <a:t> </a:t>
            </a:r>
            <a:r>
              <a:rPr lang="en-US" sz="2400" dirty="0" err="1" smtClean="0"/>
              <a:t>nivoom</a:t>
            </a:r>
            <a:r>
              <a:rPr lang="en-US" sz="2400" dirty="0" smtClean="0"/>
              <a:t> </a:t>
            </a:r>
            <a:r>
              <a:rPr lang="en-US" sz="2400" dirty="0" err="1" smtClean="0"/>
              <a:t>greške</a:t>
            </a:r>
            <a:r>
              <a:rPr lang="en-US" sz="2400" dirty="0" smtClean="0"/>
              <a:t>. </a:t>
            </a:r>
          </a:p>
          <a:p>
            <a:endParaRPr lang="sr-Latn-RS" sz="2400" dirty="0" smtClean="0"/>
          </a:p>
          <a:p>
            <a:r>
              <a:rPr lang="sr-Latn-RS" sz="2400" dirty="0" smtClean="0"/>
              <a:t>K</a:t>
            </a:r>
            <a:r>
              <a:rPr lang="en-US" sz="2400" dirty="0" smtClean="0"/>
              <a:t>anal </a:t>
            </a:r>
            <a:r>
              <a:rPr lang="sr-Latn-RS" sz="2400" dirty="0" smtClean="0"/>
              <a:t>predstavlja</a:t>
            </a:r>
            <a:r>
              <a:rPr lang="en-US" sz="2400" dirty="0" smtClean="0"/>
              <a:t> </a:t>
            </a:r>
            <a:r>
              <a:rPr lang="en-US" sz="2400" dirty="0" err="1" smtClean="0"/>
              <a:t>sve</a:t>
            </a:r>
            <a:r>
              <a:rPr lang="en-US" sz="2400" dirty="0" smtClean="0"/>
              <a:t> </a:t>
            </a:r>
            <a:r>
              <a:rPr lang="en-US" sz="2400" dirty="0" err="1" smtClean="0"/>
              <a:t>što</a:t>
            </a:r>
            <a:r>
              <a:rPr lang="en-US" sz="2400" dirty="0" smtClean="0"/>
              <a:t> se </a:t>
            </a:r>
            <a:r>
              <a:rPr lang="en-US" sz="2400" dirty="0" err="1" smtClean="0"/>
              <a:t>može</a:t>
            </a:r>
            <a:r>
              <a:rPr lang="en-US" sz="2400" dirty="0" smtClean="0"/>
              <a:t> </a:t>
            </a:r>
            <a:r>
              <a:rPr lang="en-US" sz="2400" dirty="0" err="1" smtClean="0"/>
              <a:t>dogoditi</a:t>
            </a:r>
            <a:r>
              <a:rPr lang="en-US" sz="2400" dirty="0" smtClean="0"/>
              <a:t> </a:t>
            </a:r>
            <a:r>
              <a:rPr lang="en-US" sz="2400" dirty="0" err="1" smtClean="0"/>
              <a:t>sa</a:t>
            </a:r>
            <a:r>
              <a:rPr lang="en-US" sz="2400" dirty="0" smtClean="0"/>
              <a:t> </a:t>
            </a:r>
            <a:r>
              <a:rPr lang="en-US" sz="2400" dirty="0" err="1" smtClean="0"/>
              <a:t>porukom</a:t>
            </a:r>
            <a:r>
              <a:rPr lang="en-US" sz="2400" dirty="0" smtClean="0"/>
              <a:t> u </a:t>
            </a:r>
            <a:r>
              <a:rPr lang="en-US" sz="2400" dirty="0" err="1" smtClean="0"/>
              <a:t>toku</a:t>
            </a:r>
            <a:r>
              <a:rPr lang="en-US" sz="2400" dirty="0" smtClean="0"/>
              <a:t> </a:t>
            </a:r>
            <a:r>
              <a:rPr lang="en-US" sz="2400" dirty="0" err="1" smtClean="0"/>
              <a:t>njenog</a:t>
            </a:r>
            <a:r>
              <a:rPr lang="en-US" sz="2400" dirty="0" smtClean="0"/>
              <a:t> </a:t>
            </a:r>
            <a:r>
              <a:rPr lang="en-US" sz="2400" dirty="0" err="1" smtClean="0"/>
              <a:t>prenosa</a:t>
            </a:r>
            <a:r>
              <a:rPr lang="en-US" sz="2400" dirty="0" smtClean="0"/>
              <a:t> </a:t>
            </a:r>
            <a:r>
              <a:rPr lang="en-US" sz="2400" dirty="0" err="1" smtClean="0"/>
              <a:t>od</a:t>
            </a:r>
            <a:r>
              <a:rPr lang="en-US" sz="2400" dirty="0" smtClean="0"/>
              <a:t> </a:t>
            </a:r>
            <a:r>
              <a:rPr lang="en-US" sz="2400" dirty="0" err="1" smtClean="0"/>
              <a:t>predajnika</a:t>
            </a:r>
            <a:r>
              <a:rPr lang="en-US" sz="2400" dirty="0" smtClean="0"/>
              <a:t> do </a:t>
            </a:r>
            <a:r>
              <a:rPr lang="en-US" sz="2400" dirty="0" err="1" smtClean="0"/>
              <a:t>prijemnika</a:t>
            </a:r>
            <a:r>
              <a:rPr lang="en-US" sz="2400" dirty="0" smtClean="0"/>
              <a:t>.</a:t>
            </a:r>
            <a:endParaRPr lang="sr-Latn-RS" sz="2400" dirty="0" smtClean="0"/>
          </a:p>
          <a:p>
            <a:r>
              <a:rPr lang="sr-Latn-CS" sz="2400" dirty="0" smtClean="0"/>
              <a:t>Slično kao što su izvori podeljeni, i kanali se mogu podeliti na diskretne i kontinualne kanale. </a:t>
            </a:r>
          </a:p>
          <a:p>
            <a:r>
              <a:rPr lang="sr-Latn-CS" sz="2400" dirty="0" smtClean="0"/>
              <a:t>Ovde će se razmatrati diskretni kanali.</a:t>
            </a:r>
            <a:endParaRPr lang="sr-Latn-RS" sz="2400" dirty="0" smtClean="0"/>
          </a:p>
          <a:p>
            <a:r>
              <a:rPr lang="en-US" sz="2400" dirty="0" err="1" smtClean="0"/>
              <a:t>Poruka</a:t>
            </a:r>
            <a:r>
              <a:rPr lang="en-US" sz="2400" dirty="0" smtClean="0"/>
              <a:t> je </a:t>
            </a:r>
            <a:r>
              <a:rPr lang="en-US" sz="2400" dirty="0" err="1" smtClean="0"/>
              <a:t>niz</a:t>
            </a:r>
            <a:r>
              <a:rPr lang="en-US" sz="2400" dirty="0" smtClean="0"/>
              <a:t> </a:t>
            </a:r>
            <a:r>
              <a:rPr lang="en-US" sz="2400" dirty="0" err="1" smtClean="0"/>
              <a:t>simbola</a:t>
            </a:r>
            <a:r>
              <a:rPr lang="en-US" sz="2400" dirty="0" smtClean="0"/>
              <a:t>.</a:t>
            </a:r>
          </a:p>
          <a:p>
            <a:r>
              <a:rPr lang="en-US" sz="2400" dirty="0" err="1" smtClean="0"/>
              <a:t>Simbol</a:t>
            </a:r>
            <a:r>
              <a:rPr lang="en-US" sz="2400" dirty="0" smtClean="0"/>
              <a:t> je element </a:t>
            </a:r>
            <a:r>
              <a:rPr lang="en-US" sz="2400" dirty="0" err="1" smtClean="0"/>
              <a:t>skupa</a:t>
            </a:r>
            <a:r>
              <a:rPr lang="en-US" sz="2400" dirty="0" smtClean="0"/>
              <a:t> pod </a:t>
            </a:r>
            <a:r>
              <a:rPr lang="en-US" sz="2400" dirty="0" err="1" smtClean="0"/>
              <a:t>na</a:t>
            </a:r>
            <a:r>
              <a:rPr lang="sr-Latn-RS" sz="2400" dirty="0" smtClean="0"/>
              <a:t>zivom </a:t>
            </a:r>
            <a:r>
              <a:rPr lang="en-US" sz="2400" i="1" dirty="0" err="1" smtClean="0"/>
              <a:t>alfabet</a:t>
            </a:r>
            <a:r>
              <a:rPr lang="en-US" sz="2400" dirty="0" smtClean="0"/>
              <a:t>. </a:t>
            </a:r>
          </a:p>
          <a:p>
            <a:endParaRPr lang="en-US" sz="2200" dirty="0" smtClean="0"/>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normAutofit/>
          </a:bodyPr>
          <a:lstStyle/>
          <a:p>
            <a:pPr algn="ctr"/>
            <a:r>
              <a:rPr lang="sr-Latn-CS" sz="2600" b="1" dirty="0" smtClean="0"/>
              <a:t>Kanali za prenos informacija</a:t>
            </a:r>
            <a:endParaRPr lang="en-US" sz="2600" b="1" dirty="0"/>
          </a:p>
        </p:txBody>
      </p:sp>
      <p:sp>
        <p:nvSpPr>
          <p:cNvPr id="3" name="Content Placeholder 2"/>
          <p:cNvSpPr>
            <a:spLocks noGrp="1"/>
          </p:cNvSpPr>
          <p:nvPr>
            <p:ph idx="1"/>
          </p:nvPr>
        </p:nvSpPr>
        <p:spPr>
          <a:xfrm>
            <a:off x="677334" y="1414272"/>
            <a:ext cx="8596668" cy="5059680"/>
          </a:xfrm>
          <a:ln>
            <a:solidFill>
              <a:schemeClr val="accent6"/>
            </a:solidFill>
          </a:ln>
        </p:spPr>
        <p:style>
          <a:lnRef idx="2">
            <a:schemeClr val="accent6"/>
          </a:lnRef>
          <a:fillRef idx="1">
            <a:schemeClr val="lt1"/>
          </a:fillRef>
          <a:effectRef idx="0">
            <a:schemeClr val="accent6"/>
          </a:effectRef>
          <a:fontRef idx="minor">
            <a:schemeClr val="dk1"/>
          </a:fontRef>
        </p:style>
        <p:txBody>
          <a:bodyPr>
            <a:normAutofit/>
          </a:bodyPr>
          <a:lstStyle/>
          <a:p>
            <a:pPr>
              <a:buNone/>
            </a:pPr>
            <a:r>
              <a:rPr lang="sr-Latn-CS" dirty="0" smtClean="0"/>
              <a:t>	</a:t>
            </a:r>
            <a:r>
              <a:rPr lang="sr-Latn-CS" sz="2000" dirty="0" smtClean="0"/>
              <a:t>Koncept diskretnog kanala prikazan je na slici 1.</a:t>
            </a:r>
          </a:p>
          <a:p>
            <a:endParaRPr lang="sr-Latn-CS" sz="2000" dirty="0" smtClean="0"/>
          </a:p>
          <a:p>
            <a:endParaRPr lang="sr-Latn-CS" dirty="0" smtClean="0"/>
          </a:p>
          <a:p>
            <a:endParaRPr lang="sr-Latn-CS" dirty="0" smtClean="0"/>
          </a:p>
          <a:p>
            <a:endParaRPr lang="sr-Latn-CS" dirty="0" smtClean="0"/>
          </a:p>
          <a:p>
            <a:endParaRPr lang="sr-Latn-CS" dirty="0" smtClean="0"/>
          </a:p>
          <a:p>
            <a:endParaRPr lang="sr-Latn-CS" dirty="0" smtClean="0"/>
          </a:p>
          <a:p>
            <a:endParaRPr lang="sr-Latn-CS" dirty="0" smtClean="0"/>
          </a:p>
          <a:p>
            <a:pPr algn="ctr">
              <a:buNone/>
            </a:pPr>
            <a:endParaRPr lang="sr-Latn-CS" dirty="0" smtClean="0"/>
          </a:p>
          <a:p>
            <a:pPr algn="just">
              <a:buNone/>
            </a:pPr>
            <a:r>
              <a:rPr lang="sr-Latn-CS" dirty="0" smtClean="0"/>
              <a:t>                                                                          </a:t>
            </a:r>
            <a:r>
              <a:rPr lang="sr-Latn-CS" dirty="0" smtClean="0">
                <a:solidFill>
                  <a:schemeClr val="accent6"/>
                </a:solidFill>
              </a:rPr>
              <a:t>Diskretni  kanal</a:t>
            </a:r>
          </a:p>
          <a:p>
            <a:pPr algn="ctr">
              <a:buNone/>
            </a:pPr>
            <a:r>
              <a:rPr lang="sr-Latn-CS" dirty="0" smtClean="0"/>
              <a:t>Slika1</a:t>
            </a:r>
          </a:p>
          <a:p>
            <a:endParaRPr lang="sr-Latn-CS" dirty="0" smtClean="0"/>
          </a:p>
          <a:p>
            <a:endParaRPr lang="en-US" dirty="0"/>
          </a:p>
        </p:txBody>
      </p:sp>
      <p:sp>
        <p:nvSpPr>
          <p:cNvPr id="4" name="Rectangle 3"/>
          <p:cNvSpPr/>
          <p:nvPr/>
        </p:nvSpPr>
        <p:spPr>
          <a:xfrm>
            <a:off x="1341120" y="2596896"/>
            <a:ext cx="1267968" cy="6705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Izvor</a:t>
            </a:r>
            <a:endParaRPr lang="en-US" dirty="0"/>
          </a:p>
        </p:txBody>
      </p:sp>
      <p:sp>
        <p:nvSpPr>
          <p:cNvPr id="5" name="Rectangle 4"/>
          <p:cNvSpPr/>
          <p:nvPr/>
        </p:nvSpPr>
        <p:spPr>
          <a:xfrm>
            <a:off x="3169920" y="2633472"/>
            <a:ext cx="1011936" cy="707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Zaštitni</a:t>
            </a:r>
          </a:p>
          <a:p>
            <a:pPr algn="ctr"/>
            <a:r>
              <a:rPr lang="sr-Latn-RS" dirty="0" smtClean="0"/>
              <a:t>koder</a:t>
            </a:r>
            <a:endParaRPr lang="en-US" dirty="0"/>
          </a:p>
        </p:txBody>
      </p:sp>
      <p:sp>
        <p:nvSpPr>
          <p:cNvPr id="6" name="Rectangle 5"/>
          <p:cNvSpPr/>
          <p:nvPr/>
        </p:nvSpPr>
        <p:spPr>
          <a:xfrm>
            <a:off x="1341120" y="4224528"/>
            <a:ext cx="1322832" cy="67056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Odredište</a:t>
            </a:r>
            <a:endParaRPr lang="en-US" dirty="0"/>
          </a:p>
        </p:txBody>
      </p:sp>
      <p:sp>
        <p:nvSpPr>
          <p:cNvPr id="7" name="Rectangle 6"/>
          <p:cNvSpPr/>
          <p:nvPr/>
        </p:nvSpPr>
        <p:spPr>
          <a:xfrm>
            <a:off x="3224784" y="4224528"/>
            <a:ext cx="1139952" cy="707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Zaštitni</a:t>
            </a:r>
          </a:p>
          <a:p>
            <a:pPr algn="ctr"/>
            <a:r>
              <a:rPr lang="sr-Latn-RS" dirty="0" smtClean="0"/>
              <a:t>dekoder</a:t>
            </a:r>
            <a:endParaRPr lang="en-US" dirty="0"/>
          </a:p>
        </p:txBody>
      </p:sp>
      <p:sp>
        <p:nvSpPr>
          <p:cNvPr id="8" name="Rectangle 7"/>
          <p:cNvSpPr/>
          <p:nvPr/>
        </p:nvSpPr>
        <p:spPr>
          <a:xfrm>
            <a:off x="5608320" y="2639568"/>
            <a:ext cx="1578864" cy="707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Modulator</a:t>
            </a:r>
            <a:endParaRPr lang="en-US" dirty="0"/>
          </a:p>
        </p:txBody>
      </p:sp>
      <p:sp>
        <p:nvSpPr>
          <p:cNvPr id="9" name="Rectangle 8"/>
          <p:cNvSpPr/>
          <p:nvPr/>
        </p:nvSpPr>
        <p:spPr>
          <a:xfrm>
            <a:off x="5620512" y="3444240"/>
            <a:ext cx="1591056" cy="707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Kanal</a:t>
            </a:r>
            <a:endParaRPr lang="en-US" dirty="0"/>
          </a:p>
        </p:txBody>
      </p:sp>
      <p:sp>
        <p:nvSpPr>
          <p:cNvPr id="10" name="Rectangle 9"/>
          <p:cNvSpPr/>
          <p:nvPr/>
        </p:nvSpPr>
        <p:spPr>
          <a:xfrm>
            <a:off x="5608320" y="4236720"/>
            <a:ext cx="1627632" cy="70713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sr-Latn-RS" dirty="0" smtClean="0"/>
              <a:t>Demodulator</a:t>
            </a:r>
            <a:endParaRPr lang="en-US" dirty="0"/>
          </a:p>
        </p:txBody>
      </p:sp>
      <p:sp>
        <p:nvSpPr>
          <p:cNvPr id="11" name="Rectangle 10"/>
          <p:cNvSpPr/>
          <p:nvPr/>
        </p:nvSpPr>
        <p:spPr>
          <a:xfrm>
            <a:off x="5413248" y="2554224"/>
            <a:ext cx="1914144" cy="2554224"/>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dirty="0"/>
          </a:p>
        </p:txBody>
      </p:sp>
      <p:cxnSp>
        <p:nvCxnSpPr>
          <p:cNvPr id="13" name="Straight Arrow Connector 12"/>
          <p:cNvCxnSpPr>
            <a:stCxn id="4" idx="3"/>
          </p:cNvCxnSpPr>
          <p:nvPr/>
        </p:nvCxnSpPr>
        <p:spPr>
          <a:xfrm>
            <a:off x="2609088" y="2932176"/>
            <a:ext cx="585216" cy="18288"/>
          </a:xfrm>
          <a:prstGeom prst="straightConnector1">
            <a:avLst/>
          </a:prstGeom>
          <a:ln>
            <a:solidFill>
              <a:schemeClr val="accent6"/>
            </a:solidFill>
            <a:tailEnd type="arrow"/>
          </a:ln>
        </p:spPr>
        <p:style>
          <a:lnRef idx="1">
            <a:schemeClr val="dk1"/>
          </a:lnRef>
          <a:fillRef idx="0">
            <a:schemeClr val="dk1"/>
          </a:fillRef>
          <a:effectRef idx="0">
            <a:schemeClr val="dk1"/>
          </a:effectRef>
          <a:fontRef idx="minor">
            <a:schemeClr val="tx1"/>
          </a:fontRef>
        </p:style>
      </p:cxnSp>
      <p:cxnSp>
        <p:nvCxnSpPr>
          <p:cNvPr id="21" name="Straight Arrow Connector 20"/>
          <p:cNvCxnSpPr>
            <a:stCxn id="5" idx="3"/>
            <a:endCxn id="8" idx="1"/>
          </p:cNvCxnSpPr>
          <p:nvPr/>
        </p:nvCxnSpPr>
        <p:spPr>
          <a:xfrm>
            <a:off x="4181856" y="2987040"/>
            <a:ext cx="1426464" cy="6096"/>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10" idx="1"/>
          </p:cNvCxnSpPr>
          <p:nvPr/>
        </p:nvCxnSpPr>
        <p:spPr>
          <a:xfrm rot="10800000">
            <a:off x="4352544" y="4572000"/>
            <a:ext cx="1255776" cy="1828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a:stCxn id="7" idx="1"/>
            <a:endCxn id="6" idx="3"/>
          </p:cNvCxnSpPr>
          <p:nvPr/>
        </p:nvCxnSpPr>
        <p:spPr>
          <a:xfrm rot="10800000">
            <a:off x="2663952" y="4559808"/>
            <a:ext cx="560832" cy="18288"/>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4944"/>
          </a:xfrm>
        </p:spPr>
        <p:txBody>
          <a:bodyPr>
            <a:normAutofit/>
          </a:bodyPr>
          <a:lstStyle/>
          <a:p>
            <a:pPr algn="ctr"/>
            <a:r>
              <a:rPr lang="sr-Latn-CS" sz="2600" b="1" dirty="0" smtClean="0"/>
              <a:t>Kanali za prenos informacija</a:t>
            </a:r>
            <a:endParaRPr lang="en-US" sz="2600" dirty="0"/>
          </a:p>
        </p:txBody>
      </p:sp>
      <p:sp>
        <p:nvSpPr>
          <p:cNvPr id="3" name="Content Placeholder 2"/>
          <p:cNvSpPr>
            <a:spLocks noGrp="1"/>
          </p:cNvSpPr>
          <p:nvPr>
            <p:ph idx="1"/>
          </p:nvPr>
        </p:nvSpPr>
        <p:spPr>
          <a:xfrm>
            <a:off x="677334" y="1511809"/>
            <a:ext cx="8734890" cy="4529554"/>
          </a:xfrm>
        </p:spPr>
        <p:txBody>
          <a:bodyPr>
            <a:noAutofit/>
          </a:bodyPr>
          <a:lstStyle/>
          <a:p>
            <a:pPr algn="just"/>
            <a:r>
              <a:rPr lang="sr-Latn-CS" sz="2200" i="1" dirty="0" smtClean="0">
                <a:solidFill>
                  <a:schemeClr val="tx1"/>
                </a:solidFill>
              </a:rPr>
              <a:t>I</a:t>
            </a:r>
            <a:r>
              <a:rPr lang="sr-Latn-CS" sz="2200" b="1" i="1" dirty="0" smtClean="0">
                <a:solidFill>
                  <a:schemeClr val="tx1"/>
                </a:solidFill>
              </a:rPr>
              <a:t>zvor</a:t>
            </a:r>
            <a:r>
              <a:rPr lang="sr-Latn-CS" sz="2200" dirty="0" smtClean="0">
                <a:solidFill>
                  <a:schemeClr val="tx1"/>
                </a:solidFill>
              </a:rPr>
              <a:t> emituje povorku bita (informacioni biti) koje treba preneti do </a:t>
            </a:r>
            <a:r>
              <a:rPr lang="sr-Latn-CS" sz="2200" b="1" i="1" dirty="0" smtClean="0">
                <a:solidFill>
                  <a:schemeClr val="tx1"/>
                </a:solidFill>
              </a:rPr>
              <a:t>odredišta</a:t>
            </a:r>
            <a:r>
              <a:rPr lang="sr-Latn-CS" sz="2200" dirty="0" smtClean="0">
                <a:solidFill>
                  <a:schemeClr val="tx1"/>
                </a:solidFill>
              </a:rPr>
              <a:t>. Kada se ne primenjuje zaštitno kodovanje iz izvora se ide u </a:t>
            </a:r>
            <a:r>
              <a:rPr lang="sr-Latn-CS" sz="2200" b="1" i="1" dirty="0" smtClean="0">
                <a:solidFill>
                  <a:schemeClr val="tx1"/>
                </a:solidFill>
              </a:rPr>
              <a:t>modulator</a:t>
            </a:r>
            <a:r>
              <a:rPr lang="sr-Latn-CS" sz="2200" dirty="0" smtClean="0">
                <a:solidFill>
                  <a:schemeClr val="tx1"/>
                </a:solidFill>
              </a:rPr>
              <a:t>. Po prolasku kroz </a:t>
            </a:r>
            <a:r>
              <a:rPr lang="sr-Latn-CS" sz="2200" b="1" i="1" dirty="0" smtClean="0">
                <a:solidFill>
                  <a:schemeClr val="tx1"/>
                </a:solidFill>
              </a:rPr>
              <a:t>kanal</a:t>
            </a:r>
            <a:r>
              <a:rPr lang="sr-Latn-CS" sz="2200" dirty="0" smtClean="0">
                <a:solidFill>
                  <a:schemeClr val="tx1"/>
                </a:solidFill>
              </a:rPr>
              <a:t> i </a:t>
            </a:r>
            <a:r>
              <a:rPr lang="sr-Latn-CS" sz="2200" b="1" i="1" dirty="0" smtClean="0">
                <a:solidFill>
                  <a:schemeClr val="tx1"/>
                </a:solidFill>
              </a:rPr>
              <a:t>demodulator</a:t>
            </a:r>
            <a:r>
              <a:rPr lang="sr-Latn-CS" sz="2200" dirty="0" smtClean="0">
                <a:solidFill>
                  <a:schemeClr val="tx1"/>
                </a:solidFill>
              </a:rPr>
              <a:t>,</a:t>
            </a:r>
            <a:r>
              <a:rPr lang="sr-Latn-CS" sz="2200" b="1" i="1" dirty="0" smtClean="0">
                <a:solidFill>
                  <a:schemeClr val="tx1"/>
                </a:solidFill>
              </a:rPr>
              <a:t> </a:t>
            </a:r>
            <a:r>
              <a:rPr lang="sr-Latn-CS" sz="2200" dirty="0" smtClean="0">
                <a:solidFill>
                  <a:schemeClr val="tx1"/>
                </a:solidFill>
              </a:rPr>
              <a:t>gde se vrši i odlučivanje, informacioni biti se dostavljaju odredištu. U slučaju da se uvodi zaštitno kodovanje, u sistem se uključuju odgovarajući blokovi. U </a:t>
            </a:r>
            <a:r>
              <a:rPr lang="sr-Latn-CS" sz="2200" b="1" i="1" dirty="0" smtClean="0">
                <a:solidFill>
                  <a:schemeClr val="tx1"/>
                </a:solidFill>
              </a:rPr>
              <a:t>zaštitnom koderu</a:t>
            </a:r>
            <a:r>
              <a:rPr lang="sr-Latn-CS" sz="2200" dirty="0" smtClean="0">
                <a:solidFill>
                  <a:schemeClr val="tx1"/>
                </a:solidFill>
              </a:rPr>
              <a:t>  se informacionim bitima dodaju zaštitni (kontrolni) biti. Sa informacione tačke gledišta ti biti su suvišni koji omogućavaju da se greške, nastale pri prenosu, otkriju pa eventualno i isprave u </a:t>
            </a:r>
            <a:r>
              <a:rPr lang="sr-Latn-CS" sz="2200" b="1" i="1" dirty="0" smtClean="0">
                <a:solidFill>
                  <a:schemeClr val="tx1"/>
                </a:solidFill>
              </a:rPr>
              <a:t>zaštitnom dekoderu</a:t>
            </a:r>
            <a:r>
              <a:rPr lang="sr-Latn-CS" sz="2200" dirty="0" smtClean="0">
                <a:solidFill>
                  <a:schemeClr val="tx1"/>
                </a:solidFill>
              </a:rPr>
              <a:t>. S gledišta zaštitnog kodovanja, </a:t>
            </a:r>
            <a:r>
              <a:rPr lang="sr-Latn-CS" sz="2200" b="1" i="1" dirty="0" smtClean="0">
                <a:solidFill>
                  <a:schemeClr val="tx1"/>
                </a:solidFill>
              </a:rPr>
              <a:t>modulator</a:t>
            </a:r>
            <a:r>
              <a:rPr lang="sr-Latn-CS" sz="2200" dirty="0" smtClean="0">
                <a:solidFill>
                  <a:schemeClr val="tx1"/>
                </a:solidFill>
              </a:rPr>
              <a:t>, </a:t>
            </a:r>
            <a:r>
              <a:rPr lang="sr-Latn-CS" sz="2200" b="1" i="1" dirty="0" smtClean="0">
                <a:solidFill>
                  <a:schemeClr val="tx1"/>
                </a:solidFill>
              </a:rPr>
              <a:t>kanal</a:t>
            </a:r>
            <a:r>
              <a:rPr lang="sr-Latn-CS" sz="2200" dirty="0" smtClean="0">
                <a:solidFill>
                  <a:schemeClr val="tx1"/>
                </a:solidFill>
              </a:rPr>
              <a:t> i </a:t>
            </a:r>
            <a:r>
              <a:rPr lang="sr-Latn-CS" sz="2200" b="1" i="1" dirty="0" smtClean="0">
                <a:solidFill>
                  <a:schemeClr val="tx1"/>
                </a:solidFill>
              </a:rPr>
              <a:t>demodulator</a:t>
            </a:r>
            <a:r>
              <a:rPr lang="sr-Latn-CS" sz="2200" dirty="0" smtClean="0">
                <a:solidFill>
                  <a:schemeClr val="tx1"/>
                </a:solidFill>
              </a:rPr>
              <a:t> mogu se zameniti jednim blokom nazvanim  </a:t>
            </a:r>
            <a:r>
              <a:rPr lang="sr-Latn-CS" sz="2200" b="1" i="1" dirty="0" smtClean="0">
                <a:solidFill>
                  <a:schemeClr val="tx1"/>
                </a:solidFill>
              </a:rPr>
              <a:t>diskretni kanal.</a:t>
            </a:r>
            <a:endParaRPr lang="sr-Latn-CS" sz="2200" dirty="0" smtClean="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2600" b="1" dirty="0" smtClean="0"/>
              <a:t>Kanali za prenos informacija</a:t>
            </a:r>
            <a:endParaRPr lang="en-US" sz="2600" dirty="0"/>
          </a:p>
        </p:txBody>
      </p:sp>
      <p:sp>
        <p:nvSpPr>
          <p:cNvPr id="3" name="Content Placeholder 2"/>
          <p:cNvSpPr>
            <a:spLocks noGrp="1"/>
          </p:cNvSpPr>
          <p:nvPr>
            <p:ph idx="1"/>
          </p:nvPr>
        </p:nvSpPr>
        <p:spPr>
          <a:xfrm>
            <a:off x="677334" y="1865377"/>
            <a:ext cx="8612970" cy="4175986"/>
          </a:xfrm>
        </p:spPr>
        <p:txBody>
          <a:bodyPr>
            <a:normAutofit lnSpcReduction="10000"/>
          </a:bodyPr>
          <a:lstStyle/>
          <a:p>
            <a:r>
              <a:rPr lang="sr-Latn-CS" sz="2400" dirty="0" smtClean="0">
                <a:solidFill>
                  <a:schemeClr val="tx1"/>
                </a:solidFill>
              </a:rPr>
              <a:t>Diskretni kanali se mogu dalje podeliti na diskretne kanale bez memorije i diskretne kanale s memorijom.</a:t>
            </a:r>
            <a:endParaRPr lang="en-US" sz="2400" dirty="0" smtClean="0">
              <a:solidFill>
                <a:schemeClr val="tx1"/>
              </a:solidFill>
            </a:endParaRPr>
          </a:p>
          <a:p>
            <a:endParaRPr lang="sr-Latn-CS" sz="2200" b="1" dirty="0" smtClean="0"/>
          </a:p>
          <a:p>
            <a:pPr>
              <a:buNone/>
            </a:pPr>
            <a:r>
              <a:rPr lang="sr-Latn-CS" sz="2600" b="1" dirty="0" smtClean="0"/>
              <a:t>	Diskretni kanali bez memorije</a:t>
            </a:r>
          </a:p>
          <a:p>
            <a:endParaRPr lang="en-US" sz="2200" dirty="0" smtClean="0"/>
          </a:p>
          <a:p>
            <a:pPr algn="just"/>
            <a:r>
              <a:rPr lang="sr-Latn-CS" sz="2200" dirty="0" smtClean="0"/>
              <a:t>Diskretni kanal bez memorije opisan je listom ulaznih simbola X {</a:t>
            </a:r>
            <a:r>
              <a:rPr lang="sr-Latn-CS" sz="2200" i="1" dirty="0" smtClean="0"/>
              <a:t>x</a:t>
            </a:r>
            <a:r>
              <a:rPr lang="sr-Latn-CS" sz="2200" baseline="-25000" dirty="0" smtClean="0"/>
              <a:t>1</a:t>
            </a:r>
            <a:r>
              <a:rPr lang="sr-Latn-CS" sz="2200" dirty="0" smtClean="0"/>
              <a:t>,</a:t>
            </a:r>
            <a:r>
              <a:rPr lang="sr-Latn-CS" sz="2200" i="1" dirty="0" smtClean="0"/>
              <a:t>x</a:t>
            </a:r>
            <a:r>
              <a:rPr lang="sr-Latn-CS" sz="2200" baseline="-25000" dirty="0" smtClean="0"/>
              <a:t>2</a:t>
            </a:r>
            <a:r>
              <a:rPr lang="sr-Latn-CS" sz="2200" dirty="0" smtClean="0"/>
              <a:t>,…,</a:t>
            </a:r>
            <a:r>
              <a:rPr lang="sr-Latn-CS" sz="2200" i="1" dirty="0" smtClean="0"/>
              <a:t>x</a:t>
            </a:r>
            <a:r>
              <a:rPr lang="sr-Latn-CS" sz="2200" i="1" baseline="-25000" dirty="0" smtClean="0"/>
              <a:t>i</a:t>
            </a:r>
            <a:r>
              <a:rPr lang="sr-Latn-CS" sz="2200" dirty="0" smtClean="0"/>
              <a:t>,…,</a:t>
            </a:r>
            <a:r>
              <a:rPr lang="sr-Latn-CS" sz="2200" i="1" dirty="0" smtClean="0"/>
              <a:t>x</a:t>
            </a:r>
            <a:r>
              <a:rPr lang="sr-Latn-CS" sz="2200" i="1" baseline="-25000" dirty="0" smtClean="0"/>
              <a:t>r</a:t>
            </a:r>
            <a:r>
              <a:rPr lang="sr-Latn-CS" sz="2200" dirty="0" smtClean="0"/>
              <a:t>}, listom izlaznih simbola Y {</a:t>
            </a:r>
            <a:r>
              <a:rPr lang="sr-Latn-CS" sz="2200" i="1" dirty="0" smtClean="0"/>
              <a:t>y</a:t>
            </a:r>
            <a:r>
              <a:rPr lang="sr-Latn-CS" sz="2200" baseline="-25000" dirty="0" smtClean="0"/>
              <a:t>1</a:t>
            </a:r>
            <a:r>
              <a:rPr lang="sr-Latn-CS" sz="2200" dirty="0" smtClean="0"/>
              <a:t>,</a:t>
            </a:r>
            <a:r>
              <a:rPr lang="sr-Latn-CS" sz="2200" i="1" dirty="0" smtClean="0"/>
              <a:t>y</a:t>
            </a:r>
            <a:r>
              <a:rPr lang="sr-Latn-CS" sz="2200" baseline="-25000" dirty="0" smtClean="0"/>
              <a:t>2</a:t>
            </a:r>
            <a:r>
              <a:rPr lang="sr-Latn-CS" sz="2200" dirty="0" smtClean="0"/>
              <a:t>,…,</a:t>
            </a:r>
            <a:r>
              <a:rPr lang="sr-Latn-CS" sz="2200" i="1" dirty="0" smtClean="0"/>
              <a:t>y</a:t>
            </a:r>
            <a:r>
              <a:rPr lang="sr-Latn-CS" sz="2200" i="1" baseline="-25000" dirty="0" smtClean="0"/>
              <a:t>j</a:t>
            </a:r>
            <a:r>
              <a:rPr lang="sr-Latn-CS" sz="2200" dirty="0" smtClean="0"/>
              <a:t>,…,</a:t>
            </a:r>
            <a:r>
              <a:rPr lang="sr-Latn-CS" sz="2200" i="1" dirty="0" smtClean="0"/>
              <a:t>y</a:t>
            </a:r>
            <a:r>
              <a:rPr lang="sr-Latn-CS" sz="2200" i="1" baseline="-25000" dirty="0" smtClean="0"/>
              <a:t>s</a:t>
            </a:r>
            <a:r>
              <a:rPr lang="sr-Latn-CS" sz="2200" dirty="0" smtClean="0"/>
              <a:t>} i skupom odgovarajućih uslovnih verovatnoća pojavljavanja izlaznih simbola kada se emituje bilo koji ulazni simbol {</a:t>
            </a:r>
            <a:r>
              <a:rPr lang="sr-Latn-CS" sz="2200" i="1" dirty="0" smtClean="0"/>
              <a:t>P</a:t>
            </a:r>
            <a:r>
              <a:rPr lang="sr-Latn-CS" sz="2200" dirty="0" smtClean="0"/>
              <a:t>(</a:t>
            </a:r>
            <a:r>
              <a:rPr lang="sr-Latn-CS" sz="2200" i="1" dirty="0" smtClean="0"/>
              <a:t>y</a:t>
            </a:r>
            <a:r>
              <a:rPr lang="sr-Latn-CS" sz="2200" i="1" baseline="-25000" dirty="0" smtClean="0"/>
              <a:t>j</a:t>
            </a:r>
            <a:r>
              <a:rPr lang="sr-Latn-CS" sz="2200" dirty="0" smtClean="0"/>
              <a:t>/</a:t>
            </a:r>
            <a:r>
              <a:rPr lang="sr-Latn-CS" sz="2200" i="1" dirty="0" smtClean="0"/>
              <a:t>x</a:t>
            </a:r>
            <a:r>
              <a:rPr lang="sr-Latn-CS" sz="2200" i="1" baseline="-25000" dirty="0" smtClean="0"/>
              <a:t>i</a:t>
            </a:r>
            <a:r>
              <a:rPr lang="sr-Latn-CS" sz="2200" dirty="0" smtClean="0"/>
              <a:t>)}     (</a:t>
            </a:r>
            <a:r>
              <a:rPr lang="sr-Latn-CS" sz="2200" i="1" dirty="0" smtClean="0"/>
              <a:t>i </a:t>
            </a:r>
            <a:r>
              <a:rPr lang="sr-Latn-CS" sz="2200" dirty="0" smtClean="0"/>
              <a:t>= 1,2,…,</a:t>
            </a:r>
            <a:r>
              <a:rPr lang="sr-Latn-CS" sz="2200" i="1" dirty="0" smtClean="0"/>
              <a:t>r</a:t>
            </a:r>
            <a:r>
              <a:rPr lang="sr-Latn-CS" sz="2200" dirty="0" smtClean="0"/>
              <a:t>; </a:t>
            </a:r>
            <a:r>
              <a:rPr lang="sr-Latn-CS" sz="2200" i="1" dirty="0" smtClean="0"/>
              <a:t>j </a:t>
            </a:r>
            <a:r>
              <a:rPr lang="sr-Latn-CS" sz="2200" dirty="0" smtClean="0"/>
              <a:t>= 1,2,…,</a:t>
            </a:r>
            <a:r>
              <a:rPr lang="sr-Latn-CS" sz="2200" i="1" dirty="0" smtClean="0"/>
              <a:t>s</a:t>
            </a:r>
            <a:r>
              <a:rPr lang="sr-Latn-CS" sz="2200" dirty="0" smtClean="0"/>
              <a:t>). Skupovi i ulaznih i izlaznih simbola su konačni. </a:t>
            </a:r>
            <a:endParaRPr lang="en-US" sz="2200"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CS" sz="2600" b="1" dirty="0" smtClean="0"/>
              <a:t>Kanali za prenos informacija</a:t>
            </a:r>
            <a:endParaRPr lang="en-US" sz="2600" dirty="0"/>
          </a:p>
        </p:txBody>
      </p:sp>
      <p:sp>
        <p:nvSpPr>
          <p:cNvPr id="3" name="Content Placeholder 2"/>
          <p:cNvSpPr>
            <a:spLocks noGrp="1"/>
          </p:cNvSpPr>
          <p:nvPr>
            <p:ph idx="1"/>
          </p:nvPr>
        </p:nvSpPr>
        <p:spPr>
          <a:xfrm>
            <a:off x="677334" y="1645921"/>
            <a:ext cx="8869002" cy="4395442"/>
          </a:xfrm>
        </p:spPr>
        <p:txBody>
          <a:bodyPr>
            <a:normAutofit/>
          </a:bodyPr>
          <a:lstStyle/>
          <a:p>
            <a:r>
              <a:rPr lang="sr-Latn-CS" sz="2200" i="1" dirty="0" smtClean="0"/>
              <a:t>P</a:t>
            </a:r>
            <a:r>
              <a:rPr lang="sr-Latn-CS" sz="2200" dirty="0" smtClean="0"/>
              <a:t>(</a:t>
            </a:r>
            <a:r>
              <a:rPr lang="sr-Latn-CS" sz="2200" i="1" dirty="0" smtClean="0"/>
              <a:t>y</a:t>
            </a:r>
            <a:r>
              <a:rPr lang="sr-Latn-CS" sz="2200" i="1" baseline="-25000" dirty="0" smtClean="0"/>
              <a:t>j</a:t>
            </a:r>
            <a:r>
              <a:rPr lang="sr-Latn-CS" sz="2200" dirty="0" smtClean="0"/>
              <a:t>/</a:t>
            </a:r>
            <a:r>
              <a:rPr lang="sr-Latn-CS" sz="2200" i="1" dirty="0" smtClean="0"/>
              <a:t>x</a:t>
            </a:r>
            <a:r>
              <a:rPr lang="sr-Latn-CS" sz="2200" i="1" baseline="-25000" dirty="0" smtClean="0"/>
              <a:t>i</a:t>
            </a:r>
            <a:r>
              <a:rPr lang="sr-Latn-CS" sz="2200" dirty="0" smtClean="0"/>
              <a:t>) je uslovna verovatnoća da će se na izlazu kanala pojaviti simbol </a:t>
            </a:r>
            <a:r>
              <a:rPr lang="sr-Latn-CS" sz="2200" i="1" dirty="0" smtClean="0"/>
              <a:t>y</a:t>
            </a:r>
            <a:r>
              <a:rPr lang="sr-Latn-CS" sz="2200" i="1" baseline="-25000" dirty="0" smtClean="0"/>
              <a:t>j</a:t>
            </a:r>
            <a:r>
              <a:rPr lang="sr-Latn-CS" sz="2200" dirty="0" smtClean="0"/>
              <a:t>, ako je poslan simbol </a:t>
            </a:r>
            <a:r>
              <a:rPr lang="sr-Latn-CS" sz="2200" i="1" dirty="0" smtClean="0"/>
              <a:t>x</a:t>
            </a:r>
            <a:r>
              <a:rPr lang="sr-Latn-CS" sz="2200" i="1" baseline="-25000" dirty="0" smtClean="0"/>
              <a:t>i</a:t>
            </a:r>
            <a:r>
              <a:rPr lang="sr-Latn-CS" sz="2200" dirty="0" smtClean="0"/>
              <a:t>. Ukoliko su sve ove uslovne verovatnoće nezavisne od simbola prethodno emitovanih u kanal, ili onih koji će biti emitovani, kaže se da je kanal bez memorije.</a:t>
            </a:r>
          </a:p>
          <a:p>
            <a:endParaRPr lang="sr-Latn-CS" sz="2200" dirty="0" smtClean="0"/>
          </a:p>
          <a:p>
            <a:endParaRPr lang="sr-Latn-CS" sz="2200" dirty="0" smtClean="0"/>
          </a:p>
          <a:p>
            <a:pPr>
              <a:buNone/>
            </a:pPr>
            <a:endParaRPr lang="en-US" sz="2200" dirty="0" smtClean="0"/>
          </a:p>
          <a:p>
            <a:endParaRPr lang="sr-Latn-CS" sz="2200" dirty="0" smtClean="0"/>
          </a:p>
          <a:p>
            <a:endParaRPr lang="sr-Latn-CS" sz="2200" dirty="0" smtClean="0"/>
          </a:p>
          <a:p>
            <a:endParaRPr lang="sr-Latn-CS" dirty="0" smtClean="0"/>
          </a:p>
          <a:p>
            <a:endParaRPr lang="en-US" dirty="0" smtClean="0"/>
          </a:p>
          <a:p>
            <a:endParaRPr lang="en-US" dirty="0"/>
          </a:p>
        </p:txBody>
      </p:sp>
      <p:graphicFrame>
        <p:nvGraphicFramePr>
          <p:cNvPr id="24583" name="Object 7"/>
          <p:cNvGraphicFramePr>
            <a:graphicFrameLocks noChangeAspect="1"/>
          </p:cNvGraphicFramePr>
          <p:nvPr/>
        </p:nvGraphicFramePr>
        <p:xfrm>
          <a:off x="1376933" y="3444684"/>
          <a:ext cx="3107037" cy="1919795"/>
        </p:xfrm>
        <a:graphic>
          <a:graphicData uri="http://schemas.openxmlformats.org/presentationml/2006/ole">
            <mc:AlternateContent xmlns:mc="http://schemas.openxmlformats.org/markup-compatibility/2006">
              <mc:Choice xmlns:v="urn:schemas-microsoft-com:vml" Requires="v">
                <p:oleObj spid="_x0000_s24584" name="Equation" r:id="rId3" imgW="1562040" imgH="965160" progId="Equation.3">
                  <p:embed/>
                </p:oleObj>
              </mc:Choice>
              <mc:Fallback>
                <p:oleObj name="Equation" r:id="rId3" imgW="1562040" imgH="965160" progId="Equation.3">
                  <p:embed/>
                  <p:pic>
                    <p:nvPicPr>
                      <p:cNvPr id="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6933" y="3444684"/>
                        <a:ext cx="3107037" cy="1919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4672"/>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950721"/>
            <a:ext cx="8596668" cy="4090642"/>
          </a:xfrm>
        </p:spPr>
        <p:txBody>
          <a:bodyPr>
            <a:normAutofit/>
          </a:bodyPr>
          <a:lstStyle/>
          <a:p>
            <a:pPr algn="just">
              <a:buNone/>
            </a:pPr>
            <a:r>
              <a:rPr lang="sr-Latn-CS" sz="2200" dirty="0" smtClean="0"/>
              <a:t>	Sada treba dva najmanje verovatna simbola (</a:t>
            </a:r>
            <a:r>
              <a:rPr lang="sr-Latn-CS" sz="2200" i="1" dirty="0" smtClean="0"/>
              <a:t>s</a:t>
            </a:r>
            <a:r>
              <a:rPr lang="sr-Latn-CS" sz="2200" i="1" baseline="-25000" dirty="0" smtClean="0"/>
              <a:t>q</a:t>
            </a:r>
            <a:r>
              <a:rPr lang="sr-Latn-CS" sz="2200" baseline="-25000" dirty="0" smtClean="0"/>
              <a:t>-1</a:t>
            </a:r>
            <a:r>
              <a:rPr lang="sr-Latn-CS" sz="2200" dirty="0" smtClean="0"/>
              <a:t> i </a:t>
            </a:r>
            <a:r>
              <a:rPr lang="sr-Latn-CS" sz="2200" i="1" dirty="0" smtClean="0"/>
              <a:t>s</a:t>
            </a:r>
            <a:r>
              <a:rPr lang="sr-Latn-CS" sz="2200" i="1" baseline="-25000" dirty="0" smtClean="0"/>
              <a:t>q</a:t>
            </a:r>
            <a:r>
              <a:rPr lang="sr-Latn-CS" sz="2200" dirty="0" smtClean="0"/>
              <a:t>) zameniti jedinstvenim ekvivalentnim simbolom </a:t>
            </a:r>
            <a:r>
              <a:rPr lang="sr-Latn-CS" sz="2200" i="1" dirty="0" smtClean="0"/>
              <a:t>s’</a:t>
            </a:r>
            <a:r>
              <a:rPr lang="sr-Latn-CS" sz="2200" i="1" baseline="-25000" dirty="0" smtClean="0"/>
              <a:t>q-</a:t>
            </a:r>
            <a:r>
              <a:rPr lang="sr-Latn-CS" sz="2200" baseline="-25000" dirty="0" smtClean="0"/>
              <a:t>1</a:t>
            </a:r>
            <a:r>
              <a:rPr lang="sr-Latn-CS" sz="2200" dirty="0" smtClean="0"/>
              <a:t> (tj. formirati njihovu uniju).</a:t>
            </a:r>
          </a:p>
          <a:p>
            <a:pPr algn="just"/>
            <a:r>
              <a:rPr lang="sr-Latn-CS" sz="2200" dirty="0" smtClean="0"/>
              <a:t>Verovatnoća pojavljivanja ovoga simbola je ravna zbiru verovatnoća simbola koje on zamenjuje. Na taj način je izvršena </a:t>
            </a:r>
            <a:r>
              <a:rPr lang="sr-Latn-CS" sz="2200" b="1" i="1" dirty="0" smtClean="0"/>
              <a:t>redukcija</a:t>
            </a:r>
            <a:r>
              <a:rPr lang="sr-Latn-CS" sz="2200" dirty="0" smtClean="0"/>
              <a:t> izvora S  sa </a:t>
            </a:r>
            <a:r>
              <a:rPr lang="sr-Latn-CS" sz="2200" i="1" dirty="0" smtClean="0"/>
              <a:t>q</a:t>
            </a:r>
            <a:r>
              <a:rPr lang="sr-Latn-CS" sz="2200" dirty="0" smtClean="0"/>
              <a:t> simbola na  izvor  S</a:t>
            </a:r>
            <a:r>
              <a:rPr lang="sr-Latn-CS" sz="2200" baseline="-25000" dirty="0" smtClean="0"/>
              <a:t>1</a:t>
            </a:r>
            <a:r>
              <a:rPr lang="sr-Latn-CS" sz="2200" dirty="0" smtClean="0"/>
              <a:t> koji ima </a:t>
            </a:r>
            <a:r>
              <a:rPr lang="sr-Latn-CS" sz="2200" i="1" dirty="0" smtClean="0"/>
              <a:t>q</a:t>
            </a:r>
            <a:r>
              <a:rPr lang="sr-Latn-CS" sz="2200" dirty="0" smtClean="0"/>
              <a:t>–1 simbol. </a:t>
            </a:r>
          </a:p>
          <a:p>
            <a:pPr algn="just"/>
            <a:r>
              <a:rPr lang="sr-Latn-CS" sz="2200" dirty="0" smtClean="0"/>
              <a:t>Sada se ponovo uređuju simboli redukovanog izvora po nerastućim verovatnoćama, jer novodobijeni simbol ne mora da bude najmanje verovatan, i vrši nova (druga) redukcija da bi se dobio izvor S</a:t>
            </a:r>
            <a:r>
              <a:rPr lang="sr-Latn-CS" sz="2200" baseline="-25000" dirty="0" smtClean="0"/>
              <a:t>2</a:t>
            </a:r>
            <a:r>
              <a:rPr lang="sr-Latn-CS" sz="2200" dirty="0" smtClean="0"/>
              <a:t> sa </a:t>
            </a:r>
            <a:r>
              <a:rPr lang="sr-Latn-CS" sz="2200" i="1" dirty="0" smtClean="0"/>
              <a:t>q</a:t>
            </a:r>
            <a:r>
              <a:rPr lang="sr-Latn-CS" sz="2200" dirty="0" smtClean="0"/>
              <a:t>–2 simbola. </a:t>
            </a:r>
          </a:p>
          <a:p>
            <a:pPr algn="just"/>
            <a:endParaRPr lang="sr-Latn-CS" sz="2200" b="1"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68096"/>
          </a:xfrm>
        </p:spPr>
        <p:txBody>
          <a:bodyPr>
            <a:normAutofit/>
          </a:bodyPr>
          <a:lstStyle/>
          <a:p>
            <a:pPr algn="ctr"/>
            <a:r>
              <a:rPr lang="sr-Latn-CS" sz="2200" b="1" dirty="0" smtClean="0"/>
              <a:t>Kanali za prenos informacija</a:t>
            </a:r>
            <a:endParaRPr lang="en-US" sz="2200" dirty="0"/>
          </a:p>
        </p:txBody>
      </p:sp>
      <p:sp>
        <p:nvSpPr>
          <p:cNvPr id="3" name="Content Placeholder 2"/>
          <p:cNvSpPr>
            <a:spLocks noGrp="1"/>
          </p:cNvSpPr>
          <p:nvPr>
            <p:ph idx="1"/>
          </p:nvPr>
        </p:nvSpPr>
        <p:spPr>
          <a:xfrm>
            <a:off x="591990" y="1828801"/>
            <a:ext cx="8893386" cy="4212562"/>
          </a:xfrm>
        </p:spPr>
        <p:txBody>
          <a:bodyPr/>
          <a:lstStyle/>
          <a:p>
            <a:pPr algn="just"/>
            <a:r>
              <a:rPr lang="sr-Latn-CS" sz="2300" dirty="0" smtClean="0"/>
              <a:t> Matrica </a:t>
            </a:r>
            <a:r>
              <a:rPr lang="sr-Latn-CS" sz="2300" b="1" i="1" dirty="0" smtClean="0"/>
              <a:t>P</a:t>
            </a:r>
            <a:r>
              <a:rPr lang="sr-Latn-CS" sz="2300" dirty="0" smtClean="0"/>
              <a:t> mora biti stohastička, jer odlučivač mora po prijemu nekog signala da donese odluku, koji je od mogućih simbola </a:t>
            </a:r>
            <a:r>
              <a:rPr lang="sr-Latn-CS" sz="2300" i="1" dirty="0" smtClean="0"/>
              <a:t>y</a:t>
            </a:r>
            <a:r>
              <a:rPr lang="sr-Latn-CS" sz="2300" i="1" baseline="-25000" dirty="0" smtClean="0"/>
              <a:t>j</a:t>
            </a:r>
            <a:r>
              <a:rPr lang="sr-Latn-CS" sz="2300" dirty="0" smtClean="0"/>
              <a:t> primljen, kada je simbol </a:t>
            </a:r>
            <a:r>
              <a:rPr lang="sr-Latn-CS" sz="2300" i="1" dirty="0" smtClean="0"/>
              <a:t>x</a:t>
            </a:r>
            <a:r>
              <a:rPr lang="sr-Latn-CS" sz="2300" i="1" baseline="-25000" dirty="0" smtClean="0"/>
              <a:t>i</a:t>
            </a:r>
            <a:r>
              <a:rPr lang="sr-Latn-CS" sz="2300" dirty="0" smtClean="0"/>
              <a:t> emitovan. Kod nekih autora </a:t>
            </a:r>
            <a:r>
              <a:rPr lang="sr-Latn-CS" sz="2300" i="1" dirty="0" smtClean="0"/>
              <a:t>P</a:t>
            </a:r>
            <a:r>
              <a:rPr lang="sr-Latn-CS" sz="2300" i="1" baseline="-25000" dirty="0" smtClean="0"/>
              <a:t>ij</a:t>
            </a:r>
            <a:r>
              <a:rPr lang="sr-Latn-CS" sz="2300" dirty="0" smtClean="0"/>
              <a:t> je verovatnoća prijema simbola </a:t>
            </a:r>
            <a:r>
              <a:rPr lang="sr-Latn-CS" sz="2300" i="1" dirty="0" smtClean="0"/>
              <a:t>y</a:t>
            </a:r>
            <a:r>
              <a:rPr lang="sr-Latn-CS" sz="2300" i="1" baseline="-25000" dirty="0" smtClean="0"/>
              <a:t>i</a:t>
            </a:r>
            <a:r>
              <a:rPr lang="sr-Latn-CS" sz="2300" dirty="0" smtClean="0"/>
              <a:t> kada je emitovan </a:t>
            </a:r>
            <a:r>
              <a:rPr lang="sr-Latn-CS" sz="2300" i="1" dirty="0" smtClean="0"/>
              <a:t>x</a:t>
            </a:r>
            <a:r>
              <a:rPr lang="sr-Latn-CS" sz="2300" i="1" baseline="-25000" dirty="0" smtClean="0"/>
              <a:t>j</a:t>
            </a:r>
            <a:r>
              <a:rPr lang="sr-Latn-CS" sz="2300" dirty="0" smtClean="0"/>
              <a:t>, tada zbir verovatnoća po kolonama mora biti ravan jedinici:</a:t>
            </a:r>
          </a:p>
          <a:p>
            <a:pPr algn="just"/>
            <a:endParaRPr lang="sr-Latn-CS" sz="2000" dirty="0" smtClean="0"/>
          </a:p>
          <a:p>
            <a:pPr algn="just"/>
            <a:endParaRPr lang="sr-Latn-CS" sz="2000" dirty="0" smtClean="0"/>
          </a:p>
          <a:p>
            <a:pPr algn="just"/>
            <a:endParaRPr lang="en-US" sz="2000" dirty="0" smtClean="0"/>
          </a:p>
          <a:p>
            <a:pPr algn="just"/>
            <a:endParaRPr lang="sr-Latn-RS" dirty="0" smtClean="0"/>
          </a:p>
          <a:p>
            <a:pPr algn="just"/>
            <a:endParaRPr lang="en-US" dirty="0"/>
          </a:p>
        </p:txBody>
      </p:sp>
      <p:graphicFrame>
        <p:nvGraphicFramePr>
          <p:cNvPr id="25604" name="Object 4"/>
          <p:cNvGraphicFramePr>
            <a:graphicFrameLocks noChangeAspect="1"/>
          </p:cNvGraphicFramePr>
          <p:nvPr/>
        </p:nvGraphicFramePr>
        <p:xfrm>
          <a:off x="1828037" y="3828288"/>
          <a:ext cx="3856157" cy="1097280"/>
        </p:xfrm>
        <a:graphic>
          <a:graphicData uri="http://schemas.openxmlformats.org/presentationml/2006/ole">
            <mc:AlternateContent xmlns:mc="http://schemas.openxmlformats.org/markup-compatibility/2006">
              <mc:Choice xmlns:v="urn:schemas-microsoft-com:vml" Requires="v">
                <p:oleObj spid="_x0000_s25605" name="Equation" r:id="rId3" imgW="1562040" imgH="444240" progId="Equation.3">
                  <p:embed/>
                </p:oleObj>
              </mc:Choice>
              <mc:Fallback>
                <p:oleObj name="Equation" r:id="rId3" imgW="1562040" imgH="444240" progId="Equation.3">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037" y="3828288"/>
                        <a:ext cx="3856157" cy="1097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2">
            <a:schemeClr val="accent2"/>
          </a:lnRef>
          <a:fillRef idx="1">
            <a:schemeClr val="lt1"/>
          </a:fillRef>
          <a:effectRef idx="0">
            <a:schemeClr val="accent2"/>
          </a:effectRef>
          <a:fontRef idx="minor">
            <a:schemeClr val="dk1"/>
          </a:fontRef>
        </p:style>
        <p:txBody>
          <a:bodyPr/>
          <a:lstStyle/>
          <a:p>
            <a:r>
              <a:rPr lang="sr-Latn-RS" dirty="0" smtClean="0"/>
              <a:t>Kontrolna pitanja:</a:t>
            </a:r>
          </a:p>
          <a:p>
            <a:r>
              <a:rPr lang="sr-Latn-RS" dirty="0" smtClean="0"/>
              <a:t>1. Koja je glavna prednost </a:t>
            </a:r>
            <a:r>
              <a:rPr lang="sr-Latn-CS" b="1" i="1" dirty="0" smtClean="0"/>
              <a:t>Hafmenov-og algoritma?</a:t>
            </a:r>
          </a:p>
          <a:p>
            <a:r>
              <a:rPr lang="sr-Latn-CS" b="1" i="1" dirty="0" smtClean="0"/>
              <a:t>2.</a:t>
            </a:r>
            <a:r>
              <a:rPr lang="sr-Latn-CS" dirty="0" smtClean="0"/>
              <a:t> Koji je razlog u</a:t>
            </a:r>
            <a:r>
              <a:rPr lang="sr-Latn-CS" b="1" i="1" dirty="0" smtClean="0"/>
              <a:t>v</a:t>
            </a:r>
            <a:r>
              <a:rPr lang="sr-Latn-CS" dirty="0" smtClean="0"/>
              <a:t>ođenja </a:t>
            </a:r>
            <a:r>
              <a:rPr lang="sr-Latn-CS" b="1" i="1" dirty="0" smtClean="0"/>
              <a:t>adaptivnog Hafmenovog postupaka?</a:t>
            </a:r>
          </a:p>
          <a:p>
            <a:r>
              <a:rPr lang="sr-Latn-CS" b="1" i="1" dirty="0" smtClean="0"/>
              <a:t>3. </a:t>
            </a:r>
            <a:r>
              <a:rPr lang="sr-Latn-CS" dirty="0" smtClean="0"/>
              <a:t>Koje vrste </a:t>
            </a:r>
            <a:r>
              <a:rPr lang="sr-Latn-CS" b="1" i="1" dirty="0" smtClean="0"/>
              <a:t>kanala</a:t>
            </a:r>
            <a:r>
              <a:rPr lang="sr-Latn-CS" dirty="0" smtClean="0"/>
              <a:t> postoje</a:t>
            </a:r>
            <a:r>
              <a:rPr lang="sr-Latn-CS" b="1" i="1" dirty="0" smtClean="0"/>
              <a:t>?</a:t>
            </a:r>
          </a:p>
          <a:p>
            <a:r>
              <a:rPr lang="sr-Latn-CS" dirty="0" smtClean="0"/>
              <a:t>4.Šta predstalja </a:t>
            </a:r>
            <a:r>
              <a:rPr lang="sr-Latn-CS" i="1" dirty="0" smtClean="0"/>
              <a:t>poruka</a:t>
            </a:r>
            <a:r>
              <a:rPr lang="sr-Latn-CS" dirty="0" smtClean="0"/>
              <a:t> a šta </a:t>
            </a:r>
            <a:r>
              <a:rPr lang="sr-Latn-CS" i="1" dirty="0" smtClean="0"/>
              <a:t>simbol</a:t>
            </a:r>
            <a:r>
              <a:rPr lang="sr-Latn-CS" b="1" i="1" dirty="0" smtClean="0"/>
              <a:t>?</a:t>
            </a:r>
          </a:p>
          <a:p>
            <a:r>
              <a:rPr lang="sr-Latn-CS" b="1" i="1" dirty="0" smtClean="0"/>
              <a:t>5. </a:t>
            </a:r>
            <a:r>
              <a:rPr lang="sr-Latn-CS" dirty="0" smtClean="0"/>
              <a:t>Definicija </a:t>
            </a:r>
            <a:r>
              <a:rPr lang="sr-Latn-CS" b="1" i="1" dirty="0" smtClean="0"/>
              <a:t>diskretnog kanala bez memorije.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80288"/>
          </a:xfrm>
        </p:spPr>
        <p:txBody>
          <a:bodyPr>
            <a:normAutofit fontScale="90000"/>
          </a:bodyPr>
          <a:lstStyle/>
          <a:p>
            <a:pPr algn="ctr"/>
            <a:r>
              <a:rPr lang="sr-Latn-CS" sz="2900" b="1" dirty="0" smtClean="0"/>
              <a:t>Hafmenov postupak</a:t>
            </a:r>
            <a:r>
              <a:rPr lang="sr-Latn-CS" b="1" dirty="0" smtClean="0"/>
              <a:t/>
            </a:r>
            <a:br>
              <a:rPr lang="sr-Latn-CS" b="1" dirty="0" smtClean="0"/>
            </a:br>
            <a:endParaRPr lang="en-US" dirty="0"/>
          </a:p>
        </p:txBody>
      </p:sp>
      <p:sp>
        <p:nvSpPr>
          <p:cNvPr id="3" name="Content Placeholder 2"/>
          <p:cNvSpPr>
            <a:spLocks noGrp="1"/>
          </p:cNvSpPr>
          <p:nvPr>
            <p:ph idx="1"/>
          </p:nvPr>
        </p:nvSpPr>
        <p:spPr>
          <a:xfrm>
            <a:off x="677334" y="1609344"/>
            <a:ext cx="8625162" cy="4767071"/>
          </a:xfrm>
        </p:spPr>
        <p:txBody>
          <a:bodyPr>
            <a:normAutofit/>
          </a:bodyPr>
          <a:lstStyle/>
          <a:p>
            <a:pPr algn="just">
              <a:buNone/>
            </a:pPr>
            <a:r>
              <a:rPr lang="sr-Latn-CS" sz="2200" dirty="0" smtClean="0"/>
              <a:t>	Ovaj proces se nastavlja sve dok se ne izvrše </a:t>
            </a:r>
            <a:r>
              <a:rPr lang="sr-Latn-CS" sz="2200" i="1" dirty="0" smtClean="0"/>
              <a:t>q</a:t>
            </a:r>
            <a:r>
              <a:rPr lang="sr-Latn-CS" sz="2200" dirty="0" smtClean="0"/>
              <a:t>–2 redukcije i ne dobije izvor S</a:t>
            </a:r>
            <a:r>
              <a:rPr lang="sr-Latn-CS" sz="2200" i="1" baseline="-25000" dirty="0" smtClean="0"/>
              <a:t>q</a:t>
            </a:r>
            <a:r>
              <a:rPr lang="sr-Latn-CS" sz="2200" baseline="-25000" dirty="0" smtClean="0"/>
              <a:t>-2</a:t>
            </a:r>
            <a:r>
              <a:rPr lang="sr-Latn-CS" sz="2200" dirty="0" smtClean="0"/>
              <a:t> sa samo dva simbola. Pri svakom uređivanju simbola po nerastućim verovatnoćama nije važan redosled u okviru grupe jednakoverovatnih simbola.</a:t>
            </a:r>
          </a:p>
          <a:p>
            <a:pPr algn="just"/>
            <a:r>
              <a:rPr lang="sr-Latn-CS" sz="2200" dirty="0" smtClean="0"/>
              <a:t>Sada se polazi od redukovanog izvora s dva simbola i počinju da se pišu kodne reči na taj način što se jednom od simbola dodeljuje bit 0 kao kodna reč a drugom bit 1.</a:t>
            </a:r>
          </a:p>
          <a:p>
            <a:pPr algn="just">
              <a:buNone/>
            </a:pPr>
            <a:r>
              <a:rPr lang="sr-Latn-CS" sz="2200" dirty="0" smtClean="0"/>
              <a:t>	Pošto su ovi simboli unije simbola iz prethodnih redukcija, ide se korak po korak unazad i unije se rastavljaju (“dekomponuju”). Pri svakom rastavljanju dodaje se na odgovarajuće mesto u kodnu reč bit 0 ili 1, dok se ne dođe na prvobitni izvor.</a:t>
            </a:r>
            <a:endParaRPr lang="en-US"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65632"/>
          </a:xfrm>
        </p:spPr>
        <p:txBody>
          <a:bodyPr>
            <a:normAutofit fontScale="90000"/>
          </a:bodyPr>
          <a:lstStyle/>
          <a:p>
            <a:pPr algn="ctr"/>
            <a:r>
              <a:rPr lang="sr-Latn-CS" sz="2900" b="1" dirty="0" smtClean="0"/>
              <a:t>Hafmenov postupak</a:t>
            </a:r>
            <a:r>
              <a:rPr lang="sr-Latn-CS" b="1" dirty="0" smtClean="0"/>
              <a:t/>
            </a:r>
            <a:br>
              <a:rPr lang="sr-Latn-CS" b="1" dirty="0" smtClean="0"/>
            </a:br>
            <a:endParaRPr lang="en-US" dirty="0"/>
          </a:p>
        </p:txBody>
      </p:sp>
      <p:sp>
        <p:nvSpPr>
          <p:cNvPr id="3" name="Content Placeholder 2"/>
          <p:cNvSpPr>
            <a:spLocks noGrp="1"/>
          </p:cNvSpPr>
          <p:nvPr>
            <p:ph idx="1"/>
          </p:nvPr>
        </p:nvSpPr>
        <p:spPr>
          <a:xfrm>
            <a:off x="677334" y="1548384"/>
            <a:ext cx="9368874" cy="4669535"/>
          </a:xfrm>
        </p:spPr>
        <p:txBody>
          <a:bodyPr>
            <a:normAutofit lnSpcReduction="10000"/>
          </a:bodyPr>
          <a:lstStyle/>
          <a:p>
            <a:r>
              <a:rPr lang="sr-Latn-CS" sz="2400" b="1" dirty="0" smtClean="0"/>
              <a:t>Primer 5</a:t>
            </a:r>
          </a:p>
          <a:p>
            <a:pPr algn="just"/>
            <a:r>
              <a:rPr lang="sr-Latn-CS" sz="2200" dirty="0" smtClean="0"/>
              <a:t>Hafmenov postupak biće prikazan za primer izvora sa 6 simbola na narednom slajdu. Za svaku redukciju izvora naznačeno je koji su simboli čija je unija napravljena a pisane su i odgovarajuće verovatnoće i kodne reči (tj. njihovi prefiksi, ukoliko to već nije simbol prvobitnog izvora). Verovatnoće simbola koji ulaze u uniju označene su znakom </a:t>
            </a:r>
            <a:r>
              <a:rPr lang="sr-Latn-CS" sz="2200" dirty="0" smtClean="0">
                <a:sym typeface="Symbol"/>
              </a:rPr>
              <a:t></a:t>
            </a:r>
            <a:r>
              <a:rPr lang="sr-Latn-CS" sz="2200" dirty="0" smtClean="0"/>
              <a:t> (odnosno </a:t>
            </a:r>
            <a:r>
              <a:rPr lang="sr-Latn-CS" sz="2200" dirty="0" smtClean="0">
                <a:sym typeface="Symbol"/>
              </a:rPr>
              <a:t></a:t>
            </a:r>
            <a:r>
              <a:rPr lang="sr-Latn-CS" sz="2200" dirty="0" smtClean="0"/>
              <a:t>) iza numeričke vrednosti, a verovatnoća rezultujućeg simbola istim znakom ispred numeričke vrednosti.</a:t>
            </a:r>
          </a:p>
          <a:p>
            <a:pPr algn="just"/>
            <a:r>
              <a:rPr lang="sr-Latn-CS" sz="2200" dirty="0" smtClean="0"/>
              <a:t>Pri rastavljanju unija simbola proizvoljno je uzeto da se u kodnu reč gornjeg simbola upisuje bit 0 a u donju reč bit 1. </a:t>
            </a:r>
          </a:p>
          <a:p>
            <a:pPr algn="just"/>
            <a:r>
              <a:rPr lang="sr-Latn-CS" sz="2200" dirty="0" smtClean="0"/>
              <a:t>Postoji ukupno jedna reč sa 1 bitom, jedna reč sa 2 bita, jedna reč sa 3 bita, jedna reč sa 4 bita i dve reči sa 5 bita. </a:t>
            </a:r>
            <a:endParaRPr lang="en-US" sz="2200" dirty="0" smtClean="0"/>
          </a:p>
          <a:p>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16864"/>
          </a:xfrm>
        </p:spPr>
        <p:txBody>
          <a:bodyPr>
            <a:normAutofit/>
          </a:bodyPr>
          <a:lstStyle/>
          <a:p>
            <a:pPr algn="ctr"/>
            <a:r>
              <a:rPr lang="sr-Latn-CS" sz="2600" b="1" dirty="0" smtClean="0"/>
              <a:t>Hafmenov postupak</a:t>
            </a:r>
          </a:p>
        </p:txBody>
      </p:sp>
      <p:sp>
        <p:nvSpPr>
          <p:cNvPr id="3" name="Content Placeholder 2"/>
          <p:cNvSpPr>
            <a:spLocks noGrp="1"/>
          </p:cNvSpPr>
          <p:nvPr>
            <p:ph idx="1"/>
          </p:nvPr>
        </p:nvSpPr>
        <p:spPr>
          <a:xfrm>
            <a:off x="677334" y="1645921"/>
            <a:ext cx="9100650" cy="4395442"/>
          </a:xfrm>
        </p:spPr>
        <p:txBody>
          <a:bodyPr>
            <a:normAutofit lnSpcReduction="10000"/>
          </a:bodyPr>
          <a:lstStyle/>
          <a:p>
            <a:endParaRPr lang="sr-Latn-CS" dirty="0" smtClean="0"/>
          </a:p>
          <a:p>
            <a:endParaRPr lang="sr-Latn-CS" dirty="0" smtClean="0"/>
          </a:p>
          <a:p>
            <a:r>
              <a:rPr lang="sr-Latn-CS" dirty="0" smtClean="0"/>
              <a:t>	S	   </a:t>
            </a:r>
            <a:r>
              <a:rPr lang="sr-Latn-CS" i="1" dirty="0" smtClean="0"/>
              <a:t>P</a:t>
            </a:r>
            <a:r>
              <a:rPr lang="sr-Latn-CS" i="1" baseline="-25000" dirty="0" smtClean="0"/>
              <a:t>i</a:t>
            </a:r>
            <a:r>
              <a:rPr lang="sr-Latn-CS" i="1" dirty="0" smtClean="0"/>
              <a:t>	      X</a:t>
            </a:r>
            <a:r>
              <a:rPr lang="sr-Latn-CS" i="1" baseline="-25000" dirty="0" smtClean="0"/>
              <a:t>i</a:t>
            </a:r>
            <a:r>
              <a:rPr lang="sr-Latn-CS" dirty="0" smtClean="0"/>
              <a:t>	          S</a:t>
            </a:r>
            <a:r>
              <a:rPr lang="sr-Latn-CS" baseline="-25000" dirty="0" smtClean="0"/>
              <a:t>1</a:t>
            </a:r>
            <a:r>
              <a:rPr lang="sr-Latn-CS" dirty="0" smtClean="0"/>
              <a:t>		          S</a:t>
            </a:r>
            <a:r>
              <a:rPr lang="sr-Latn-CS" baseline="-25000" dirty="0" smtClean="0"/>
              <a:t>2</a:t>
            </a:r>
            <a:r>
              <a:rPr lang="sr-Latn-CS" dirty="0" smtClean="0"/>
              <a:t>		              S</a:t>
            </a:r>
            <a:r>
              <a:rPr lang="sr-Latn-CS" baseline="-25000" dirty="0" smtClean="0"/>
              <a:t>3</a:t>
            </a:r>
            <a:r>
              <a:rPr lang="sr-Latn-CS" dirty="0" smtClean="0"/>
              <a:t>		              S</a:t>
            </a:r>
            <a:r>
              <a:rPr lang="sr-Latn-CS" baseline="-25000" dirty="0" smtClean="0"/>
              <a:t>4</a:t>
            </a:r>
            <a:endParaRPr lang="en-US" dirty="0" smtClean="0"/>
          </a:p>
          <a:p>
            <a:r>
              <a:rPr lang="sr-Latn-CS" dirty="0" smtClean="0"/>
              <a:t>	</a:t>
            </a:r>
            <a:r>
              <a:rPr lang="sr-Latn-CS" i="1" dirty="0" smtClean="0"/>
              <a:t>s</a:t>
            </a:r>
            <a:r>
              <a:rPr lang="sr-Latn-CS" baseline="-25000" dirty="0" smtClean="0"/>
              <a:t>1</a:t>
            </a:r>
            <a:r>
              <a:rPr lang="sr-Latn-CS" dirty="0" smtClean="0"/>
              <a:t>	0,65 	0	       0,65    0	         0,65 	0	       0,65         0         0,65	     0</a:t>
            </a:r>
            <a:endParaRPr lang="en-US" dirty="0" smtClean="0"/>
          </a:p>
          <a:p>
            <a:r>
              <a:rPr lang="sr-Latn-CS" dirty="0" smtClean="0"/>
              <a:t>	</a:t>
            </a:r>
            <a:r>
              <a:rPr lang="sr-Latn-CS" i="1" dirty="0" smtClean="0"/>
              <a:t>s</a:t>
            </a:r>
            <a:r>
              <a:rPr lang="sr-Latn-CS" baseline="-25000" dirty="0" smtClean="0"/>
              <a:t>2</a:t>
            </a:r>
            <a:r>
              <a:rPr lang="sr-Latn-CS" dirty="0" smtClean="0"/>
              <a:t>	0,15 	11	       0,15    11	  0,15	1 1      </a:t>
            </a:r>
            <a:r>
              <a:rPr lang="sr-Latn-CS" dirty="0" smtClean="0">
                <a:sym typeface="Symbol"/>
              </a:rPr>
              <a:t> </a:t>
            </a:r>
            <a:r>
              <a:rPr lang="sr-Latn-CS" dirty="0" smtClean="0"/>
              <a:t>0,20</a:t>
            </a:r>
            <a:r>
              <a:rPr lang="sr-Latn-CS" dirty="0" smtClean="0">
                <a:sym typeface="Symbol"/>
              </a:rPr>
              <a:t></a:t>
            </a:r>
            <a:r>
              <a:rPr lang="sr-Latn-CS" dirty="0" smtClean="0"/>
              <a:t>       1      </a:t>
            </a:r>
            <a:r>
              <a:rPr lang="sr-Latn-CS" dirty="0" smtClean="0">
                <a:sym typeface="Symbol"/>
              </a:rPr>
              <a:t></a:t>
            </a:r>
            <a:r>
              <a:rPr lang="sr-Latn-CS" dirty="0" smtClean="0"/>
              <a:t>0,35      1</a:t>
            </a:r>
            <a:endParaRPr lang="en-US" dirty="0" smtClean="0"/>
          </a:p>
          <a:p>
            <a:r>
              <a:rPr lang="sr-Latn-CS" dirty="0" smtClean="0"/>
              <a:t>	</a:t>
            </a:r>
            <a:r>
              <a:rPr lang="sr-Latn-CS" i="1" dirty="0" smtClean="0"/>
              <a:t>s</a:t>
            </a:r>
            <a:r>
              <a:rPr lang="sr-Latn-CS" baseline="-25000" dirty="0" smtClean="0"/>
              <a:t>3</a:t>
            </a:r>
            <a:r>
              <a:rPr lang="sr-Latn-CS" dirty="0" smtClean="0"/>
              <a:t>	0,08	       101	       0,08    101    </a:t>
            </a:r>
            <a:r>
              <a:rPr lang="sr-Latn-CS" dirty="0" smtClean="0">
                <a:sym typeface="Symbol"/>
              </a:rPr>
              <a:t></a:t>
            </a:r>
            <a:r>
              <a:rPr lang="sr-Latn-CS" dirty="0" smtClean="0"/>
              <a:t>0,12</a:t>
            </a:r>
            <a:r>
              <a:rPr lang="sr-Latn-CS" dirty="0" smtClean="0">
                <a:sym typeface="Symbol"/>
              </a:rPr>
              <a:t></a:t>
            </a:r>
            <a:r>
              <a:rPr lang="sr-Latn-CS" dirty="0" smtClean="0"/>
              <a:t>	110	       0,15</a:t>
            </a:r>
            <a:r>
              <a:rPr lang="sr-Latn-CS" dirty="0" smtClean="0">
                <a:sym typeface="Symbol"/>
              </a:rPr>
              <a:t></a:t>
            </a:r>
            <a:r>
              <a:rPr lang="sr-Latn-CS" dirty="0" smtClean="0"/>
              <a:t>	  11</a:t>
            </a:r>
            <a:endParaRPr lang="en-US" dirty="0" smtClean="0"/>
          </a:p>
          <a:p>
            <a:r>
              <a:rPr lang="sr-Latn-CS" dirty="0" smtClean="0"/>
              <a:t>	</a:t>
            </a:r>
            <a:r>
              <a:rPr lang="sr-Latn-CS" i="1" dirty="0" smtClean="0"/>
              <a:t>s</a:t>
            </a:r>
            <a:r>
              <a:rPr lang="sr-Latn-CS" baseline="-25000" dirty="0" smtClean="0"/>
              <a:t>4</a:t>
            </a:r>
            <a:r>
              <a:rPr lang="sr-Latn-CS" dirty="0" smtClean="0"/>
              <a:t>	0,05	       1001     </a:t>
            </a:r>
            <a:r>
              <a:rPr lang="sr-Latn-CS" dirty="0" smtClean="0">
                <a:sym typeface="Symbol"/>
              </a:rPr>
              <a:t></a:t>
            </a:r>
            <a:r>
              <a:rPr lang="sr-Latn-CS" dirty="0" smtClean="0"/>
              <a:t>0,07</a:t>
            </a:r>
            <a:r>
              <a:rPr lang="sr-Latn-CS" dirty="0" smtClean="0">
                <a:sym typeface="Symbol"/>
              </a:rPr>
              <a:t> </a:t>
            </a:r>
            <a:r>
              <a:rPr lang="sr-Latn-CS" dirty="0" smtClean="0"/>
              <a:t>1000	   0,08</a:t>
            </a:r>
            <a:r>
              <a:rPr lang="sr-Latn-CS" dirty="0" smtClean="0">
                <a:sym typeface="Symbol"/>
              </a:rPr>
              <a:t></a:t>
            </a:r>
            <a:r>
              <a:rPr lang="sr-Latn-CS" dirty="0" smtClean="0"/>
              <a:t>	101</a:t>
            </a:r>
            <a:endParaRPr lang="en-US" dirty="0" smtClean="0"/>
          </a:p>
          <a:p>
            <a:r>
              <a:rPr lang="sr-Latn-CS" dirty="0" smtClean="0"/>
              <a:t>	</a:t>
            </a:r>
            <a:r>
              <a:rPr lang="sr-Latn-CS" i="1" dirty="0" smtClean="0"/>
              <a:t>s</a:t>
            </a:r>
            <a:r>
              <a:rPr lang="sr-Latn-CS" baseline="-25000" dirty="0" smtClean="0"/>
              <a:t>5</a:t>
            </a:r>
            <a:r>
              <a:rPr lang="sr-Latn-CS" dirty="0" smtClean="0"/>
              <a:t>	0,04</a:t>
            </a:r>
            <a:r>
              <a:rPr lang="sr-Latn-CS" dirty="0" smtClean="0">
                <a:sym typeface="Symbol"/>
              </a:rPr>
              <a:t></a:t>
            </a:r>
            <a:r>
              <a:rPr lang="sr-Latn-CS" dirty="0" smtClean="0"/>
              <a:t>	10000	 0,05</a:t>
            </a:r>
            <a:r>
              <a:rPr lang="sr-Latn-CS" dirty="0" smtClean="0">
                <a:sym typeface="Symbol"/>
              </a:rPr>
              <a:t> </a:t>
            </a:r>
            <a:r>
              <a:rPr lang="sr-Latn-CS" dirty="0" smtClean="0"/>
              <a:t>1001</a:t>
            </a:r>
            <a:endParaRPr lang="en-US" dirty="0" smtClean="0"/>
          </a:p>
          <a:p>
            <a:r>
              <a:rPr lang="sr-Latn-CS" dirty="0" smtClean="0"/>
              <a:t>	</a:t>
            </a:r>
            <a:r>
              <a:rPr lang="sr-Latn-CS" i="1" dirty="0" smtClean="0"/>
              <a:t>s</a:t>
            </a:r>
            <a:r>
              <a:rPr lang="sr-Latn-CS" baseline="-25000" dirty="0" smtClean="0"/>
              <a:t>6</a:t>
            </a:r>
            <a:r>
              <a:rPr lang="sr-Latn-CS" dirty="0" smtClean="0"/>
              <a:t>	0,03</a:t>
            </a:r>
            <a:r>
              <a:rPr lang="sr-Latn-CS" dirty="0" smtClean="0">
                <a:sym typeface="Symbol"/>
              </a:rPr>
              <a:t></a:t>
            </a:r>
            <a:r>
              <a:rPr lang="sr-Latn-CS" dirty="0" smtClean="0"/>
              <a:t>	10001</a:t>
            </a:r>
          </a:p>
          <a:p>
            <a:endParaRPr lang="sr-Latn-CS" b="1" dirty="0" smtClean="0"/>
          </a:p>
          <a:p>
            <a:r>
              <a:rPr lang="sr-Latn-CS" sz="2200" dirty="0" smtClean="0"/>
              <a:t>Srednja dužina kodne reči je </a:t>
            </a:r>
            <a:r>
              <a:rPr lang="sr-Latn-CS" sz="2200" i="1" dirty="0" smtClean="0"/>
              <a:t>L</a:t>
            </a:r>
            <a:r>
              <a:rPr lang="sr-Latn-CS" sz="2200" dirty="0" smtClean="0"/>
              <a:t> = 1,74 b/simb </a:t>
            </a:r>
            <a:endParaRPr lang="en-US" sz="2200" b="1" dirty="0" smtClean="0"/>
          </a:p>
          <a:p>
            <a:endParaRPr lang="en-US" dirty="0"/>
          </a:p>
        </p:txBody>
      </p:sp>
      <p:cxnSp>
        <p:nvCxnSpPr>
          <p:cNvPr id="5" name="Straight Connector 4"/>
          <p:cNvCxnSpPr/>
          <p:nvPr/>
        </p:nvCxnSpPr>
        <p:spPr>
          <a:xfrm flipV="1">
            <a:off x="1085088" y="2694432"/>
            <a:ext cx="8449056" cy="24384"/>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5400000">
            <a:off x="335280" y="3688080"/>
            <a:ext cx="2426208" cy="24384"/>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92480"/>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609345"/>
            <a:ext cx="8596668" cy="4432018"/>
          </a:xfrm>
        </p:spPr>
        <p:txBody>
          <a:bodyPr>
            <a:normAutofit lnSpcReduction="10000"/>
          </a:bodyPr>
          <a:lstStyle/>
          <a:p>
            <a:pPr algn="just"/>
            <a:r>
              <a:rPr lang="sr-Latn-CS" sz="2400" dirty="0" smtClean="0"/>
              <a:t>Postavlja se pitanje šta se dešava ako se u okviru Hafmenovog postupka pojavi više simbola sa istim verovatnoćama, i ako se novodobijeni simbol pri redukciji uvek stavlja na poslednje mesto u skupu verovatnoća, ili se stavlja proizvoljno? Odgovor na ovo pitanje nam daje primer 6.</a:t>
            </a:r>
            <a:endParaRPr lang="en-US" sz="2400" dirty="0" smtClean="0"/>
          </a:p>
          <a:p>
            <a:endParaRPr lang="sr-Latn-RS" sz="2400" b="1" dirty="0" smtClean="0"/>
          </a:p>
          <a:p>
            <a:r>
              <a:rPr lang="sr-Latn-RS" sz="2400" b="1" dirty="0" smtClean="0"/>
              <a:t>Primer 6</a:t>
            </a:r>
          </a:p>
          <a:p>
            <a:r>
              <a:rPr lang="sr-Latn-CS" sz="2400" dirty="0" smtClean="0"/>
              <a:t>a) Neka se simbol dobijen redukcijom stavlja uvek na poslednje mesto u skupu simbola međusobno jednakih verovatnoća</a:t>
            </a:r>
            <a:endParaRPr lang="sr-Latn-RS" sz="2400" b="1" dirty="0" smtClean="0"/>
          </a:p>
          <a:p>
            <a:endParaRPr lang="en-US" sz="24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58368"/>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597153"/>
            <a:ext cx="9076266" cy="4444210"/>
          </a:xfrm>
        </p:spPr>
        <p:txBody>
          <a:bodyPr>
            <a:normAutofit lnSpcReduction="10000"/>
          </a:bodyPr>
          <a:lstStyle/>
          <a:p>
            <a:r>
              <a:rPr lang="sr-Latn-CS" sz="2200" dirty="0" smtClean="0"/>
              <a:t>S	</a:t>
            </a:r>
            <a:r>
              <a:rPr lang="sr-Latn-CS" sz="2200" i="1" dirty="0" smtClean="0"/>
              <a:t>P</a:t>
            </a:r>
            <a:r>
              <a:rPr lang="sr-Latn-CS" sz="2200" i="1" baseline="-25000" dirty="0" smtClean="0"/>
              <a:t>i</a:t>
            </a:r>
            <a:r>
              <a:rPr lang="sr-Latn-CS" sz="2200" dirty="0" smtClean="0"/>
              <a:t>	</a:t>
            </a:r>
            <a:r>
              <a:rPr lang="sr-Latn-CS" sz="2200" i="1" dirty="0" smtClean="0"/>
              <a:t>X</a:t>
            </a:r>
            <a:r>
              <a:rPr lang="sr-Latn-CS" sz="2200" i="1" baseline="-25000" dirty="0" smtClean="0"/>
              <a:t>i</a:t>
            </a:r>
            <a:r>
              <a:rPr lang="sr-Latn-CS" sz="2200" dirty="0" smtClean="0"/>
              <a:t>	 S</a:t>
            </a:r>
            <a:r>
              <a:rPr lang="sr-Latn-CS" sz="2200" baseline="-25000" dirty="0" smtClean="0"/>
              <a:t>1</a:t>
            </a:r>
            <a:r>
              <a:rPr lang="sr-Latn-CS" sz="2200" dirty="0" smtClean="0"/>
              <a:t>		S</a:t>
            </a:r>
            <a:r>
              <a:rPr lang="sr-Latn-CS" sz="2200" baseline="-25000" dirty="0" smtClean="0"/>
              <a:t>2</a:t>
            </a:r>
            <a:r>
              <a:rPr lang="sr-Latn-CS" sz="2200" dirty="0" smtClean="0"/>
              <a:t>		S</a:t>
            </a:r>
            <a:r>
              <a:rPr lang="sr-Latn-CS" sz="2200" baseline="-25000" dirty="0" smtClean="0"/>
              <a:t>3</a:t>
            </a:r>
            <a:r>
              <a:rPr lang="sr-Latn-CS" sz="2200" dirty="0" smtClean="0"/>
              <a:t>		S</a:t>
            </a:r>
            <a:r>
              <a:rPr lang="sr-Latn-CS" sz="2200" baseline="-25000" dirty="0" smtClean="0"/>
              <a:t>4</a:t>
            </a:r>
            <a:endParaRPr lang="en-US" sz="2200" dirty="0" smtClean="0"/>
          </a:p>
          <a:p>
            <a:r>
              <a:rPr lang="sr-Latn-CS" sz="2200" i="1" dirty="0" smtClean="0"/>
              <a:t>s</a:t>
            </a:r>
            <a:r>
              <a:rPr lang="sr-Latn-CS" sz="2200" baseline="-25000" dirty="0" smtClean="0"/>
              <a:t>1</a:t>
            </a:r>
            <a:r>
              <a:rPr lang="sr-Latn-CS" sz="2200" dirty="0" smtClean="0"/>
              <a:t>	0,5	0	 0,5	0	0,5	0	0,5	0	0,5	0</a:t>
            </a:r>
            <a:endParaRPr lang="en-US" sz="2200" dirty="0" smtClean="0"/>
          </a:p>
          <a:p>
            <a:r>
              <a:rPr lang="sr-Latn-CS" sz="2200" i="1" dirty="0" smtClean="0"/>
              <a:t>s</a:t>
            </a:r>
            <a:r>
              <a:rPr lang="sr-Latn-CS" sz="2200" baseline="-25000" dirty="0" smtClean="0"/>
              <a:t>2</a:t>
            </a:r>
            <a:r>
              <a:rPr lang="sr-Latn-CS" sz="2200" dirty="0" smtClean="0"/>
              <a:t>	0,2	11	 0,2	11	0,2	11      </a:t>
            </a:r>
            <a:r>
              <a:rPr lang="sr-Latn-CS" sz="2200" dirty="0" smtClean="0">
                <a:sym typeface="Symbol"/>
              </a:rPr>
              <a:t></a:t>
            </a:r>
            <a:r>
              <a:rPr lang="sr-Latn-CS" sz="2200" dirty="0" smtClean="0"/>
              <a:t>0,3</a:t>
            </a:r>
            <a:r>
              <a:rPr lang="sr-Latn-CS" sz="2200" dirty="0" smtClean="0">
                <a:sym typeface="Symbol"/>
              </a:rPr>
              <a:t></a:t>
            </a:r>
            <a:r>
              <a:rPr lang="sr-Latn-CS" sz="2200" dirty="0" smtClean="0"/>
              <a:t>	10     </a:t>
            </a:r>
            <a:r>
              <a:rPr lang="sr-Latn-CS" sz="2200" dirty="0" smtClean="0">
                <a:sym typeface="Symbol"/>
              </a:rPr>
              <a:t></a:t>
            </a:r>
            <a:r>
              <a:rPr lang="sr-Latn-CS" sz="2200" dirty="0" smtClean="0"/>
              <a:t>0,5	1</a:t>
            </a:r>
            <a:endParaRPr lang="en-US" sz="2200" dirty="0" smtClean="0"/>
          </a:p>
          <a:p>
            <a:r>
              <a:rPr lang="sr-Latn-CS" sz="2200" i="1" dirty="0" smtClean="0"/>
              <a:t>s</a:t>
            </a:r>
            <a:r>
              <a:rPr lang="sr-Latn-CS" sz="2200" baseline="-25000" dirty="0" smtClean="0"/>
              <a:t>3</a:t>
            </a:r>
            <a:r>
              <a:rPr lang="sr-Latn-CS" sz="2200" dirty="0" smtClean="0"/>
              <a:t>	0,1	101	 0,1	101   </a:t>
            </a:r>
            <a:r>
              <a:rPr lang="sr-Latn-CS" sz="2200" dirty="0" smtClean="0">
                <a:sym typeface="Symbol"/>
              </a:rPr>
              <a:t></a:t>
            </a:r>
            <a:r>
              <a:rPr lang="sr-Latn-CS" sz="2200" dirty="0" smtClean="0"/>
              <a:t>0,2</a:t>
            </a:r>
            <a:r>
              <a:rPr lang="sr-Latn-CS" sz="2200" dirty="0" smtClean="0">
                <a:sym typeface="Symbol"/>
              </a:rPr>
              <a:t></a:t>
            </a:r>
            <a:r>
              <a:rPr lang="sr-Latn-CS" sz="2200" dirty="0" smtClean="0"/>
              <a:t>	100	0,2</a:t>
            </a:r>
            <a:r>
              <a:rPr lang="sr-Latn-CS" sz="2200" dirty="0" smtClean="0">
                <a:sym typeface="Symbol"/>
              </a:rPr>
              <a:t></a:t>
            </a:r>
            <a:r>
              <a:rPr lang="sr-Latn-CS" sz="2200" dirty="0" smtClean="0"/>
              <a:t>	11</a:t>
            </a:r>
            <a:endParaRPr lang="en-US" sz="2200" dirty="0" smtClean="0"/>
          </a:p>
          <a:p>
            <a:r>
              <a:rPr lang="sr-Latn-CS" sz="2200" i="1" dirty="0" smtClean="0"/>
              <a:t>s</a:t>
            </a:r>
            <a:r>
              <a:rPr lang="sr-Latn-CS" sz="2200" baseline="-25000" dirty="0" smtClean="0"/>
              <a:t>4</a:t>
            </a:r>
            <a:r>
              <a:rPr lang="sr-Latn-CS" sz="2200" dirty="0" smtClean="0"/>
              <a:t>	0,1	1000	 0,1</a:t>
            </a:r>
            <a:r>
              <a:rPr lang="sr-Latn-CS" sz="2200" dirty="0" smtClean="0">
                <a:sym typeface="Symbol"/>
              </a:rPr>
              <a:t></a:t>
            </a:r>
            <a:r>
              <a:rPr lang="sr-Latn-CS" sz="2200" dirty="0" smtClean="0"/>
              <a:t>	1000	0,1</a:t>
            </a:r>
            <a:r>
              <a:rPr lang="sr-Latn-CS" sz="2200" dirty="0" smtClean="0">
                <a:sym typeface="Symbol"/>
              </a:rPr>
              <a:t></a:t>
            </a:r>
            <a:r>
              <a:rPr lang="sr-Latn-CS" sz="2200" dirty="0" smtClean="0"/>
              <a:t>	101</a:t>
            </a:r>
            <a:endParaRPr lang="en-US" sz="2200" dirty="0" smtClean="0"/>
          </a:p>
          <a:p>
            <a:r>
              <a:rPr lang="sr-Latn-CS" sz="2200" i="1" dirty="0" smtClean="0"/>
              <a:t>s</a:t>
            </a:r>
            <a:r>
              <a:rPr lang="sr-Latn-CS" sz="2200" baseline="-25000" dirty="0" smtClean="0"/>
              <a:t>5</a:t>
            </a:r>
            <a:r>
              <a:rPr lang="sr-Latn-CS" sz="2200" dirty="0" smtClean="0"/>
              <a:t>	0,07</a:t>
            </a:r>
            <a:r>
              <a:rPr lang="sr-Latn-CS" sz="2200" dirty="0" smtClean="0">
                <a:sym typeface="Symbol"/>
              </a:rPr>
              <a:t></a:t>
            </a:r>
            <a:r>
              <a:rPr lang="sr-Latn-CS" sz="2200" dirty="0" smtClean="0"/>
              <a:t>	10010 </a:t>
            </a:r>
            <a:r>
              <a:rPr lang="sr-Latn-CS" sz="2200" dirty="0" smtClean="0">
                <a:sym typeface="Symbol"/>
              </a:rPr>
              <a:t></a:t>
            </a:r>
            <a:r>
              <a:rPr lang="sr-Latn-CS" sz="2200" dirty="0" smtClean="0"/>
              <a:t>0,1</a:t>
            </a:r>
            <a:r>
              <a:rPr lang="sr-Latn-CS" sz="2200" dirty="0" smtClean="0">
                <a:sym typeface="Symbol"/>
              </a:rPr>
              <a:t></a:t>
            </a:r>
            <a:r>
              <a:rPr lang="sr-Latn-CS" sz="2200" dirty="0" smtClean="0"/>
              <a:t>	1001</a:t>
            </a:r>
            <a:endParaRPr lang="en-US" sz="2200" dirty="0" smtClean="0"/>
          </a:p>
          <a:p>
            <a:r>
              <a:rPr lang="sr-Latn-CS" sz="2200" i="1" dirty="0" smtClean="0"/>
              <a:t>s</a:t>
            </a:r>
            <a:r>
              <a:rPr lang="sr-Latn-CS" sz="2200" baseline="-25000" dirty="0" smtClean="0"/>
              <a:t>6</a:t>
            </a:r>
            <a:r>
              <a:rPr lang="sr-Latn-CS" sz="2200" dirty="0" smtClean="0"/>
              <a:t>	0,03</a:t>
            </a:r>
            <a:r>
              <a:rPr lang="sr-Latn-CS" sz="2200" dirty="0" smtClean="0">
                <a:sym typeface="Symbol"/>
              </a:rPr>
              <a:t></a:t>
            </a:r>
            <a:r>
              <a:rPr lang="sr-Latn-CS" sz="2200" dirty="0" smtClean="0"/>
              <a:t>	10011</a:t>
            </a:r>
          </a:p>
          <a:p>
            <a:endParaRPr lang="sr-Latn-CS" sz="2200" dirty="0" smtClean="0"/>
          </a:p>
          <a:p>
            <a:r>
              <a:rPr lang="sr-Latn-CS" sz="2400" dirty="0" smtClean="0"/>
              <a:t>U ovom slučaju je entropija </a:t>
            </a:r>
            <a:r>
              <a:rPr lang="sr-Latn-CS" sz="2400" i="1" dirty="0" smtClean="0"/>
              <a:t>H</a:t>
            </a:r>
            <a:r>
              <a:rPr lang="sr-Latn-CS" sz="2400" dirty="0" smtClean="0"/>
              <a:t>(S=2,0502 Sh/simb a srednja dužina kodne reči </a:t>
            </a:r>
            <a:r>
              <a:rPr lang="sr-Latn-CS" sz="2400" i="1" dirty="0" smtClean="0"/>
              <a:t>L </a:t>
            </a:r>
            <a:r>
              <a:rPr lang="sr-Latn-CS" sz="2400" dirty="0" smtClean="0"/>
              <a:t>= 2,1 b/simb.</a:t>
            </a:r>
            <a:endParaRPr lang="sr-Latn-CS" sz="2200" dirty="0" smtClean="0"/>
          </a:p>
          <a:p>
            <a:pPr>
              <a:buNone/>
            </a:pPr>
            <a:endParaRPr lang="en-US" sz="2200" dirty="0" smtClean="0"/>
          </a:p>
          <a:p>
            <a:endParaRPr lang="en-US" dirty="0"/>
          </a:p>
        </p:txBody>
      </p:sp>
      <p:cxnSp>
        <p:nvCxnSpPr>
          <p:cNvPr id="5" name="Straight Connector 4"/>
          <p:cNvCxnSpPr/>
          <p:nvPr/>
        </p:nvCxnSpPr>
        <p:spPr>
          <a:xfrm flipV="1">
            <a:off x="1036320" y="1999488"/>
            <a:ext cx="6900672" cy="12192"/>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42672" y="3115056"/>
            <a:ext cx="2804160" cy="1219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1520"/>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487424"/>
            <a:ext cx="9051882" cy="4888991"/>
          </a:xfrm>
        </p:spPr>
        <p:txBody>
          <a:bodyPr/>
          <a:lstStyle/>
          <a:p>
            <a:r>
              <a:rPr lang="sr-Latn-RS" sz="2200" dirty="0" smtClean="0"/>
              <a:t>b) Neka se sada s</a:t>
            </a:r>
            <a:r>
              <a:rPr lang="sr-Latn-CS" sz="2200" dirty="0" smtClean="0"/>
              <a:t>imbol dobijen prvom redukcijom stavlja na prvo mesto u skupu simbola međusobno jednakih verovatnoća a u kasnijim redukcijama na poslednje mesto</a:t>
            </a:r>
          </a:p>
          <a:p>
            <a:endParaRPr lang="sr-Latn-CS" sz="2200" dirty="0" smtClean="0"/>
          </a:p>
          <a:p>
            <a:r>
              <a:rPr lang="sr-Latn-CS" sz="2200" dirty="0" smtClean="0"/>
              <a:t>S	</a:t>
            </a:r>
            <a:r>
              <a:rPr lang="sr-Latn-CS" sz="2200" i="1" dirty="0" smtClean="0"/>
              <a:t>P</a:t>
            </a:r>
            <a:r>
              <a:rPr lang="sr-Latn-CS" sz="2200" i="1" baseline="-25000" dirty="0" smtClean="0"/>
              <a:t>i</a:t>
            </a:r>
            <a:r>
              <a:rPr lang="sr-Latn-CS" sz="2200" i="1" dirty="0" smtClean="0"/>
              <a:t>	X</a:t>
            </a:r>
            <a:r>
              <a:rPr lang="sr-Latn-CS" sz="2200" i="1" baseline="-25000" dirty="0" smtClean="0"/>
              <a:t>i</a:t>
            </a:r>
            <a:r>
              <a:rPr lang="sr-Latn-CS" sz="2200" dirty="0" smtClean="0"/>
              <a:t>	S</a:t>
            </a:r>
            <a:r>
              <a:rPr lang="sr-Latn-CS" sz="2200" baseline="-25000" dirty="0" smtClean="0"/>
              <a:t>1</a:t>
            </a:r>
            <a:r>
              <a:rPr lang="sr-Latn-CS" sz="2200" dirty="0" smtClean="0"/>
              <a:t>		S</a:t>
            </a:r>
            <a:r>
              <a:rPr lang="sr-Latn-CS" sz="2200" baseline="-25000" dirty="0" smtClean="0"/>
              <a:t>2</a:t>
            </a:r>
            <a:r>
              <a:rPr lang="sr-Latn-CS" sz="2200" dirty="0" smtClean="0"/>
              <a:t>		S</a:t>
            </a:r>
            <a:r>
              <a:rPr lang="sr-Latn-CS" sz="2200" baseline="-25000" dirty="0" smtClean="0"/>
              <a:t>3</a:t>
            </a:r>
            <a:r>
              <a:rPr lang="sr-Latn-CS" sz="2200" dirty="0" smtClean="0"/>
              <a:t>		S</a:t>
            </a:r>
            <a:r>
              <a:rPr lang="sr-Latn-CS" sz="2200" baseline="-25000" dirty="0" smtClean="0"/>
              <a:t>4</a:t>
            </a:r>
            <a:endParaRPr lang="en-US" sz="2200" dirty="0" smtClean="0"/>
          </a:p>
          <a:p>
            <a:r>
              <a:rPr lang="sr-Latn-CS" sz="2200" dirty="0" smtClean="0"/>
              <a:t>	</a:t>
            </a:r>
            <a:r>
              <a:rPr lang="sr-Latn-CS" sz="2200" i="1" dirty="0" smtClean="0"/>
              <a:t>s</a:t>
            </a:r>
            <a:r>
              <a:rPr lang="sr-Latn-CS" sz="2200" baseline="-25000" dirty="0" smtClean="0"/>
              <a:t>1</a:t>
            </a:r>
            <a:r>
              <a:rPr lang="sr-Latn-CS" sz="2200" dirty="0" smtClean="0"/>
              <a:t>	0,5	         0	      0,5	       0	     0,5     0	   0,5	   0	       0,5   0</a:t>
            </a:r>
            <a:endParaRPr lang="en-US" sz="2200" dirty="0" smtClean="0"/>
          </a:p>
          <a:p>
            <a:r>
              <a:rPr lang="sr-Latn-CS" sz="2200" dirty="0" smtClean="0"/>
              <a:t>	</a:t>
            </a:r>
            <a:r>
              <a:rPr lang="sr-Latn-CS" sz="2200" i="1" dirty="0" smtClean="0"/>
              <a:t>s</a:t>
            </a:r>
            <a:r>
              <a:rPr lang="sr-Latn-CS" sz="2200" baseline="-25000" dirty="0" smtClean="0"/>
              <a:t>2</a:t>
            </a:r>
            <a:r>
              <a:rPr lang="sr-Latn-CS" sz="2200" dirty="0" smtClean="0"/>
              <a:t>	0,2 	  11	 0,2 	11	     0,2	   11      </a:t>
            </a:r>
            <a:r>
              <a:rPr lang="sr-Latn-CS" sz="2200" dirty="0" smtClean="0">
                <a:sym typeface="Symbol"/>
              </a:rPr>
              <a:t></a:t>
            </a:r>
            <a:r>
              <a:rPr lang="sr-Latn-CS" sz="2200" dirty="0" smtClean="0"/>
              <a:t>0,3</a:t>
            </a:r>
            <a:r>
              <a:rPr lang="sr-Latn-CS" sz="2200" dirty="0" smtClean="0">
                <a:sym typeface="Symbol"/>
              </a:rPr>
              <a:t></a:t>
            </a:r>
            <a:r>
              <a:rPr lang="sr-Latn-CS" sz="2200" dirty="0" smtClean="0"/>
              <a:t>	  10     </a:t>
            </a:r>
            <a:r>
              <a:rPr lang="sr-Latn-CS" sz="2200" dirty="0" smtClean="0">
                <a:sym typeface="Symbol"/>
              </a:rPr>
              <a:t></a:t>
            </a:r>
            <a:r>
              <a:rPr lang="sr-Latn-CS" sz="2200" dirty="0" smtClean="0"/>
              <a:t>0,5   1</a:t>
            </a:r>
            <a:endParaRPr lang="en-US" sz="2200" dirty="0" smtClean="0"/>
          </a:p>
          <a:p>
            <a:r>
              <a:rPr lang="sr-Latn-CS" sz="2200" dirty="0" smtClean="0"/>
              <a:t>	</a:t>
            </a:r>
            <a:r>
              <a:rPr lang="sr-Latn-CS" sz="2200" i="1" dirty="0" smtClean="0"/>
              <a:t>s</a:t>
            </a:r>
            <a:r>
              <a:rPr lang="sr-Latn-CS" sz="2200" baseline="-25000" dirty="0" smtClean="0"/>
              <a:t>3</a:t>
            </a:r>
            <a:r>
              <a:rPr lang="sr-Latn-CS" sz="2200" dirty="0" smtClean="0"/>
              <a:t>	0,1	    1000    </a:t>
            </a:r>
            <a:r>
              <a:rPr lang="sr-Latn-CS" sz="2200" dirty="0" smtClean="0">
                <a:sym typeface="Symbol"/>
              </a:rPr>
              <a:t></a:t>
            </a:r>
            <a:r>
              <a:rPr lang="sr-Latn-CS" sz="2200" dirty="0" smtClean="0"/>
              <a:t>0,1	    101    </a:t>
            </a:r>
            <a:r>
              <a:rPr lang="sr-Latn-CS" sz="2200" dirty="0" smtClean="0">
                <a:sym typeface="Symbol"/>
              </a:rPr>
              <a:t></a:t>
            </a:r>
            <a:r>
              <a:rPr lang="sr-Latn-CS" sz="2200" dirty="0" smtClean="0"/>
              <a:t>0,2</a:t>
            </a:r>
            <a:r>
              <a:rPr lang="sr-Latn-CS" sz="2200" dirty="0" smtClean="0">
                <a:sym typeface="Symbol"/>
              </a:rPr>
              <a:t>   </a:t>
            </a:r>
            <a:r>
              <a:rPr lang="sr-Latn-CS" sz="2200" dirty="0" smtClean="0"/>
              <a:t>100	   0,2</a:t>
            </a:r>
            <a:r>
              <a:rPr lang="sr-Latn-CS" sz="2200" dirty="0" smtClean="0">
                <a:sym typeface="Symbol"/>
              </a:rPr>
              <a:t></a:t>
            </a:r>
            <a:r>
              <a:rPr lang="sr-Latn-CS" sz="2200" dirty="0" smtClean="0"/>
              <a:t>	  11</a:t>
            </a:r>
            <a:endParaRPr lang="en-US" sz="2200" dirty="0" smtClean="0"/>
          </a:p>
          <a:p>
            <a:r>
              <a:rPr lang="sr-Latn-CS" sz="2200" dirty="0" smtClean="0"/>
              <a:t>	</a:t>
            </a:r>
            <a:r>
              <a:rPr lang="sr-Latn-CS" sz="2200" i="1" dirty="0" smtClean="0"/>
              <a:t>s</a:t>
            </a:r>
            <a:r>
              <a:rPr lang="sr-Latn-CS" sz="2200" baseline="-25000" dirty="0" smtClean="0"/>
              <a:t>4</a:t>
            </a:r>
            <a:r>
              <a:rPr lang="sr-Latn-CS" sz="2200" dirty="0" smtClean="0"/>
              <a:t>	0,1     1001	0,1</a:t>
            </a:r>
            <a:r>
              <a:rPr lang="sr-Latn-CS" sz="2200" dirty="0" smtClean="0">
                <a:sym typeface="Symbol"/>
              </a:rPr>
              <a:t>  </a:t>
            </a:r>
            <a:r>
              <a:rPr lang="sr-Latn-CS" sz="2200" dirty="0" smtClean="0"/>
              <a:t>1000	     0,1</a:t>
            </a:r>
            <a:r>
              <a:rPr lang="sr-Latn-CS" sz="2200" dirty="0" smtClean="0">
                <a:sym typeface="Symbol"/>
              </a:rPr>
              <a:t>   </a:t>
            </a:r>
            <a:r>
              <a:rPr lang="sr-Latn-CS" sz="2200" dirty="0" smtClean="0"/>
              <a:t>101</a:t>
            </a:r>
            <a:endParaRPr lang="en-US" sz="2200" dirty="0" smtClean="0"/>
          </a:p>
          <a:p>
            <a:r>
              <a:rPr lang="sr-Latn-CS" sz="2200" dirty="0" smtClean="0"/>
              <a:t>	</a:t>
            </a:r>
            <a:r>
              <a:rPr lang="sr-Latn-CS" sz="2200" i="1" dirty="0" smtClean="0"/>
              <a:t>s</a:t>
            </a:r>
            <a:r>
              <a:rPr lang="sr-Latn-CS" sz="2200" baseline="-25000" dirty="0" smtClean="0"/>
              <a:t>5</a:t>
            </a:r>
            <a:r>
              <a:rPr lang="sr-Latn-CS" sz="2200" dirty="0" smtClean="0"/>
              <a:t>	0,07</a:t>
            </a:r>
            <a:r>
              <a:rPr lang="sr-Latn-CS" sz="2200" dirty="0" smtClean="0">
                <a:sym typeface="Symbol"/>
              </a:rPr>
              <a:t>  </a:t>
            </a:r>
            <a:r>
              <a:rPr lang="sr-Latn-CS" sz="2200" dirty="0" smtClean="0"/>
              <a:t>1010	0,1</a:t>
            </a:r>
            <a:r>
              <a:rPr lang="sr-Latn-CS" sz="2200" dirty="0" smtClean="0">
                <a:sym typeface="Symbol"/>
              </a:rPr>
              <a:t>  </a:t>
            </a:r>
            <a:r>
              <a:rPr lang="sr-Latn-CS" sz="2200" dirty="0" smtClean="0"/>
              <a:t>1001</a:t>
            </a:r>
            <a:endParaRPr lang="en-US" sz="2200" dirty="0" smtClean="0"/>
          </a:p>
          <a:p>
            <a:r>
              <a:rPr lang="sr-Latn-CS" sz="2200" dirty="0" smtClean="0"/>
              <a:t>	</a:t>
            </a:r>
            <a:r>
              <a:rPr lang="sr-Latn-CS" sz="2200" i="1" dirty="0" smtClean="0"/>
              <a:t>s</a:t>
            </a:r>
            <a:r>
              <a:rPr lang="sr-Latn-CS" sz="2200" baseline="-25000" dirty="0" smtClean="0"/>
              <a:t>6</a:t>
            </a:r>
            <a:r>
              <a:rPr lang="sr-Latn-CS" sz="2200" dirty="0" smtClean="0"/>
              <a:t>	0,03</a:t>
            </a:r>
            <a:r>
              <a:rPr lang="sr-Latn-CS" sz="2200" dirty="0" smtClean="0">
                <a:sym typeface="Symbol"/>
              </a:rPr>
              <a:t>  </a:t>
            </a:r>
            <a:r>
              <a:rPr lang="sr-Latn-CS" sz="2200" dirty="0" smtClean="0"/>
              <a:t>1011</a:t>
            </a:r>
            <a:endParaRPr lang="en-US" sz="2200" dirty="0" smtClean="0"/>
          </a:p>
        </p:txBody>
      </p:sp>
      <p:cxnSp>
        <p:nvCxnSpPr>
          <p:cNvPr id="5" name="Straight Connector 4"/>
          <p:cNvCxnSpPr/>
          <p:nvPr/>
        </p:nvCxnSpPr>
        <p:spPr>
          <a:xfrm flipV="1">
            <a:off x="1072896" y="3511296"/>
            <a:ext cx="8473440" cy="4876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8288" y="4748784"/>
            <a:ext cx="3048000" cy="12192"/>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4944"/>
          </a:xfrm>
        </p:spPr>
        <p:txBody>
          <a:bodyPr>
            <a:normAutofit/>
          </a:bodyPr>
          <a:lstStyle/>
          <a:p>
            <a:pPr algn="ctr"/>
            <a:r>
              <a:rPr lang="sr-Latn-CS" sz="2200" b="1" dirty="0" smtClean="0"/>
              <a:t>Hafmenov postupak</a:t>
            </a:r>
            <a:endParaRPr lang="en-US" sz="2200" dirty="0"/>
          </a:p>
        </p:txBody>
      </p:sp>
      <p:sp>
        <p:nvSpPr>
          <p:cNvPr id="3" name="Content Placeholder 2"/>
          <p:cNvSpPr>
            <a:spLocks noGrp="1"/>
          </p:cNvSpPr>
          <p:nvPr>
            <p:ph idx="1"/>
          </p:nvPr>
        </p:nvSpPr>
        <p:spPr>
          <a:xfrm>
            <a:off x="677334" y="1584961"/>
            <a:ext cx="8596668" cy="4456402"/>
          </a:xfrm>
        </p:spPr>
        <p:txBody>
          <a:bodyPr>
            <a:normAutofit/>
          </a:bodyPr>
          <a:lstStyle/>
          <a:p>
            <a:pPr algn="just"/>
            <a:r>
              <a:rPr lang="sr-Latn-CS" sz="2200" dirty="0" smtClean="0"/>
              <a:t>Dobija se ista srednja dužina kodne reči  </a:t>
            </a:r>
            <a:r>
              <a:rPr lang="sr-Latn-CS" sz="2200" i="1" dirty="0" smtClean="0"/>
              <a:t>L </a:t>
            </a:r>
            <a:r>
              <a:rPr lang="sr-Latn-CS" sz="2200" dirty="0" smtClean="0"/>
              <a:t>= 2,1 b/simb, ali je struktura dužina kodnih reči različita. Ovo nije od ineresa, jer je po definiciji kompaktni kod onaj koji ima srednju dužinu kodne reči koja je </a:t>
            </a:r>
            <a:r>
              <a:rPr lang="sr-Latn-CS" sz="2200" b="1" i="1" dirty="0" smtClean="0"/>
              <a:t>manja ili jednaka</a:t>
            </a:r>
            <a:r>
              <a:rPr lang="sr-Latn-CS" sz="2200" dirty="0" smtClean="0"/>
              <a:t> od srednjih dužina svih ostalih trenutnih kodova koji se mogu konstruisati pod datim uslovima. </a:t>
            </a:r>
          </a:p>
          <a:p>
            <a:pPr algn="just"/>
            <a:endParaRPr lang="sr-Latn-CS" sz="2200" dirty="0" smtClean="0"/>
          </a:p>
          <a:p>
            <a:pPr algn="just"/>
            <a:r>
              <a:rPr lang="sr-Latn-CS" sz="2200" dirty="0" smtClean="0"/>
              <a:t>Činjenica da može da postoji više kompaktnih kodova istih po srednjoj dužini kodne reči, a različitih po konkretnim dužinama kodnih reči, se koristi da se postave neki dodatni uslovi u pogledu izbora koda koji popravljaju druge performanse koda. </a:t>
            </a:r>
            <a:endParaRPr lang="en-US" sz="22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2434</TotalTime>
  <Words>997</Words>
  <Application>Microsoft Office PowerPoint</Application>
  <PresentationFormat>Widescreen</PresentationFormat>
  <Paragraphs>139</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7" baseType="lpstr">
      <vt:lpstr>Arial</vt:lpstr>
      <vt:lpstr>Symbol</vt:lpstr>
      <vt:lpstr>Trebuchet MS</vt:lpstr>
      <vt:lpstr>Wingdings 3</vt:lpstr>
      <vt:lpstr>Facet</vt:lpstr>
      <vt:lpstr>Equation</vt:lpstr>
      <vt:lpstr>Hafmenov postupak konstrukcije kompaktnog koda  </vt:lpstr>
      <vt:lpstr>Hafmenov postupak</vt:lpstr>
      <vt:lpstr>Hafmenov postupak </vt:lpstr>
      <vt:lpstr>Hafmenov postupak </vt:lpstr>
      <vt:lpstr>Hafmenov postupak</vt:lpstr>
      <vt:lpstr>Hafmenov postupak</vt:lpstr>
      <vt:lpstr>Hafmenov postupak</vt:lpstr>
      <vt:lpstr>Hafmenov postupak</vt:lpstr>
      <vt:lpstr>Hafmenov postupak</vt:lpstr>
      <vt:lpstr>Hafmenov postupak</vt:lpstr>
      <vt:lpstr>Hafmenov postupak</vt:lpstr>
      <vt:lpstr>Hafmenov postupak</vt:lpstr>
      <vt:lpstr>Kanali za prenos informacija</vt:lpstr>
      <vt:lpstr>Kanali za prenos informacija</vt:lpstr>
      <vt:lpstr>Kanali za prenos informacija</vt:lpstr>
      <vt:lpstr>Kanali za prenos informacija</vt:lpstr>
      <vt:lpstr>Kanali za prenos informacija</vt:lpstr>
      <vt:lpstr>Kanali za prenos informacija</vt:lpstr>
      <vt:lpstr>Kanali za prenos informacija</vt:lpstr>
      <vt:lpstr>Kanali za prenos informacija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EFIKASNO KODOVANJE INFORMACIJA</dc:title>
  <dc:creator>Jelena</dc:creator>
  <cp:lastModifiedBy>Zoran</cp:lastModifiedBy>
  <cp:revision>221</cp:revision>
  <dcterms:created xsi:type="dcterms:W3CDTF">2020-01-18T21:26:32Z</dcterms:created>
  <dcterms:modified xsi:type="dcterms:W3CDTF">2021-03-08T11:02:23Z</dcterms:modified>
</cp:coreProperties>
</file>