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</p:sldMasterIdLst>
  <p:sldIdLst>
    <p:sldId id="286" r:id="rId2"/>
    <p:sldId id="287" r:id="rId3"/>
    <p:sldId id="311" r:id="rId4"/>
    <p:sldId id="291" r:id="rId5"/>
    <p:sldId id="290" r:id="rId6"/>
    <p:sldId id="288" r:id="rId7"/>
    <p:sldId id="293" r:id="rId8"/>
    <p:sldId id="312" r:id="rId9"/>
    <p:sldId id="292" r:id="rId10"/>
    <p:sldId id="294" r:id="rId11"/>
    <p:sldId id="295" r:id="rId12"/>
    <p:sldId id="296" r:id="rId13"/>
    <p:sldId id="297" r:id="rId14"/>
    <p:sldId id="298" r:id="rId15"/>
    <p:sldId id="313" r:id="rId16"/>
    <p:sldId id="300" r:id="rId17"/>
    <p:sldId id="301" r:id="rId18"/>
    <p:sldId id="302" r:id="rId19"/>
    <p:sldId id="314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108" y="12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17.wmf"/><Relationship Id="rId1" Type="http://schemas.openxmlformats.org/officeDocument/2006/relationships/image" Target="../media/image16.wmf"/></Relationships>
</file>

<file path=ppt/drawings/_rels/vmlDrawing11.vml.rels><?xml version="1.0" encoding="UTF-8" standalone="yes"?>
<Relationships xmlns="http://schemas.openxmlformats.org/package/2006/relationships"><Relationship Id="rId2" Type="http://schemas.openxmlformats.org/officeDocument/2006/relationships/image" Target="../media/image19.wmf"/><Relationship Id="rId1" Type="http://schemas.openxmlformats.org/officeDocument/2006/relationships/image" Target="../media/image18.wmf"/></Relationships>
</file>

<file path=ppt/drawings/_rels/vmlDrawing12.vml.rels><?xml version="1.0" encoding="UTF-8" standalone="yes"?>
<Relationships xmlns="http://schemas.openxmlformats.org/package/2006/relationships"><Relationship Id="rId2" Type="http://schemas.openxmlformats.org/officeDocument/2006/relationships/image" Target="../media/image21.wmf"/><Relationship Id="rId1" Type="http://schemas.openxmlformats.org/officeDocument/2006/relationships/image" Target="../media/image20.wmf"/></Relationships>
</file>

<file path=ppt/drawings/_rels/vmlDrawing13.vml.rels><?xml version="1.0" encoding="UTF-8" standalone="yes"?>
<Relationships xmlns="http://schemas.openxmlformats.org/package/2006/relationships"><Relationship Id="rId2" Type="http://schemas.openxmlformats.org/officeDocument/2006/relationships/image" Target="../media/image23.wmf"/><Relationship Id="rId1" Type="http://schemas.openxmlformats.org/officeDocument/2006/relationships/image" Target="../media/image2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7.wmf"/><Relationship Id="rId4" Type="http://schemas.openxmlformats.org/officeDocument/2006/relationships/image" Target="../media/image10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3.wmf"/><Relationship Id="rId1" Type="http://schemas.openxmlformats.org/officeDocument/2006/relationships/image" Target="../media/image12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71316" cy="6874935"/>
            <a:chOff x="-8466" y="-8468"/>
            <a:chExt cx="9171316" cy="6874935"/>
          </a:xfrm>
        </p:grpSpPr>
        <p:cxnSp>
          <p:nvCxnSpPr>
            <p:cNvPr id="28" name="Straight Connector 2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Freeform 2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Freeform 3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Freeform 3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Freeform 3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Freeform 3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5" name="Freeform 3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6" name="Freeform 3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1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4C1D5-03F8-4058-B074-52A15C88DB09}" type="datetimeFigureOut">
              <a:rPr lang="en-US" smtClean="0"/>
              <a:pPr/>
              <a:t>4/26/2022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61431-647B-44E8-A33D-8559610A152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27202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4C1D5-03F8-4058-B074-52A15C88DB09}" type="datetimeFigureOut">
              <a:rPr lang="en-US" smtClean="0"/>
              <a:pPr/>
              <a:t>4/26/2022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61431-647B-44E8-A33D-8559610A152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54745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4C1D5-03F8-4058-B074-52A15C88DB09}" type="datetimeFigureOut">
              <a:rPr lang="en-US" smtClean="0"/>
              <a:pPr/>
              <a:t>4/26/2022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61431-647B-44E8-A33D-8559610A152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17663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4C1D5-03F8-4058-B074-52A15C88DB09}" type="datetimeFigureOut">
              <a:rPr lang="en-US" smtClean="0"/>
              <a:pPr/>
              <a:t>4/26/2022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61431-647B-44E8-A33D-8559610A152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34794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4C1D5-03F8-4058-B074-52A15C88DB09}" type="datetimeFigureOut">
              <a:rPr lang="en-US" smtClean="0"/>
              <a:pPr/>
              <a:t>4/26/2022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61431-647B-44E8-A33D-8559610A152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8520270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4C1D5-03F8-4058-B074-52A15C88DB09}" type="datetimeFigureOut">
              <a:rPr lang="en-US" smtClean="0"/>
              <a:pPr/>
              <a:t>4/26/2022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61431-647B-44E8-A33D-8559610A152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990335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4C1D5-03F8-4058-B074-52A15C88DB09}" type="datetimeFigureOut">
              <a:rPr lang="en-US" smtClean="0"/>
              <a:pPr/>
              <a:t>4/26/2022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61431-647B-44E8-A33D-8559610A152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869678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4C1D5-03F8-4058-B074-52A15C88DB09}" type="datetimeFigureOut">
              <a:rPr lang="en-US" smtClean="0"/>
              <a:pPr/>
              <a:t>4/26/2022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61431-647B-44E8-A33D-8559610A152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72848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4C1D5-03F8-4058-B074-52A15C88DB09}" type="datetimeFigureOut">
              <a:rPr lang="en-US" smtClean="0"/>
              <a:pPr/>
              <a:t>4/26/2022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61431-647B-44E8-A33D-8559610A152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80938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4C1D5-03F8-4058-B074-52A15C88DB09}" type="datetimeFigureOut">
              <a:rPr lang="en-US" smtClean="0"/>
              <a:pPr/>
              <a:t>4/26/2022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61431-647B-44E8-A33D-8559610A152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16015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4C1D5-03F8-4058-B074-52A15C88DB09}" type="datetimeFigureOut">
              <a:rPr lang="en-US" smtClean="0"/>
              <a:pPr/>
              <a:t>4/26/2022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61431-647B-44E8-A33D-8559610A152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30467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4C1D5-03F8-4058-B074-52A15C88DB09}" type="datetimeFigureOut">
              <a:rPr lang="en-US" smtClean="0"/>
              <a:pPr/>
              <a:t>4/26/2022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61431-647B-44E8-A33D-8559610A152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71740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4C1D5-03F8-4058-B074-52A15C88DB09}" type="datetimeFigureOut">
              <a:rPr lang="en-US" smtClean="0"/>
              <a:pPr/>
              <a:t>4/26/2022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61431-647B-44E8-A33D-8559610A152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70316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4C1D5-03F8-4058-B074-52A15C88DB09}" type="datetimeFigureOut">
              <a:rPr lang="en-US" smtClean="0"/>
              <a:pPr/>
              <a:t>4/26/2022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61431-647B-44E8-A33D-8559610A152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50071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4C1D5-03F8-4058-B074-52A15C88DB09}" type="datetimeFigureOut">
              <a:rPr lang="en-US" smtClean="0"/>
              <a:pPr/>
              <a:t>4/26/2022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61431-647B-44E8-A33D-8559610A152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24893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4C1D5-03F8-4058-B074-52A15C88DB09}" type="datetimeFigureOut">
              <a:rPr lang="en-US" smtClean="0"/>
              <a:pPr/>
              <a:t>4/26/2022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61431-647B-44E8-A33D-8559610A152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14232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71317" cy="6874935"/>
            <a:chOff x="-8467" y="-8468"/>
            <a:chExt cx="9171317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54C1D5-03F8-4058-B074-52A15C88DB09}" type="datetimeFigureOut">
              <a:rPr lang="en-US" smtClean="0"/>
              <a:pPr/>
              <a:t>4/26/2022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FA861431-647B-44E8-A33D-8559610A152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64696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  <p:sldLayoutId id="2147483701" r:id="rId12"/>
    <p:sldLayoutId id="2147483702" r:id="rId13"/>
    <p:sldLayoutId id="2147483703" r:id="rId14"/>
    <p:sldLayoutId id="2147483704" r:id="rId15"/>
    <p:sldLayoutId id="2147483705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wmf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3" Type="http://schemas.openxmlformats.org/officeDocument/2006/relationships/oleObject" Target="../embeddings/oleObject7.bin"/><Relationship Id="rId7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8.wmf"/><Relationship Id="rId5" Type="http://schemas.openxmlformats.org/officeDocument/2006/relationships/oleObject" Target="../embeddings/oleObject8.bin"/><Relationship Id="rId10" Type="http://schemas.openxmlformats.org/officeDocument/2006/relationships/image" Target="../media/image10.wmf"/><Relationship Id="rId4" Type="http://schemas.openxmlformats.org/officeDocument/2006/relationships/image" Target="../media/image7.wmf"/><Relationship Id="rId9" Type="http://schemas.openxmlformats.org/officeDocument/2006/relationships/oleObject" Target="../embeddings/oleObject10.bin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wmf"/><Relationship Id="rId3" Type="http://schemas.openxmlformats.org/officeDocument/2006/relationships/oleObject" Target="../embeddings/oleObject11.bin"/><Relationship Id="rId7" Type="http://schemas.openxmlformats.org/officeDocument/2006/relationships/oleObject" Target="../embeddings/oleObject1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13.wmf"/><Relationship Id="rId5" Type="http://schemas.openxmlformats.org/officeDocument/2006/relationships/oleObject" Target="../embeddings/oleObject12.bin"/><Relationship Id="rId4" Type="http://schemas.openxmlformats.org/officeDocument/2006/relationships/image" Target="../media/image12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15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17.wmf"/><Relationship Id="rId5" Type="http://schemas.openxmlformats.org/officeDocument/2006/relationships/oleObject" Target="../embeddings/oleObject16.bin"/><Relationship Id="rId4" Type="http://schemas.openxmlformats.org/officeDocument/2006/relationships/image" Target="../media/image16.w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19.wmf"/><Relationship Id="rId5" Type="http://schemas.openxmlformats.org/officeDocument/2006/relationships/oleObject" Target="../embeddings/oleObject18.bin"/><Relationship Id="rId4" Type="http://schemas.openxmlformats.org/officeDocument/2006/relationships/image" Target="../media/image18.w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21.wmf"/><Relationship Id="rId5" Type="http://schemas.openxmlformats.org/officeDocument/2006/relationships/oleObject" Target="../embeddings/oleObject20.bin"/><Relationship Id="rId4" Type="http://schemas.openxmlformats.org/officeDocument/2006/relationships/image" Target="../media/image20.w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6" Type="http://schemas.openxmlformats.org/officeDocument/2006/relationships/image" Target="../media/image23.wmf"/><Relationship Id="rId5" Type="http://schemas.openxmlformats.org/officeDocument/2006/relationships/oleObject" Target="../embeddings/oleObject22.bin"/><Relationship Id="rId4" Type="http://schemas.openxmlformats.org/officeDocument/2006/relationships/image" Target="../media/image22.wmf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w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3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4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5.w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6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768096"/>
          </a:xfrm>
        </p:spPr>
        <p:txBody>
          <a:bodyPr>
            <a:normAutofit/>
          </a:bodyPr>
          <a:lstStyle/>
          <a:p>
            <a:pPr algn="ctr"/>
            <a:r>
              <a:rPr lang="pl-PL" sz="2600" dirty="0" smtClean="0"/>
              <a:t>Diskretna Furijeova transformacija</a:t>
            </a:r>
            <a:endParaRPr lang="en-US" sz="2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8" y="1438656"/>
            <a:ext cx="7071361" cy="4602707"/>
          </a:xfrm>
        </p:spPr>
        <p:txBody>
          <a:bodyPr/>
          <a:lstStyle/>
          <a:p>
            <a:pPr hangingPunct="0"/>
            <a:r>
              <a:rPr lang="pt-BR" sz="2400" b="1" dirty="0" smtClean="0"/>
              <a:t>Izračunavanje DFT</a:t>
            </a:r>
            <a:endParaRPr lang="en-US" sz="2400" dirty="0" smtClean="0"/>
          </a:p>
          <a:p>
            <a:endParaRPr lang="sr-Latn-RS" dirty="0" smtClean="0"/>
          </a:p>
          <a:p>
            <a:pPr algn="just"/>
            <a:r>
              <a:rPr lang="sr-Latn-RS" sz="2200" dirty="0" smtClean="0"/>
              <a:t>B</a:t>
            </a:r>
            <a:r>
              <a:rPr lang="pt-BR" sz="2200" dirty="0" smtClean="0"/>
              <a:t>iće izvedene relacije između diskretnog signala i njegove diskretne Furijeove transformacije. Poćićemo od periodičnog niza </a:t>
            </a:r>
            <a:r>
              <a:rPr lang="en-US" sz="2200" dirty="0" smtClean="0">
                <a:sym typeface="Symbol"/>
              </a:rPr>
              <a:t></a:t>
            </a:r>
            <a:r>
              <a:rPr lang="pt-BR" sz="2200" i="1" dirty="0" smtClean="0"/>
              <a:t>x</a:t>
            </a:r>
            <a:r>
              <a:rPr lang="pt-BR" sz="2200" i="1" baseline="-25000" dirty="0" smtClean="0"/>
              <a:t>p</a:t>
            </a:r>
            <a:r>
              <a:rPr lang="pt-BR" sz="2200" dirty="0" smtClean="0"/>
              <a:t>(</a:t>
            </a:r>
            <a:r>
              <a:rPr lang="pt-BR" sz="2200" i="1" dirty="0" smtClean="0"/>
              <a:t>n</a:t>
            </a:r>
            <a:r>
              <a:rPr lang="pt-BR" sz="2200" dirty="0" smtClean="0"/>
              <a:t>)</a:t>
            </a:r>
            <a:r>
              <a:rPr lang="en-US" sz="2200" dirty="0" smtClean="0">
                <a:sym typeface="Symbol"/>
              </a:rPr>
              <a:t></a:t>
            </a:r>
            <a:r>
              <a:rPr lang="pt-BR" sz="2200" dirty="0" smtClean="0"/>
              <a:t>, koji, budući da je periodičan, može biti predstavljen pomoću Furijeovog reda</a:t>
            </a:r>
            <a:r>
              <a:rPr lang="sr-Latn-RS" sz="2200" dirty="0" smtClean="0"/>
              <a:t>:</a:t>
            </a:r>
            <a:endParaRPr lang="en-US" sz="2200" dirty="0" smtClean="0"/>
          </a:p>
          <a:p>
            <a:endParaRPr lang="sr-Latn-RS" sz="2200" dirty="0" smtClean="0"/>
          </a:p>
          <a:p>
            <a:endParaRPr lang="sr-Latn-RS" sz="2200" dirty="0" smtClean="0"/>
          </a:p>
          <a:p>
            <a:pPr hangingPunct="0"/>
            <a:r>
              <a:rPr lang="pt-BR" sz="2200" dirty="0" smtClean="0"/>
              <a:t>gde su Xp(k) kompleksni koeficijenti koje treba odrediti, a N predstavlja broj odbiraka.</a:t>
            </a:r>
            <a:endParaRPr lang="en-US" sz="2200" dirty="0" smtClean="0"/>
          </a:p>
          <a:p>
            <a:endParaRPr lang="sr-Latn-RS" sz="2200" dirty="0" smtClean="0"/>
          </a:p>
          <a:p>
            <a:endParaRPr lang="sr-Latn-RS" dirty="0" smtClean="0"/>
          </a:p>
        </p:txBody>
      </p:sp>
      <p:graphicFrame>
        <p:nvGraphicFramePr>
          <p:cNvPr id="38917" name="Object 5"/>
          <p:cNvGraphicFramePr>
            <a:graphicFrameLocks noChangeAspect="1"/>
          </p:cNvGraphicFramePr>
          <p:nvPr/>
        </p:nvGraphicFramePr>
        <p:xfrm>
          <a:off x="966216" y="4096512"/>
          <a:ext cx="3386328" cy="84658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24" name="Equation" r:id="rId3" imgW="1676160" imgH="419040" progId="Equation.3">
                  <p:embed/>
                </p:oleObj>
              </mc:Choice>
              <mc:Fallback>
                <p:oleObj name="Equation" r:id="rId3" imgW="1676160" imgH="41904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66216" y="4096512"/>
                        <a:ext cx="3386328" cy="84658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0831" y="548640"/>
            <a:ext cx="6347713" cy="780288"/>
          </a:xfrm>
        </p:spPr>
        <p:txBody>
          <a:bodyPr>
            <a:normAutofit/>
          </a:bodyPr>
          <a:lstStyle/>
          <a:p>
            <a:pPr algn="ctr"/>
            <a:r>
              <a:rPr lang="pl-PL" sz="2600" dirty="0" smtClean="0"/>
              <a:t>Diskretna Furijeova transformacija</a:t>
            </a:r>
            <a:endParaRPr lang="en-US" sz="2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8" y="1463040"/>
            <a:ext cx="7205473" cy="4578323"/>
          </a:xfrm>
        </p:spPr>
        <p:txBody>
          <a:bodyPr/>
          <a:lstStyle/>
          <a:p>
            <a:pPr>
              <a:buNone/>
            </a:pPr>
            <a:endParaRPr lang="sr-Latn-RS" dirty="0" smtClean="0"/>
          </a:p>
          <a:p>
            <a:endParaRPr lang="sr-Latn-RS" dirty="0" smtClean="0"/>
          </a:p>
          <a:p>
            <a:endParaRPr lang="sr-Latn-RS" dirty="0" smtClean="0"/>
          </a:p>
          <a:p>
            <a:pPr algn="just" hangingPunct="0"/>
            <a:r>
              <a:rPr lang="sr-Latn-RS" sz="2100" dirty="0" smtClean="0"/>
              <a:t>Za izračunavanje sume koristi se </a:t>
            </a:r>
            <a:r>
              <a:rPr lang="pt-BR" sz="2100" dirty="0" smtClean="0"/>
              <a:t> formul</a:t>
            </a:r>
            <a:r>
              <a:rPr lang="sr-Latn-RS" sz="2100" dirty="0" smtClean="0"/>
              <a:t>a</a:t>
            </a:r>
            <a:r>
              <a:rPr lang="pt-BR" sz="2100" dirty="0" smtClean="0"/>
              <a:t> za zbir geometrijske progresije </a:t>
            </a:r>
            <a:r>
              <a:rPr lang="sr-Latn-RS" sz="2100" dirty="0" smtClean="0"/>
              <a:t> i tada se </a:t>
            </a:r>
            <a:r>
              <a:rPr lang="pt-BR" sz="2100" dirty="0" smtClean="0"/>
              <a:t>dobija </a:t>
            </a:r>
            <a:r>
              <a:rPr lang="sr-Latn-RS" sz="2100" dirty="0" smtClean="0"/>
              <a:t>:</a:t>
            </a:r>
          </a:p>
          <a:p>
            <a:pPr hangingPunct="0"/>
            <a:endParaRPr lang="sr-Latn-RS" sz="2000" dirty="0" smtClean="0"/>
          </a:p>
          <a:p>
            <a:pPr hangingPunct="0">
              <a:buNone/>
            </a:pPr>
            <a:r>
              <a:rPr lang="sr-Latn-RS" sz="2000" dirty="0" smtClean="0"/>
              <a:t>                                                                      ili</a:t>
            </a:r>
          </a:p>
          <a:p>
            <a:pPr hangingPunct="0"/>
            <a:endParaRPr lang="sr-Latn-RS" sz="2000" dirty="0" smtClean="0"/>
          </a:p>
          <a:p>
            <a:pPr hangingPunct="0"/>
            <a:endParaRPr lang="sr-Latn-RS" sz="2000" dirty="0" smtClean="0"/>
          </a:p>
          <a:p>
            <a:pPr hangingPunct="0"/>
            <a:endParaRPr lang="sr-Latn-RS" sz="2000" dirty="0" smtClean="0"/>
          </a:p>
          <a:p>
            <a:pPr hangingPunct="0"/>
            <a:endParaRPr lang="sr-Latn-RS" sz="2000" dirty="0" smtClean="0"/>
          </a:p>
          <a:p>
            <a:pPr hangingPunct="0"/>
            <a:endParaRPr lang="en-US" sz="2000" dirty="0"/>
          </a:p>
        </p:txBody>
      </p:sp>
      <p:graphicFrame>
        <p:nvGraphicFramePr>
          <p:cNvPr id="61442" name="Object 2"/>
          <p:cNvGraphicFramePr>
            <a:graphicFrameLocks noChangeAspect="1"/>
          </p:cNvGraphicFramePr>
          <p:nvPr/>
        </p:nvGraphicFramePr>
        <p:xfrm>
          <a:off x="876045" y="1584960"/>
          <a:ext cx="4122675" cy="80097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70" name="Equation" r:id="rId3" imgW="2222280" imgH="431640" progId="Equation.3">
                  <p:embed/>
                </p:oleObj>
              </mc:Choice>
              <mc:Fallback>
                <p:oleObj name="Equation" r:id="rId3" imgW="2222280" imgH="43164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76045" y="1584960"/>
                        <a:ext cx="4122675" cy="80097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443" name="Object 3"/>
          <p:cNvGraphicFramePr>
            <a:graphicFrameLocks noChangeAspect="1"/>
          </p:cNvGraphicFramePr>
          <p:nvPr/>
        </p:nvGraphicFramePr>
        <p:xfrm>
          <a:off x="445123" y="3803904"/>
          <a:ext cx="3107643" cy="90754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71" name="Equation" r:id="rId5" imgW="1434960" imgH="419040" progId="Equation.3">
                  <p:embed/>
                </p:oleObj>
              </mc:Choice>
              <mc:Fallback>
                <p:oleObj name="Equation" r:id="rId5" imgW="1434960" imgH="41904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5123" y="3803904"/>
                        <a:ext cx="3107643" cy="90754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444" name="Object 4"/>
          <p:cNvGraphicFramePr>
            <a:graphicFrameLocks noChangeAspect="1"/>
          </p:cNvGraphicFramePr>
          <p:nvPr/>
        </p:nvGraphicFramePr>
        <p:xfrm>
          <a:off x="3558032" y="3578585"/>
          <a:ext cx="2525776" cy="16514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72" name="Equation" r:id="rId7" imgW="1320480" imgH="863280" progId="Equation.3">
                  <p:embed/>
                </p:oleObj>
              </mc:Choice>
              <mc:Fallback>
                <p:oleObj name="Equation" r:id="rId7" imgW="1320480" imgH="86328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58032" y="3578585"/>
                        <a:ext cx="2525776" cy="16514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445" name="Object 5"/>
          <p:cNvGraphicFramePr>
            <a:graphicFrameLocks noChangeAspect="1"/>
          </p:cNvGraphicFramePr>
          <p:nvPr/>
        </p:nvGraphicFramePr>
        <p:xfrm>
          <a:off x="1148334" y="5242560"/>
          <a:ext cx="4396198" cy="65836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73" name="Equation" r:id="rId9" imgW="2628720" imgH="393480" progId="Equation.3">
                  <p:embed/>
                </p:oleObj>
              </mc:Choice>
              <mc:Fallback>
                <p:oleObj name="Equation" r:id="rId9" imgW="2628720" imgH="39348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8334" y="5242560"/>
                        <a:ext cx="4396198" cy="65836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780288"/>
          </a:xfrm>
        </p:spPr>
        <p:txBody>
          <a:bodyPr>
            <a:normAutofit/>
          </a:bodyPr>
          <a:lstStyle/>
          <a:p>
            <a:pPr algn="ctr"/>
            <a:r>
              <a:rPr lang="pl-PL" sz="2600" dirty="0" smtClean="0"/>
              <a:t>Diskretna Furijeova transformacija</a:t>
            </a:r>
            <a:endParaRPr lang="en-US" sz="2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7" y="1670304"/>
            <a:ext cx="6449569" cy="4632960"/>
          </a:xfrm>
        </p:spPr>
        <p:txBody>
          <a:bodyPr>
            <a:normAutofit lnSpcReduction="10000"/>
          </a:bodyPr>
          <a:lstStyle/>
          <a:p>
            <a:pPr algn="just"/>
            <a:r>
              <a:rPr lang="sr-Latn-RS" sz="2000" dirty="0" smtClean="0"/>
              <a:t>E</a:t>
            </a:r>
            <a:r>
              <a:rPr lang="en-US" sz="2000" dirty="0" err="1" smtClean="0"/>
              <a:t>lementi</a:t>
            </a:r>
            <a:r>
              <a:rPr lang="en-US" sz="2000" dirty="0" smtClean="0"/>
              <a:t> </a:t>
            </a:r>
            <a:r>
              <a:rPr lang="en-US" sz="2000" dirty="0" err="1" smtClean="0"/>
              <a:t>dobijenog</a:t>
            </a:r>
            <a:r>
              <a:rPr lang="en-US" sz="2000" dirty="0" smtClean="0"/>
              <a:t> DFT </a:t>
            </a:r>
            <a:r>
              <a:rPr lang="en-US" sz="2000" dirty="0" err="1" smtClean="0"/>
              <a:t>niza</a:t>
            </a:r>
            <a:r>
              <a:rPr lang="en-US" sz="2000" dirty="0" smtClean="0"/>
              <a:t> </a:t>
            </a:r>
            <a:r>
              <a:rPr lang="en-US" sz="2000" dirty="0" smtClean="0">
                <a:sym typeface="Symbol"/>
              </a:rPr>
              <a:t></a:t>
            </a:r>
            <a:r>
              <a:rPr lang="en-US" sz="2000" i="1" dirty="0" smtClean="0"/>
              <a:t>X</a:t>
            </a:r>
            <a:r>
              <a:rPr lang="en-US" sz="2000" dirty="0" smtClean="0"/>
              <a:t>(</a:t>
            </a:r>
            <a:r>
              <a:rPr lang="en-US" sz="2000" i="1" dirty="0" smtClean="0"/>
              <a:t>k</a:t>
            </a:r>
            <a:r>
              <a:rPr lang="en-US" sz="2000" dirty="0" smtClean="0"/>
              <a:t>)</a:t>
            </a:r>
            <a:r>
              <a:rPr lang="en-US" sz="2000" dirty="0" smtClean="0">
                <a:sym typeface="Symbol"/>
              </a:rPr>
              <a:t></a:t>
            </a:r>
            <a:r>
              <a:rPr lang="en-US" sz="2000" dirty="0" smtClean="0"/>
              <a:t> </a:t>
            </a:r>
            <a:r>
              <a:rPr lang="en-US" sz="2000" dirty="0" err="1" smtClean="0"/>
              <a:t>predstavljaju</a:t>
            </a:r>
            <a:r>
              <a:rPr lang="en-US" sz="2000" dirty="0" smtClean="0"/>
              <a:t> </a:t>
            </a:r>
            <a:r>
              <a:rPr lang="en-US" sz="2000" i="1" dirty="0" smtClean="0"/>
              <a:t>N</a:t>
            </a:r>
            <a:r>
              <a:rPr lang="en-US" sz="2000" dirty="0" smtClean="0"/>
              <a:t> </a:t>
            </a:r>
            <a:r>
              <a:rPr lang="en-US" sz="2000" dirty="0" err="1" smtClean="0"/>
              <a:t>uniformno</a:t>
            </a:r>
            <a:r>
              <a:rPr lang="en-US" sz="2000" dirty="0" smtClean="0"/>
              <a:t> </a:t>
            </a:r>
            <a:r>
              <a:rPr lang="en-US" sz="2000" dirty="0" err="1" smtClean="0"/>
              <a:t>razdvojenih</a:t>
            </a:r>
            <a:r>
              <a:rPr lang="en-US" sz="2000" dirty="0" smtClean="0"/>
              <a:t> </a:t>
            </a:r>
            <a:r>
              <a:rPr lang="en-US" sz="2000" dirty="0" err="1" smtClean="0"/>
              <a:t>odbiraka</a:t>
            </a:r>
            <a:r>
              <a:rPr lang="en-US" sz="2000" dirty="0" smtClean="0"/>
              <a:t> </a:t>
            </a:r>
            <a:r>
              <a:rPr lang="en-US" sz="2000" dirty="0" err="1" smtClean="0"/>
              <a:t>Furijeove</a:t>
            </a:r>
            <a:r>
              <a:rPr lang="en-US" sz="2000" dirty="0" smtClean="0"/>
              <a:t> </a:t>
            </a:r>
            <a:r>
              <a:rPr lang="en-US" sz="2000" dirty="0" err="1" smtClean="0"/>
              <a:t>transformacije</a:t>
            </a:r>
            <a:r>
              <a:rPr lang="en-US" sz="2000" dirty="0" smtClean="0"/>
              <a:t> </a:t>
            </a:r>
            <a:r>
              <a:rPr lang="en-US" sz="2000" i="1" dirty="0" smtClean="0"/>
              <a:t>X</a:t>
            </a:r>
            <a:r>
              <a:rPr lang="en-US" sz="2000" dirty="0" smtClean="0"/>
              <a:t>(</a:t>
            </a:r>
            <a:r>
              <a:rPr lang="en-US" sz="2000" i="1" dirty="0" err="1" smtClean="0"/>
              <a:t>e</a:t>
            </a:r>
            <a:r>
              <a:rPr lang="en-US" sz="2000" i="1" baseline="30000" dirty="0" err="1" smtClean="0"/>
              <a:t>j</a:t>
            </a:r>
            <a:r>
              <a:rPr lang="en-US" sz="2000" i="1" baseline="30000" dirty="0" smtClean="0">
                <a:sym typeface="Symbol"/>
              </a:rPr>
              <a:t></a:t>
            </a:r>
            <a:r>
              <a:rPr lang="en-US" sz="2000" dirty="0" smtClean="0"/>
              <a:t>) u </a:t>
            </a:r>
            <a:r>
              <a:rPr lang="en-US" sz="2000" dirty="0" err="1" smtClean="0"/>
              <a:t>okviru</a:t>
            </a:r>
            <a:r>
              <a:rPr lang="en-US" sz="2000" dirty="0" smtClean="0"/>
              <a:t> </a:t>
            </a:r>
            <a:r>
              <a:rPr lang="en-US" sz="2000" dirty="0" err="1" smtClean="0"/>
              <a:t>jedne</a:t>
            </a:r>
            <a:r>
              <a:rPr lang="en-US" sz="2000" dirty="0" smtClean="0"/>
              <a:t> </a:t>
            </a:r>
            <a:r>
              <a:rPr lang="en-US" sz="2000" dirty="0" err="1" smtClean="0"/>
              <a:t>periode</a:t>
            </a:r>
            <a:r>
              <a:rPr lang="en-US" sz="2000" dirty="0" smtClean="0"/>
              <a:t> </a:t>
            </a:r>
            <a:r>
              <a:rPr lang="sr-Latn-RS" sz="2000" dirty="0" smtClean="0"/>
              <a:t>(</a:t>
            </a:r>
            <a:r>
              <a:rPr lang="en-US" sz="2000" dirty="0" smtClean="0"/>
              <a:t>0 </a:t>
            </a:r>
            <a:r>
              <a:rPr lang="en-US" sz="2000" dirty="0" smtClean="0">
                <a:sym typeface="Symbol"/>
              </a:rPr>
              <a:t></a:t>
            </a:r>
            <a:r>
              <a:rPr lang="en-US" sz="2000" dirty="0" smtClean="0"/>
              <a:t> </a:t>
            </a:r>
            <a:r>
              <a:rPr lang="en-US" sz="2000" i="1" dirty="0" smtClean="0">
                <a:sym typeface="Symbol"/>
              </a:rPr>
              <a:t></a:t>
            </a:r>
            <a:r>
              <a:rPr lang="en-US" sz="2000" dirty="0" smtClean="0"/>
              <a:t> &lt; 2</a:t>
            </a:r>
            <a:r>
              <a:rPr lang="en-US" sz="2000" i="1" dirty="0" smtClean="0">
                <a:sym typeface="Symbol"/>
              </a:rPr>
              <a:t></a:t>
            </a:r>
            <a:r>
              <a:rPr lang="sr-Latn-RS" sz="2000" i="1" dirty="0" smtClean="0">
                <a:sym typeface="Symbol"/>
              </a:rPr>
              <a:t>)</a:t>
            </a:r>
            <a:r>
              <a:rPr lang="en-US" sz="2000" dirty="0" smtClean="0"/>
              <a:t>. </a:t>
            </a:r>
            <a:endParaRPr lang="sr-Latn-RS" sz="2000" dirty="0" smtClean="0"/>
          </a:p>
          <a:p>
            <a:pPr algn="just"/>
            <a:r>
              <a:rPr lang="pl-PL" sz="2000" dirty="0" smtClean="0"/>
              <a:t>Na slici 16 prikazani su :</a:t>
            </a:r>
          </a:p>
          <a:p>
            <a:pPr algn="just">
              <a:buNone/>
            </a:pPr>
            <a:r>
              <a:rPr lang="pl-PL" sz="2000" dirty="0" smtClean="0"/>
              <a:t>	(a)s</a:t>
            </a:r>
            <a:r>
              <a:rPr lang="pt-BR" sz="2000" dirty="0" smtClean="0"/>
              <a:t>ignal </a:t>
            </a:r>
            <a:r>
              <a:rPr lang="en-US" sz="2000" dirty="0" smtClean="0">
                <a:sym typeface="Symbol"/>
              </a:rPr>
              <a:t></a:t>
            </a:r>
            <a:r>
              <a:rPr lang="pt-BR" sz="2000" i="1" dirty="0" smtClean="0"/>
              <a:t>x</a:t>
            </a:r>
            <a:r>
              <a:rPr lang="pt-BR" sz="2000" dirty="0" smtClean="0"/>
              <a:t>(</a:t>
            </a:r>
            <a:r>
              <a:rPr lang="pt-BR" sz="2000" i="1" dirty="0" smtClean="0"/>
              <a:t>n</a:t>
            </a:r>
            <a:r>
              <a:rPr lang="pt-BR" sz="2000" dirty="0" smtClean="0"/>
              <a:t>)</a:t>
            </a:r>
            <a:r>
              <a:rPr lang="en-US" sz="2000" dirty="0" smtClean="0">
                <a:sym typeface="Symbol"/>
              </a:rPr>
              <a:t></a:t>
            </a:r>
            <a:r>
              <a:rPr lang="sr-Latn-RS" sz="2000" dirty="0" smtClean="0">
                <a:sym typeface="Symbol"/>
              </a:rPr>
              <a:t>, (b) a</a:t>
            </a:r>
            <a:r>
              <a:rPr lang="pt-BR" sz="2000" dirty="0" smtClean="0"/>
              <a:t>mplitudski spektar </a:t>
            </a:r>
            <a:r>
              <a:rPr lang="en-US" sz="2000" dirty="0" smtClean="0">
                <a:sym typeface="Symbol"/>
              </a:rPr>
              <a:t></a:t>
            </a:r>
            <a:r>
              <a:rPr lang="pt-BR" sz="2000" i="1" dirty="0" smtClean="0"/>
              <a:t>X</a:t>
            </a:r>
            <a:r>
              <a:rPr lang="pt-BR" sz="2000" dirty="0" smtClean="0"/>
              <a:t>(</a:t>
            </a:r>
            <a:r>
              <a:rPr lang="pt-BR" sz="2000" i="1" dirty="0" smtClean="0"/>
              <a:t>e</a:t>
            </a:r>
            <a:r>
              <a:rPr lang="pt-BR" sz="2000" i="1" baseline="30000" dirty="0" smtClean="0"/>
              <a:t>j</a:t>
            </a:r>
            <a:r>
              <a:rPr lang="en-US" sz="2000" i="1" baseline="30000" dirty="0" smtClean="0">
                <a:sym typeface="Symbol"/>
              </a:rPr>
              <a:t></a:t>
            </a:r>
            <a:r>
              <a:rPr lang="pt-BR" sz="2000" dirty="0" smtClean="0"/>
              <a:t>)</a:t>
            </a:r>
            <a:r>
              <a:rPr lang="en-US" sz="2000" dirty="0" smtClean="0">
                <a:sym typeface="Symbol"/>
              </a:rPr>
              <a:t></a:t>
            </a:r>
            <a:endParaRPr lang="en-US" sz="2000" dirty="0" smtClean="0"/>
          </a:p>
          <a:p>
            <a:pPr algn="just">
              <a:buNone/>
            </a:pPr>
            <a:r>
              <a:rPr lang="sr-Latn-RS" sz="2000" dirty="0" smtClean="0"/>
              <a:t>	(c) </a:t>
            </a:r>
            <a:r>
              <a:rPr lang="pt-BR" sz="2000" dirty="0" smtClean="0"/>
              <a:t>fazni spektar arg</a:t>
            </a:r>
            <a:r>
              <a:rPr lang="en-US" sz="2000" dirty="0" smtClean="0">
                <a:sym typeface="Symbol"/>
              </a:rPr>
              <a:t></a:t>
            </a:r>
            <a:r>
              <a:rPr lang="pt-BR" sz="2000" i="1" dirty="0" smtClean="0"/>
              <a:t>X</a:t>
            </a:r>
            <a:r>
              <a:rPr lang="pt-BR" sz="2000" dirty="0" smtClean="0"/>
              <a:t>(</a:t>
            </a:r>
            <a:r>
              <a:rPr lang="pt-BR" sz="2000" i="1" dirty="0" smtClean="0"/>
              <a:t>e</a:t>
            </a:r>
            <a:r>
              <a:rPr lang="pt-BR" sz="2000" i="1" baseline="30000" dirty="0" smtClean="0"/>
              <a:t>j</a:t>
            </a:r>
            <a:r>
              <a:rPr lang="en-US" sz="2000" i="1" baseline="30000" dirty="0" smtClean="0">
                <a:sym typeface="Symbol"/>
              </a:rPr>
              <a:t></a:t>
            </a:r>
            <a:r>
              <a:rPr lang="pt-BR" sz="2000" dirty="0" smtClean="0"/>
              <a:t>)</a:t>
            </a:r>
            <a:r>
              <a:rPr lang="en-US" sz="2000" dirty="0" smtClean="0">
                <a:sym typeface="Symbol"/>
              </a:rPr>
              <a:t></a:t>
            </a:r>
            <a:r>
              <a:rPr lang="sr-Latn-RS" sz="2000" dirty="0" smtClean="0">
                <a:sym typeface="Symbol"/>
              </a:rPr>
              <a:t>, (d) </a:t>
            </a:r>
            <a:r>
              <a:rPr lang="pt-BR" sz="2000" dirty="0" smtClean="0"/>
              <a:t>periodično produženi niz </a:t>
            </a:r>
            <a:r>
              <a:rPr lang="en-US" sz="2000" dirty="0" smtClean="0">
                <a:sym typeface="Symbol"/>
              </a:rPr>
              <a:t></a:t>
            </a:r>
            <a:r>
              <a:rPr lang="pt-BR" sz="2000" i="1" dirty="0" smtClean="0"/>
              <a:t>x</a:t>
            </a:r>
            <a:r>
              <a:rPr lang="pt-BR" sz="2000" baseline="-25000" dirty="0" smtClean="0"/>
              <a:t>p</a:t>
            </a:r>
            <a:r>
              <a:rPr lang="pt-BR" sz="2000" dirty="0" smtClean="0"/>
              <a:t>(</a:t>
            </a:r>
            <a:r>
              <a:rPr lang="pt-BR" sz="2000" i="1" dirty="0" smtClean="0"/>
              <a:t>n</a:t>
            </a:r>
            <a:r>
              <a:rPr lang="pt-BR" sz="2000" dirty="0" smtClean="0"/>
              <a:t>)</a:t>
            </a:r>
            <a:r>
              <a:rPr lang="en-US" sz="2000" dirty="0" smtClean="0">
                <a:sym typeface="Symbol"/>
              </a:rPr>
              <a:t></a:t>
            </a:r>
            <a:r>
              <a:rPr lang="pt-BR" sz="2000" dirty="0" smtClean="0"/>
              <a:t> sa periodom produženja </a:t>
            </a:r>
            <a:r>
              <a:rPr lang="pt-BR" sz="2000" i="1" dirty="0" smtClean="0"/>
              <a:t>N</a:t>
            </a:r>
            <a:r>
              <a:rPr lang="pt-BR" sz="2000" dirty="0" smtClean="0"/>
              <a:t>=3</a:t>
            </a:r>
            <a:r>
              <a:rPr lang="sr-Latn-RS" sz="2000" dirty="0" smtClean="0"/>
              <a:t>, (e) </a:t>
            </a:r>
            <a:r>
              <a:rPr lang="pt-BR" sz="2000" dirty="0" smtClean="0"/>
              <a:t>moduo DFT </a:t>
            </a:r>
            <a:r>
              <a:rPr lang="en-US" sz="2000" dirty="0" smtClean="0">
                <a:sym typeface="Symbol"/>
              </a:rPr>
              <a:t></a:t>
            </a:r>
            <a:r>
              <a:rPr lang="pt-BR" sz="2000" i="1" dirty="0" smtClean="0"/>
              <a:t>X</a:t>
            </a:r>
            <a:r>
              <a:rPr lang="pt-BR" sz="2000" baseline="-25000" dirty="0" smtClean="0"/>
              <a:t>p</a:t>
            </a:r>
            <a:r>
              <a:rPr lang="pt-BR" sz="2000" dirty="0" smtClean="0"/>
              <a:t>(</a:t>
            </a:r>
            <a:r>
              <a:rPr lang="pt-BR" sz="2000" i="1" dirty="0" smtClean="0"/>
              <a:t>k</a:t>
            </a:r>
            <a:r>
              <a:rPr lang="pt-BR" sz="2000" dirty="0" smtClean="0"/>
              <a:t>)</a:t>
            </a:r>
            <a:r>
              <a:rPr lang="en-US" sz="2000" dirty="0" smtClean="0">
                <a:sym typeface="Symbol"/>
              </a:rPr>
              <a:t></a:t>
            </a:r>
            <a:r>
              <a:rPr lang="sr-Latn-RS" sz="2000" dirty="0" smtClean="0">
                <a:sym typeface="Symbol"/>
              </a:rPr>
              <a:t> za</a:t>
            </a:r>
            <a:r>
              <a:rPr lang="pt-BR" sz="2000" dirty="0" smtClean="0"/>
              <a:t> </a:t>
            </a:r>
            <a:r>
              <a:rPr lang="pt-BR" sz="2000" i="1" dirty="0" smtClean="0"/>
              <a:t>N</a:t>
            </a:r>
            <a:r>
              <a:rPr lang="pt-BR" sz="2000" dirty="0" smtClean="0"/>
              <a:t>=3</a:t>
            </a:r>
            <a:r>
              <a:rPr lang="sr-Latn-RS" sz="2000" dirty="0" smtClean="0"/>
              <a:t>, (f) </a:t>
            </a:r>
            <a:r>
              <a:rPr lang="pt-BR" sz="2000" dirty="0" smtClean="0"/>
              <a:t>argument </a:t>
            </a:r>
            <a:r>
              <a:rPr lang="en-US" sz="2000" dirty="0" smtClean="0">
                <a:sym typeface="Symbol"/>
              </a:rPr>
              <a:t></a:t>
            </a:r>
            <a:r>
              <a:rPr lang="pt-BR" sz="2000" i="1" dirty="0" smtClean="0"/>
              <a:t>X</a:t>
            </a:r>
            <a:r>
              <a:rPr lang="pt-BR" sz="2000" i="1" baseline="-25000" dirty="0" smtClean="0"/>
              <a:t>p</a:t>
            </a:r>
            <a:r>
              <a:rPr lang="pt-BR" sz="2000" dirty="0" smtClean="0"/>
              <a:t>(</a:t>
            </a:r>
            <a:r>
              <a:rPr lang="pt-BR" sz="2000" i="1" dirty="0" smtClean="0"/>
              <a:t>k</a:t>
            </a:r>
            <a:r>
              <a:rPr lang="pt-BR" sz="2000" dirty="0" smtClean="0"/>
              <a:t>)</a:t>
            </a:r>
            <a:r>
              <a:rPr lang="en-US" sz="2000" dirty="0" smtClean="0">
                <a:sym typeface="Symbol"/>
              </a:rPr>
              <a:t></a:t>
            </a:r>
            <a:r>
              <a:rPr lang="sr-Latn-RS" sz="2000" dirty="0" smtClean="0"/>
              <a:t> za</a:t>
            </a:r>
            <a:r>
              <a:rPr lang="pt-BR" sz="2000" dirty="0" smtClean="0"/>
              <a:t> </a:t>
            </a:r>
            <a:r>
              <a:rPr lang="pt-BR" sz="2000" i="1" dirty="0" smtClean="0"/>
              <a:t>N</a:t>
            </a:r>
            <a:r>
              <a:rPr lang="pt-BR" sz="2000" dirty="0" smtClean="0"/>
              <a:t>=3</a:t>
            </a:r>
            <a:r>
              <a:rPr lang="sr-Latn-RS" sz="2000" dirty="0" smtClean="0"/>
              <a:t>, (g) </a:t>
            </a:r>
            <a:r>
              <a:rPr lang="pt-BR" sz="2000" dirty="0" smtClean="0"/>
              <a:t>periodično produženi niz </a:t>
            </a:r>
            <a:r>
              <a:rPr lang="en-US" sz="2000" dirty="0" smtClean="0">
                <a:sym typeface="Symbol"/>
              </a:rPr>
              <a:t></a:t>
            </a:r>
            <a:r>
              <a:rPr lang="pt-BR" sz="2000" i="1" dirty="0" smtClean="0"/>
              <a:t>x</a:t>
            </a:r>
            <a:r>
              <a:rPr lang="pt-BR" sz="2000" i="1" baseline="-25000" dirty="0" smtClean="0"/>
              <a:t>p</a:t>
            </a:r>
            <a:r>
              <a:rPr lang="pt-BR" sz="2000" dirty="0" smtClean="0"/>
              <a:t>(</a:t>
            </a:r>
            <a:r>
              <a:rPr lang="pt-BR" sz="2000" i="1" dirty="0" smtClean="0"/>
              <a:t>n</a:t>
            </a:r>
            <a:r>
              <a:rPr lang="pt-BR" sz="2000" dirty="0" smtClean="0"/>
              <a:t>)</a:t>
            </a:r>
            <a:r>
              <a:rPr lang="en-US" sz="2000" dirty="0" smtClean="0">
                <a:sym typeface="Symbol"/>
              </a:rPr>
              <a:t></a:t>
            </a:r>
            <a:r>
              <a:rPr lang="pt-BR" sz="2000" dirty="0" smtClean="0"/>
              <a:t> sa periodom produženja </a:t>
            </a:r>
            <a:r>
              <a:rPr lang="pt-BR" sz="2000" i="1" dirty="0" smtClean="0"/>
              <a:t>N</a:t>
            </a:r>
            <a:r>
              <a:rPr lang="pt-BR" sz="2000" dirty="0" smtClean="0"/>
              <a:t>=4</a:t>
            </a:r>
            <a:r>
              <a:rPr lang="sr-Latn-RS" sz="2000" dirty="0" smtClean="0"/>
              <a:t>, (h) </a:t>
            </a:r>
            <a:r>
              <a:rPr lang="pt-BR" sz="2000" dirty="0" smtClean="0"/>
              <a:t>moduo DFT </a:t>
            </a:r>
            <a:r>
              <a:rPr lang="en-US" sz="2000" dirty="0" smtClean="0">
                <a:sym typeface="Symbol"/>
              </a:rPr>
              <a:t></a:t>
            </a:r>
            <a:r>
              <a:rPr lang="pt-BR" sz="2000" i="1" dirty="0" smtClean="0"/>
              <a:t>X</a:t>
            </a:r>
            <a:r>
              <a:rPr lang="pt-BR" sz="2000" i="1" baseline="-25000" dirty="0" smtClean="0"/>
              <a:t>p</a:t>
            </a:r>
            <a:r>
              <a:rPr lang="pt-BR" sz="2000" dirty="0" smtClean="0"/>
              <a:t>(</a:t>
            </a:r>
            <a:r>
              <a:rPr lang="pt-BR" sz="2000" i="1" dirty="0" smtClean="0"/>
              <a:t>k</a:t>
            </a:r>
            <a:r>
              <a:rPr lang="pt-BR" sz="2000" dirty="0" smtClean="0"/>
              <a:t>)</a:t>
            </a:r>
            <a:r>
              <a:rPr lang="en-US" sz="2000" dirty="0" smtClean="0">
                <a:sym typeface="Symbol"/>
              </a:rPr>
              <a:t></a:t>
            </a:r>
            <a:r>
              <a:rPr lang="sr-Latn-RS" sz="2000" dirty="0" smtClean="0"/>
              <a:t> za </a:t>
            </a:r>
            <a:r>
              <a:rPr lang="pt-BR" sz="2000" i="1" dirty="0" smtClean="0"/>
              <a:t>N</a:t>
            </a:r>
            <a:r>
              <a:rPr lang="pt-BR" sz="2000" dirty="0" smtClean="0"/>
              <a:t>=4</a:t>
            </a:r>
            <a:r>
              <a:rPr lang="sr-Latn-RS" sz="2000" dirty="0" smtClean="0"/>
              <a:t>, (i) </a:t>
            </a:r>
            <a:r>
              <a:rPr lang="pt-BR" sz="2000" dirty="0" smtClean="0"/>
              <a:t>argument </a:t>
            </a:r>
            <a:r>
              <a:rPr lang="en-US" sz="2000" dirty="0" smtClean="0">
                <a:sym typeface="Symbol"/>
              </a:rPr>
              <a:t></a:t>
            </a:r>
            <a:r>
              <a:rPr lang="pt-BR" sz="2000" i="1" dirty="0" smtClean="0"/>
              <a:t>X</a:t>
            </a:r>
            <a:r>
              <a:rPr lang="pt-BR" sz="2000" i="1" baseline="-25000" dirty="0" smtClean="0"/>
              <a:t>p</a:t>
            </a:r>
            <a:r>
              <a:rPr lang="pt-BR" sz="2000" dirty="0" smtClean="0"/>
              <a:t>(</a:t>
            </a:r>
            <a:r>
              <a:rPr lang="pt-BR" sz="2000" i="1" dirty="0" smtClean="0"/>
              <a:t>k</a:t>
            </a:r>
            <a:r>
              <a:rPr lang="pt-BR" sz="2000" dirty="0" smtClean="0"/>
              <a:t>)</a:t>
            </a:r>
            <a:r>
              <a:rPr lang="en-US" sz="2000" dirty="0" smtClean="0">
                <a:sym typeface="Symbol"/>
              </a:rPr>
              <a:t></a:t>
            </a:r>
            <a:r>
              <a:rPr lang="sr-Latn-RS" sz="2000" dirty="0" smtClean="0">
                <a:sym typeface="Symbol"/>
              </a:rPr>
              <a:t> za</a:t>
            </a:r>
            <a:r>
              <a:rPr lang="pt-BR" sz="2000" dirty="0" smtClean="0"/>
              <a:t> </a:t>
            </a:r>
            <a:r>
              <a:rPr lang="pt-BR" sz="2000" i="1" dirty="0" smtClean="0"/>
              <a:t>N</a:t>
            </a:r>
            <a:r>
              <a:rPr lang="pt-BR" sz="2000" dirty="0" smtClean="0"/>
              <a:t>=4</a:t>
            </a:r>
            <a:r>
              <a:rPr lang="sr-Latn-RS" sz="2000" dirty="0" smtClean="0"/>
              <a:t>, (j) </a:t>
            </a:r>
            <a:r>
              <a:rPr lang="pt-BR" sz="2000" dirty="0" smtClean="0"/>
              <a:t>periodično produženi niz </a:t>
            </a:r>
            <a:r>
              <a:rPr lang="en-US" sz="2000" dirty="0" smtClean="0">
                <a:sym typeface="Symbol"/>
              </a:rPr>
              <a:t></a:t>
            </a:r>
            <a:r>
              <a:rPr lang="pt-BR" sz="2000" i="1" dirty="0" smtClean="0"/>
              <a:t>x</a:t>
            </a:r>
            <a:r>
              <a:rPr lang="pt-BR" sz="2000" i="1" baseline="-25000" dirty="0" smtClean="0"/>
              <a:t>p</a:t>
            </a:r>
            <a:r>
              <a:rPr lang="pt-BR" sz="2000" dirty="0" smtClean="0"/>
              <a:t>(</a:t>
            </a:r>
            <a:r>
              <a:rPr lang="pt-BR" sz="2000" i="1" dirty="0" smtClean="0"/>
              <a:t>n</a:t>
            </a:r>
            <a:r>
              <a:rPr lang="pt-BR" sz="2000" dirty="0" smtClean="0"/>
              <a:t>)</a:t>
            </a:r>
            <a:r>
              <a:rPr lang="en-US" sz="2000" dirty="0" smtClean="0">
                <a:sym typeface="Symbol"/>
              </a:rPr>
              <a:t></a:t>
            </a:r>
            <a:r>
              <a:rPr lang="pt-BR" sz="2000" dirty="0" smtClean="0"/>
              <a:t> sa periodom produženja </a:t>
            </a:r>
            <a:r>
              <a:rPr lang="pt-BR" sz="2000" i="1" dirty="0" smtClean="0"/>
              <a:t>N</a:t>
            </a:r>
            <a:r>
              <a:rPr lang="pt-BR" sz="2000" dirty="0" smtClean="0"/>
              <a:t>=8</a:t>
            </a:r>
            <a:r>
              <a:rPr lang="sr-Latn-RS" sz="2000" dirty="0" smtClean="0"/>
              <a:t>, (k) </a:t>
            </a:r>
            <a:r>
              <a:rPr lang="pt-BR" sz="2000" dirty="0" smtClean="0"/>
              <a:t>moduo DFT </a:t>
            </a:r>
            <a:r>
              <a:rPr lang="en-US" sz="2000" dirty="0" smtClean="0">
                <a:sym typeface="Symbol"/>
              </a:rPr>
              <a:t></a:t>
            </a:r>
            <a:r>
              <a:rPr lang="pt-BR" sz="2000" i="1" dirty="0" smtClean="0"/>
              <a:t>X</a:t>
            </a:r>
            <a:r>
              <a:rPr lang="pt-BR" sz="2000" i="1" baseline="-25000" dirty="0" smtClean="0"/>
              <a:t>p</a:t>
            </a:r>
            <a:r>
              <a:rPr lang="pt-BR" sz="2000" dirty="0" smtClean="0"/>
              <a:t>(</a:t>
            </a:r>
            <a:r>
              <a:rPr lang="pt-BR" sz="2000" i="1" dirty="0" smtClean="0"/>
              <a:t>k</a:t>
            </a:r>
            <a:r>
              <a:rPr lang="pt-BR" sz="2000" dirty="0" smtClean="0"/>
              <a:t>)</a:t>
            </a:r>
            <a:r>
              <a:rPr lang="en-US" sz="2000" dirty="0" smtClean="0">
                <a:sym typeface="Symbol"/>
              </a:rPr>
              <a:t></a:t>
            </a:r>
            <a:r>
              <a:rPr lang="sr-Latn-RS" sz="2000" dirty="0" smtClean="0"/>
              <a:t> za</a:t>
            </a:r>
            <a:r>
              <a:rPr lang="pt-BR" sz="2000" dirty="0" smtClean="0"/>
              <a:t> </a:t>
            </a:r>
            <a:r>
              <a:rPr lang="pt-BR" sz="2000" i="1" dirty="0" smtClean="0"/>
              <a:t>N</a:t>
            </a:r>
            <a:r>
              <a:rPr lang="pt-BR" sz="2000" dirty="0" smtClean="0"/>
              <a:t>=8</a:t>
            </a:r>
            <a:r>
              <a:rPr lang="sr-Latn-RS" sz="2000" dirty="0" smtClean="0"/>
              <a:t>, (l) </a:t>
            </a:r>
            <a:r>
              <a:rPr lang="pt-BR" sz="2000" dirty="0" smtClean="0"/>
              <a:t>argument </a:t>
            </a:r>
            <a:r>
              <a:rPr lang="en-US" sz="2000" dirty="0" smtClean="0">
                <a:sym typeface="Symbol"/>
              </a:rPr>
              <a:t></a:t>
            </a:r>
            <a:r>
              <a:rPr lang="pt-BR" sz="2000" i="1" dirty="0" smtClean="0"/>
              <a:t>X</a:t>
            </a:r>
            <a:r>
              <a:rPr lang="pt-BR" sz="2000" i="1" baseline="-25000" dirty="0" smtClean="0"/>
              <a:t>p</a:t>
            </a:r>
            <a:r>
              <a:rPr lang="pt-BR" sz="2000" dirty="0" smtClean="0"/>
              <a:t>(</a:t>
            </a:r>
            <a:r>
              <a:rPr lang="pt-BR" sz="2000" i="1" dirty="0" smtClean="0"/>
              <a:t>k</a:t>
            </a:r>
            <a:r>
              <a:rPr lang="pt-BR" sz="2000" dirty="0" smtClean="0"/>
              <a:t>)</a:t>
            </a:r>
            <a:r>
              <a:rPr lang="en-US" sz="2000" dirty="0" smtClean="0">
                <a:sym typeface="Symbol"/>
              </a:rPr>
              <a:t></a:t>
            </a:r>
            <a:r>
              <a:rPr lang="sr-Latn-RS" sz="2000" dirty="0" smtClean="0"/>
              <a:t> za </a:t>
            </a:r>
            <a:r>
              <a:rPr lang="pt-BR" sz="2000" i="1" dirty="0" smtClean="0"/>
              <a:t>N</a:t>
            </a:r>
            <a:r>
              <a:rPr lang="pt-BR" sz="2000" dirty="0" smtClean="0"/>
              <a:t>=8</a:t>
            </a:r>
            <a:endParaRPr lang="en-US" sz="20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75488"/>
            <a:ext cx="6347713" cy="6205728"/>
          </a:xfrm>
        </p:spPr>
        <p:txBody>
          <a:bodyPr>
            <a:normAutofit/>
          </a:bodyPr>
          <a:lstStyle/>
          <a:p>
            <a:pPr algn="ctr"/>
            <a:r>
              <a:rPr lang="pl-PL" sz="2600" dirty="0" smtClean="0"/>
              <a:t>Diskretna Furijeova transformacija</a:t>
            </a:r>
            <a:br>
              <a:rPr lang="pl-PL" sz="2600" dirty="0" smtClean="0"/>
            </a:br>
            <a:r>
              <a:rPr lang="pl-PL" sz="2600" dirty="0" smtClean="0"/>
              <a:t/>
            </a:r>
            <a:br>
              <a:rPr lang="pl-PL" sz="2600" dirty="0" smtClean="0"/>
            </a:br>
            <a:r>
              <a:rPr lang="pl-PL" sz="2600" dirty="0" smtClean="0"/>
              <a:t/>
            </a:r>
            <a:br>
              <a:rPr lang="pl-PL" sz="2600" dirty="0" smtClean="0"/>
            </a:br>
            <a:r>
              <a:rPr lang="pl-PL" sz="2600" dirty="0" smtClean="0"/>
              <a:t/>
            </a:r>
            <a:br>
              <a:rPr lang="pl-PL" sz="2600" dirty="0" smtClean="0"/>
            </a:br>
            <a:r>
              <a:rPr lang="pl-PL" sz="2600" dirty="0" smtClean="0"/>
              <a:t/>
            </a:r>
            <a:br>
              <a:rPr lang="pl-PL" sz="2600" dirty="0" smtClean="0"/>
            </a:br>
            <a:r>
              <a:rPr lang="pl-PL" sz="2600" dirty="0" smtClean="0"/>
              <a:t/>
            </a:r>
            <a:br>
              <a:rPr lang="pl-PL" sz="2600" dirty="0" smtClean="0"/>
            </a:br>
            <a:r>
              <a:rPr lang="pl-PL" sz="2600" dirty="0" smtClean="0"/>
              <a:t/>
            </a:r>
            <a:br>
              <a:rPr lang="pl-PL" sz="2600" dirty="0" smtClean="0"/>
            </a:br>
            <a:r>
              <a:rPr lang="pl-PL" sz="2600" dirty="0" smtClean="0"/>
              <a:t/>
            </a:r>
            <a:br>
              <a:rPr lang="pl-PL" sz="2600" dirty="0" smtClean="0"/>
            </a:br>
            <a:r>
              <a:rPr lang="pl-PL" sz="2600" dirty="0" smtClean="0"/>
              <a:t/>
            </a:r>
            <a:br>
              <a:rPr lang="pl-PL" sz="2600" dirty="0" smtClean="0"/>
            </a:br>
            <a:r>
              <a:rPr lang="pl-PL" sz="2600" dirty="0" smtClean="0"/>
              <a:t/>
            </a:r>
            <a:br>
              <a:rPr lang="pl-PL" sz="2600" dirty="0" smtClean="0"/>
            </a:br>
            <a:r>
              <a:rPr lang="pl-PL" sz="2600" dirty="0" smtClean="0"/>
              <a:t/>
            </a:r>
            <a:br>
              <a:rPr lang="pl-PL" sz="2600" dirty="0" smtClean="0"/>
            </a:br>
            <a:r>
              <a:rPr lang="pl-PL" sz="2600" dirty="0" smtClean="0"/>
              <a:t/>
            </a:r>
            <a:br>
              <a:rPr lang="pl-PL" sz="2600" dirty="0" smtClean="0"/>
            </a:br>
            <a:r>
              <a:rPr lang="pl-PL" sz="2600" dirty="0" smtClean="0"/>
              <a:t/>
            </a:r>
            <a:br>
              <a:rPr lang="pl-PL" sz="2600" dirty="0" smtClean="0"/>
            </a:br>
            <a:r>
              <a:rPr lang="pl-PL" sz="2600" dirty="0" smtClean="0"/>
              <a:t/>
            </a:r>
            <a:br>
              <a:rPr lang="pl-PL" sz="2600" dirty="0" smtClean="0"/>
            </a:br>
            <a:r>
              <a:rPr lang="pl-PL" sz="1800" dirty="0" smtClean="0">
                <a:solidFill>
                  <a:schemeClr val="tx1"/>
                </a:solidFill>
              </a:rPr>
              <a:t>Slika 16</a:t>
            </a:r>
            <a:endParaRPr lang="en-US" sz="1800" dirty="0">
              <a:solidFill>
                <a:schemeClr val="tx1"/>
              </a:solidFill>
            </a:endParaRPr>
          </a:p>
        </p:txBody>
      </p:sp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1536" y="1243584"/>
            <a:ext cx="4458738" cy="479844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829056"/>
          </a:xfrm>
        </p:spPr>
        <p:txBody>
          <a:bodyPr>
            <a:normAutofit/>
          </a:bodyPr>
          <a:lstStyle/>
          <a:p>
            <a:pPr algn="ctr"/>
            <a:r>
              <a:rPr lang="pl-PL" sz="2600" dirty="0" smtClean="0"/>
              <a:t>Diskretna Furijeova transformacija</a:t>
            </a:r>
            <a:endParaRPr lang="en-US" sz="2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8" y="1572768"/>
            <a:ext cx="7412737" cy="480364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pl-PL" sz="2400" b="1" dirty="0" smtClean="0"/>
              <a:t>	Matrični oblik DFT</a:t>
            </a:r>
          </a:p>
          <a:p>
            <a:r>
              <a:rPr lang="sr-Latn-RS" sz="2200" dirty="0" smtClean="0"/>
              <a:t>Ako e</a:t>
            </a:r>
            <a:r>
              <a:rPr lang="pt-BR" sz="2200" dirty="0" smtClean="0"/>
              <a:t>ksponencijaln</a:t>
            </a:r>
            <a:r>
              <a:rPr lang="sr-Latn-RS" sz="2200" dirty="0" smtClean="0"/>
              <a:t>e</a:t>
            </a:r>
            <a:r>
              <a:rPr lang="pt-BR" sz="2200" dirty="0" smtClean="0"/>
              <a:t> članov</a:t>
            </a:r>
            <a:r>
              <a:rPr lang="sr-Latn-RS" sz="2200" dirty="0" smtClean="0"/>
              <a:t>e</a:t>
            </a:r>
            <a:r>
              <a:rPr lang="pt-BR" sz="2200" dirty="0" smtClean="0"/>
              <a:t> u  izrazima (1) i (2) označ</a:t>
            </a:r>
            <a:r>
              <a:rPr lang="sr-Latn-RS" sz="2200" dirty="0" smtClean="0"/>
              <a:t>imo</a:t>
            </a:r>
            <a:r>
              <a:rPr lang="pt-BR" sz="2200" dirty="0" smtClean="0"/>
              <a:t> sa</a:t>
            </a:r>
            <a:r>
              <a:rPr lang="sr-Latn-RS" sz="2200" dirty="0" smtClean="0"/>
              <a:t>:</a:t>
            </a:r>
          </a:p>
          <a:p>
            <a:r>
              <a:rPr lang="sr-Latn-RS" sz="2400" dirty="0" smtClean="0"/>
              <a:t>                                               (3)</a:t>
            </a:r>
          </a:p>
          <a:p>
            <a:pPr>
              <a:buNone/>
            </a:pPr>
            <a:r>
              <a:rPr lang="sr-Latn-RS" sz="2400" dirty="0" smtClean="0"/>
              <a:t>	dobija se:</a:t>
            </a:r>
          </a:p>
          <a:p>
            <a:endParaRPr lang="sr-Latn-RS" sz="2400" dirty="0" smtClean="0"/>
          </a:p>
          <a:p>
            <a:r>
              <a:rPr lang="sr-Latn-RS" sz="2400" dirty="0" smtClean="0"/>
              <a:t>                                               (4)</a:t>
            </a:r>
          </a:p>
          <a:p>
            <a:endParaRPr lang="sr-Latn-RS" sz="2400" dirty="0" smtClean="0"/>
          </a:p>
          <a:p>
            <a:r>
              <a:rPr lang="sr-Latn-RS" sz="2400" dirty="0" smtClean="0"/>
              <a:t>                                                (5)</a:t>
            </a:r>
          </a:p>
          <a:p>
            <a:endParaRPr lang="en-US" sz="2400" dirty="0"/>
          </a:p>
        </p:txBody>
      </p:sp>
      <p:graphicFrame>
        <p:nvGraphicFramePr>
          <p:cNvPr id="62466" name="Object 2"/>
          <p:cNvGraphicFramePr>
            <a:graphicFrameLocks noChangeAspect="1"/>
          </p:cNvGraphicFramePr>
          <p:nvPr/>
        </p:nvGraphicFramePr>
        <p:xfrm>
          <a:off x="1135633" y="2808478"/>
          <a:ext cx="2237539" cy="654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487" name="Equation" r:id="rId3" imgW="825480" imgH="241200" progId="Equation.3">
                  <p:embed/>
                </p:oleObj>
              </mc:Choice>
              <mc:Fallback>
                <p:oleObj name="Equation" r:id="rId3" imgW="825480" imgH="2412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35633" y="2808478"/>
                        <a:ext cx="2237539" cy="654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2467" name="Object 3"/>
          <p:cNvGraphicFramePr>
            <a:graphicFrameLocks noChangeAspect="1"/>
          </p:cNvGraphicFramePr>
          <p:nvPr/>
        </p:nvGraphicFramePr>
        <p:xfrm>
          <a:off x="987297" y="4279393"/>
          <a:ext cx="3957465" cy="79617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488" name="Equation" r:id="rId5" imgW="2145960" imgH="431640" progId="Equation.3">
                  <p:embed/>
                </p:oleObj>
              </mc:Choice>
              <mc:Fallback>
                <p:oleObj name="Equation" r:id="rId5" imgW="2145960" imgH="43164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7297" y="4279393"/>
                        <a:ext cx="3957465" cy="79617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2468" name="Object 4"/>
          <p:cNvGraphicFramePr>
            <a:graphicFrameLocks noChangeAspect="1"/>
          </p:cNvGraphicFramePr>
          <p:nvPr/>
        </p:nvGraphicFramePr>
        <p:xfrm>
          <a:off x="960881" y="5254752"/>
          <a:ext cx="4059443" cy="7797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489" name="Equation" r:id="rId7" imgW="2247840" imgH="431640" progId="Equation.3">
                  <p:embed/>
                </p:oleObj>
              </mc:Choice>
              <mc:Fallback>
                <p:oleObj name="Equation" r:id="rId7" imgW="2247840" imgH="43164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60881" y="5254752"/>
                        <a:ext cx="4059443" cy="77978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670560"/>
          </a:xfrm>
        </p:spPr>
        <p:txBody>
          <a:bodyPr>
            <a:normAutofit/>
          </a:bodyPr>
          <a:lstStyle/>
          <a:p>
            <a:pPr algn="ctr"/>
            <a:r>
              <a:rPr lang="pl-PL" sz="2600" dirty="0" smtClean="0"/>
              <a:t>Diskretna Furijeova transformacija</a:t>
            </a:r>
            <a:endParaRPr lang="en-US" sz="2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8" y="1402080"/>
            <a:ext cx="6973826" cy="4962144"/>
          </a:xfrm>
        </p:spPr>
        <p:txBody>
          <a:bodyPr>
            <a:normAutofit/>
          </a:bodyPr>
          <a:lstStyle/>
          <a:p>
            <a:pPr algn="just"/>
            <a:r>
              <a:rPr lang="pl-PL" sz="2200" dirty="0" smtClean="0"/>
              <a:t>Eksponencijalni članovi  se nazivaju </a:t>
            </a:r>
            <a:r>
              <a:rPr lang="pl-PL" sz="2200" i="1" dirty="0" smtClean="0"/>
              <a:t>rotacioni faktori</a:t>
            </a:r>
            <a:r>
              <a:rPr lang="pl-PL" sz="2200" dirty="0" smtClean="0"/>
              <a:t>. Oni predstavljaju kompleksnu baznu funkciju ortogonalnih transformacija (4) i (5) tj. (1) i (2). Rotacioni faktori u kompleksnoj </a:t>
            </a:r>
            <a:r>
              <a:rPr lang="pl-PL" sz="2200" i="1" dirty="0" smtClean="0"/>
              <a:t>z</a:t>
            </a:r>
            <a:r>
              <a:rPr lang="pl-PL" sz="2200" dirty="0" smtClean="0"/>
              <a:t> ravni predstavljaju tačke na jediničnom krugu, na ekvidistantnom uglovnom rastojanju   2</a:t>
            </a:r>
            <a:r>
              <a:rPr lang="en-US" sz="2200" i="1" dirty="0" smtClean="0">
                <a:sym typeface="Symbol"/>
              </a:rPr>
              <a:t></a:t>
            </a:r>
            <a:r>
              <a:rPr lang="pl-PL" sz="2200" dirty="0" smtClean="0"/>
              <a:t>/</a:t>
            </a:r>
            <a:r>
              <a:rPr lang="pl-PL" sz="2200" i="1" dirty="0" smtClean="0"/>
              <a:t>N</a:t>
            </a:r>
            <a:r>
              <a:rPr lang="pl-PL" sz="2200" dirty="0" smtClean="0"/>
              <a:t>.</a:t>
            </a:r>
          </a:p>
          <a:p>
            <a:r>
              <a:rPr lang="pl-PL" sz="2200" dirty="0" smtClean="0"/>
              <a:t>Rotacioni faktori poseduju sledeće osobine:</a:t>
            </a:r>
            <a:endParaRPr lang="en-US" sz="2200" dirty="0" smtClean="0"/>
          </a:p>
          <a:p>
            <a:pPr lvl="0">
              <a:buNone/>
            </a:pPr>
            <a:r>
              <a:rPr lang="pl-PL" sz="2200" dirty="0" smtClean="0"/>
              <a:t>1) Periodičnost koja se opisuje relacijom: </a:t>
            </a:r>
          </a:p>
          <a:p>
            <a:pPr lvl="0">
              <a:buNone/>
            </a:pPr>
            <a:endParaRPr lang="en-US" sz="2000" dirty="0" smtClean="0"/>
          </a:p>
          <a:p>
            <a:pPr lvl="0">
              <a:buNone/>
            </a:pPr>
            <a:endParaRPr lang="en-US" sz="2000" dirty="0" smtClean="0"/>
          </a:p>
          <a:p>
            <a:pPr algn="just"/>
            <a:endParaRPr lang="en-US" sz="2000" dirty="0" smtClean="0"/>
          </a:p>
          <a:p>
            <a:pPr algn="just"/>
            <a:endParaRPr lang="en-US" sz="2000" dirty="0"/>
          </a:p>
        </p:txBody>
      </p:sp>
      <p:graphicFrame>
        <p:nvGraphicFramePr>
          <p:cNvPr id="63490" name="Object 2"/>
          <p:cNvGraphicFramePr>
            <a:graphicFrameLocks noChangeAspect="1"/>
          </p:cNvGraphicFramePr>
          <p:nvPr/>
        </p:nvGraphicFramePr>
        <p:xfrm>
          <a:off x="1108709" y="4632960"/>
          <a:ext cx="3326451" cy="51384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497" name="Equation" r:id="rId3" imgW="1562040" imgH="241200" progId="Equation.3">
                  <p:embed/>
                </p:oleObj>
              </mc:Choice>
              <mc:Fallback>
                <p:oleObj name="Equation" r:id="rId3" imgW="1562040" imgH="2412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08709" y="4632960"/>
                        <a:ext cx="3326451" cy="51384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6863" y="524256"/>
            <a:ext cx="6583681" cy="5596128"/>
          </a:xfrm>
        </p:spPr>
        <p:txBody>
          <a:bodyPr>
            <a:normAutofit fontScale="90000"/>
          </a:bodyPr>
          <a:lstStyle/>
          <a:p>
            <a:pPr algn="ctr"/>
            <a:r>
              <a:rPr lang="pl-PL" sz="2400" dirty="0" smtClean="0"/>
              <a:t/>
            </a:r>
            <a:br>
              <a:rPr lang="pl-PL" sz="2400" dirty="0" smtClean="0"/>
            </a:br>
            <a:r>
              <a:rPr lang="pl-PL" sz="2400" dirty="0" smtClean="0"/>
              <a:t>Diskretna Furijeova transformacija</a:t>
            </a:r>
            <a:r>
              <a:rPr lang="pl-PL" sz="2400" dirty="0" smtClean="0">
                <a:solidFill>
                  <a:srgbClr val="002060"/>
                </a:solidFill>
              </a:rPr>
              <a:t/>
            </a:r>
            <a:br>
              <a:rPr lang="pl-PL" sz="2400" dirty="0" smtClean="0">
                <a:solidFill>
                  <a:srgbClr val="002060"/>
                </a:solidFill>
              </a:rPr>
            </a:br>
            <a:r>
              <a:rPr lang="pl-PL" sz="2400" dirty="0" smtClean="0">
                <a:solidFill>
                  <a:srgbClr val="002060"/>
                </a:solidFill>
              </a:rPr>
              <a:t/>
            </a:r>
            <a:br>
              <a:rPr lang="pl-PL" sz="2400" dirty="0" smtClean="0">
                <a:solidFill>
                  <a:srgbClr val="002060"/>
                </a:solidFill>
              </a:rPr>
            </a:br>
            <a:r>
              <a:rPr lang="pl-PL" sz="2400" dirty="0" smtClean="0">
                <a:solidFill>
                  <a:srgbClr val="002060"/>
                </a:solidFill>
              </a:rPr>
              <a:t/>
            </a:r>
            <a:br>
              <a:rPr lang="pl-PL" sz="2400" dirty="0" smtClean="0">
                <a:solidFill>
                  <a:srgbClr val="002060"/>
                </a:solidFill>
              </a:rPr>
            </a:br>
            <a:r>
              <a:rPr lang="pl-PL" sz="2400" dirty="0" smtClean="0">
                <a:solidFill>
                  <a:srgbClr val="002060"/>
                </a:solidFill>
              </a:rPr>
              <a:t>	</a:t>
            </a:r>
            <a:r>
              <a:rPr lang="pl-PL" sz="2200" dirty="0" smtClean="0">
                <a:solidFill>
                  <a:srgbClr val="002060"/>
                </a:solidFill>
              </a:rPr>
              <a:t>2</a:t>
            </a:r>
            <a:r>
              <a:rPr lang="pl-PL" sz="2400" dirty="0" smtClean="0">
                <a:solidFill>
                  <a:srgbClr val="002060"/>
                </a:solidFill>
              </a:rPr>
              <a:t>) Simetrija koja se opisuje relacijom:</a:t>
            </a:r>
            <a:br>
              <a:rPr lang="pl-PL" sz="2400" dirty="0" smtClean="0">
                <a:solidFill>
                  <a:srgbClr val="002060"/>
                </a:solidFill>
              </a:rPr>
            </a:br>
            <a:r>
              <a:rPr lang="pl-PL" sz="2200" dirty="0" smtClean="0">
                <a:solidFill>
                  <a:srgbClr val="002060"/>
                </a:solidFill>
              </a:rPr>
              <a:t/>
            </a:r>
            <a:br>
              <a:rPr lang="pl-PL" sz="2200" dirty="0" smtClean="0">
                <a:solidFill>
                  <a:srgbClr val="002060"/>
                </a:solidFill>
              </a:rPr>
            </a:br>
            <a:r>
              <a:rPr lang="pl-PL" sz="2200" dirty="0" smtClean="0">
                <a:solidFill>
                  <a:srgbClr val="002060"/>
                </a:solidFill>
              </a:rPr>
              <a:t/>
            </a:r>
            <a:br>
              <a:rPr lang="pl-PL" sz="2200" dirty="0" smtClean="0">
                <a:solidFill>
                  <a:srgbClr val="002060"/>
                </a:solidFill>
              </a:rPr>
            </a:br>
            <a:r>
              <a:rPr lang="pl-PL" sz="2200" dirty="0" smtClean="0">
                <a:solidFill>
                  <a:srgbClr val="002060"/>
                </a:solidFill>
              </a:rPr>
              <a:t/>
            </a:r>
            <a:br>
              <a:rPr lang="pl-PL" sz="2200" dirty="0" smtClean="0">
                <a:solidFill>
                  <a:srgbClr val="002060"/>
                </a:solidFill>
              </a:rPr>
            </a:br>
            <a:r>
              <a:rPr lang="pl-PL" sz="2200" dirty="0" smtClean="0">
                <a:solidFill>
                  <a:srgbClr val="002060"/>
                </a:solidFill>
              </a:rPr>
              <a:t>	</a:t>
            </a:r>
            <a:br>
              <a:rPr lang="pl-PL" sz="2200" dirty="0" smtClean="0">
                <a:solidFill>
                  <a:srgbClr val="002060"/>
                </a:solidFill>
              </a:rPr>
            </a:br>
            <a:r>
              <a:rPr lang="pl-PL" sz="2200" dirty="0" smtClean="0">
                <a:solidFill>
                  <a:srgbClr val="002060"/>
                </a:solidFill>
              </a:rPr>
              <a:t>	</a:t>
            </a:r>
            <a:r>
              <a:rPr lang="sr-Latn-RS" sz="2400" dirty="0" smtClean="0">
                <a:solidFill>
                  <a:srgbClr val="002060"/>
                </a:solidFill>
              </a:rPr>
              <a:t>Za predstavljanje izraza</a:t>
            </a:r>
            <a:r>
              <a:rPr lang="pt-BR" sz="2400" dirty="0" smtClean="0">
                <a:solidFill>
                  <a:srgbClr val="002060"/>
                </a:solidFill>
              </a:rPr>
              <a:t> (4) i (5) u matričnom </a:t>
            </a:r>
            <a:r>
              <a:rPr lang="sr-Latn-RS" sz="2400" dirty="0" smtClean="0">
                <a:solidFill>
                  <a:srgbClr val="002060"/>
                </a:solidFill>
              </a:rPr>
              <a:t>	</a:t>
            </a:r>
            <a:r>
              <a:rPr lang="pt-BR" sz="2400" dirty="0" smtClean="0">
                <a:solidFill>
                  <a:srgbClr val="002060"/>
                </a:solidFill>
              </a:rPr>
              <a:t>obliku potrebno je da niz </a:t>
            </a:r>
            <a:r>
              <a:rPr lang="en-US" sz="2400" dirty="0" smtClean="0">
                <a:solidFill>
                  <a:srgbClr val="002060"/>
                </a:solidFill>
                <a:sym typeface="Symbol"/>
              </a:rPr>
              <a:t></a:t>
            </a:r>
            <a:r>
              <a:rPr lang="pt-BR" sz="2400" i="1" dirty="0" smtClean="0">
                <a:solidFill>
                  <a:srgbClr val="002060"/>
                </a:solidFill>
              </a:rPr>
              <a:t>x</a:t>
            </a:r>
            <a:r>
              <a:rPr lang="pt-BR" sz="2400" dirty="0" smtClean="0">
                <a:solidFill>
                  <a:srgbClr val="002060"/>
                </a:solidFill>
              </a:rPr>
              <a:t>(</a:t>
            </a:r>
            <a:r>
              <a:rPr lang="pt-BR" sz="2400" i="1" dirty="0" smtClean="0">
                <a:solidFill>
                  <a:srgbClr val="002060"/>
                </a:solidFill>
              </a:rPr>
              <a:t>n</a:t>
            </a:r>
            <a:r>
              <a:rPr lang="pt-BR" sz="2400" dirty="0" smtClean="0">
                <a:solidFill>
                  <a:srgbClr val="002060"/>
                </a:solidFill>
              </a:rPr>
              <a:t>)</a:t>
            </a:r>
            <a:r>
              <a:rPr lang="en-US" sz="2400" dirty="0" smtClean="0">
                <a:solidFill>
                  <a:srgbClr val="002060"/>
                </a:solidFill>
                <a:sym typeface="Symbol"/>
              </a:rPr>
              <a:t></a:t>
            </a:r>
            <a:r>
              <a:rPr lang="pt-BR" sz="2400" dirty="0" smtClean="0">
                <a:solidFill>
                  <a:srgbClr val="002060"/>
                </a:solidFill>
              </a:rPr>
              <a:t> kao i njegov </a:t>
            </a:r>
            <a:r>
              <a:rPr lang="sr-Latn-RS" sz="2400" dirty="0" smtClean="0">
                <a:solidFill>
                  <a:srgbClr val="002060"/>
                </a:solidFill>
              </a:rPr>
              <a:t>	</a:t>
            </a:r>
            <a:r>
              <a:rPr lang="pt-BR" sz="2400" dirty="0" smtClean="0">
                <a:solidFill>
                  <a:srgbClr val="002060"/>
                </a:solidFill>
              </a:rPr>
              <a:t>DFT niz </a:t>
            </a:r>
            <a:r>
              <a:rPr lang="en-US" sz="2400" dirty="0" smtClean="0">
                <a:solidFill>
                  <a:srgbClr val="002060"/>
                </a:solidFill>
                <a:sym typeface="Symbol"/>
              </a:rPr>
              <a:t></a:t>
            </a:r>
            <a:r>
              <a:rPr lang="pt-BR" sz="2400" i="1" dirty="0" smtClean="0">
                <a:solidFill>
                  <a:srgbClr val="002060"/>
                </a:solidFill>
              </a:rPr>
              <a:t>X</a:t>
            </a:r>
            <a:r>
              <a:rPr lang="pt-BR" sz="2400" dirty="0" smtClean="0">
                <a:solidFill>
                  <a:srgbClr val="002060"/>
                </a:solidFill>
              </a:rPr>
              <a:t>(</a:t>
            </a:r>
            <a:r>
              <a:rPr lang="pt-BR" sz="2400" i="1" dirty="0" smtClean="0">
                <a:solidFill>
                  <a:srgbClr val="002060"/>
                </a:solidFill>
              </a:rPr>
              <a:t>k</a:t>
            </a:r>
            <a:r>
              <a:rPr lang="pt-BR" sz="2400" dirty="0" smtClean="0">
                <a:solidFill>
                  <a:srgbClr val="002060"/>
                </a:solidFill>
              </a:rPr>
              <a:t>)</a:t>
            </a:r>
            <a:r>
              <a:rPr lang="en-US" sz="2400" dirty="0" smtClean="0">
                <a:solidFill>
                  <a:srgbClr val="002060"/>
                </a:solidFill>
                <a:sym typeface="Symbol"/>
              </a:rPr>
              <a:t></a:t>
            </a:r>
            <a:r>
              <a:rPr lang="en-US" sz="2400" dirty="0" smtClean="0">
                <a:solidFill>
                  <a:srgbClr val="002060"/>
                </a:solidFill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</a:rPr>
              <a:t>budu</a:t>
            </a:r>
            <a:r>
              <a:rPr lang="en-US" sz="2400" dirty="0" smtClean="0">
                <a:solidFill>
                  <a:srgbClr val="002060"/>
                </a:solidFill>
              </a:rPr>
              <a:t> </a:t>
            </a:r>
            <a:r>
              <a:rPr lang="pt-BR" sz="2400" dirty="0" smtClean="0">
                <a:solidFill>
                  <a:srgbClr val="002060"/>
                </a:solidFill>
              </a:rPr>
              <a:t> predstavljeni kao vektori</a:t>
            </a:r>
            <a:r>
              <a:rPr lang="sr-Latn-RS" sz="2400" dirty="0" smtClean="0">
                <a:solidFill>
                  <a:srgbClr val="002060"/>
                </a:solidFill>
              </a:rPr>
              <a:t/>
            </a:r>
            <a:br>
              <a:rPr lang="sr-Latn-RS" sz="2400" dirty="0" smtClean="0">
                <a:solidFill>
                  <a:srgbClr val="002060"/>
                </a:solidFill>
              </a:rPr>
            </a:br>
            <a:r>
              <a:rPr lang="sr-Latn-RS" sz="2400" dirty="0" smtClean="0">
                <a:solidFill>
                  <a:srgbClr val="002060"/>
                </a:solidFill>
              </a:rPr>
              <a:t>  	</a:t>
            </a:r>
            <a:r>
              <a:rPr lang="pt-BR" sz="2400" b="1" dirty="0" smtClean="0">
                <a:solidFill>
                  <a:srgbClr val="002060"/>
                </a:solidFill>
              </a:rPr>
              <a:t>x</a:t>
            </a:r>
            <a:r>
              <a:rPr lang="pt-BR" sz="2400" i="1" baseline="-25000" dirty="0" smtClean="0">
                <a:solidFill>
                  <a:srgbClr val="002060"/>
                </a:solidFill>
              </a:rPr>
              <a:t>N</a:t>
            </a:r>
            <a:r>
              <a:rPr lang="sr-Latn-RS" sz="2400" i="1" baseline="-25000" dirty="0" smtClean="0">
                <a:solidFill>
                  <a:srgbClr val="002060"/>
                </a:solidFill>
              </a:rPr>
              <a:t>  </a:t>
            </a:r>
            <a:r>
              <a:rPr lang="pt-BR" sz="2400" dirty="0" smtClean="0">
                <a:solidFill>
                  <a:srgbClr val="002060"/>
                </a:solidFill>
              </a:rPr>
              <a:t>i</a:t>
            </a:r>
            <a:r>
              <a:rPr lang="sr-Latn-RS" sz="2400" dirty="0" smtClean="0">
                <a:solidFill>
                  <a:srgbClr val="002060"/>
                </a:solidFill>
              </a:rPr>
              <a:t>  </a:t>
            </a:r>
            <a:r>
              <a:rPr lang="pt-BR" sz="2400" dirty="0" smtClean="0">
                <a:solidFill>
                  <a:srgbClr val="002060"/>
                </a:solidFill>
              </a:rPr>
              <a:t> </a:t>
            </a:r>
            <a:r>
              <a:rPr lang="pt-BR" sz="2400" b="1" dirty="0" smtClean="0">
                <a:solidFill>
                  <a:srgbClr val="002060"/>
                </a:solidFill>
              </a:rPr>
              <a:t>X</a:t>
            </a:r>
            <a:r>
              <a:rPr lang="pt-BR" sz="2400" i="1" baseline="-25000" dirty="0" smtClean="0">
                <a:solidFill>
                  <a:srgbClr val="002060"/>
                </a:solidFill>
              </a:rPr>
              <a:t>N</a:t>
            </a:r>
            <a:r>
              <a:rPr lang="sr-Latn-RS" sz="2400" i="1" baseline="-25000" dirty="0" smtClean="0">
                <a:solidFill>
                  <a:srgbClr val="002060"/>
                </a:solidFill>
              </a:rPr>
              <a:t>   :</a:t>
            </a:r>
            <a:br>
              <a:rPr lang="sr-Latn-RS" sz="2400" i="1" baseline="-25000" dirty="0" smtClean="0">
                <a:solidFill>
                  <a:srgbClr val="002060"/>
                </a:solidFill>
              </a:rPr>
            </a:br>
            <a:r>
              <a:rPr lang="sr-Latn-RS" sz="2400" i="1" baseline="-25000" dirty="0" smtClean="0">
                <a:solidFill>
                  <a:srgbClr val="002060"/>
                </a:solidFill>
              </a:rPr>
              <a:t/>
            </a:r>
            <a:br>
              <a:rPr lang="sr-Latn-RS" sz="2400" i="1" baseline="-25000" dirty="0" smtClean="0">
                <a:solidFill>
                  <a:srgbClr val="002060"/>
                </a:solidFill>
              </a:rPr>
            </a:br>
            <a:r>
              <a:rPr lang="sr-Latn-RS" sz="2400" i="1" baseline="-25000" dirty="0" smtClean="0">
                <a:solidFill>
                  <a:srgbClr val="002060"/>
                </a:solidFill>
              </a:rPr>
              <a:t/>
            </a:r>
            <a:br>
              <a:rPr lang="sr-Latn-RS" sz="2400" i="1" baseline="-25000" dirty="0" smtClean="0">
                <a:solidFill>
                  <a:srgbClr val="002060"/>
                </a:solidFill>
              </a:rPr>
            </a:br>
            <a:r>
              <a:rPr lang="sr-Latn-RS" sz="2400" i="1" baseline="-25000" dirty="0" smtClean="0">
                <a:solidFill>
                  <a:srgbClr val="002060"/>
                </a:solidFill>
              </a:rPr>
              <a:t> </a:t>
            </a:r>
            <a:r>
              <a:rPr lang="sr-Latn-RS" sz="2400" i="1" baseline="-25000" dirty="0" smtClean="0"/>
              <a:t/>
            </a:r>
            <a:br>
              <a:rPr lang="sr-Latn-RS" sz="2400" i="1" baseline="-25000" dirty="0" smtClean="0"/>
            </a:br>
            <a:r>
              <a:rPr lang="sr-Latn-RS" sz="2400" dirty="0" smtClean="0"/>
              <a:t/>
            </a:r>
            <a:br>
              <a:rPr lang="sr-Latn-RS" sz="2400" dirty="0" smtClean="0"/>
            </a:br>
            <a:r>
              <a:rPr lang="sr-Latn-RS" sz="2400" dirty="0" smtClean="0"/>
              <a:t/>
            </a:r>
            <a:br>
              <a:rPr lang="sr-Latn-RS" sz="2400" dirty="0" smtClean="0"/>
            </a:br>
            <a:r>
              <a:rPr lang="pl-PL" sz="2200" dirty="0" smtClean="0">
                <a:solidFill>
                  <a:srgbClr val="002060"/>
                </a:solidFill>
              </a:rPr>
              <a:t/>
            </a:r>
            <a:br>
              <a:rPr lang="pl-PL" sz="2200" dirty="0" smtClean="0">
                <a:solidFill>
                  <a:srgbClr val="002060"/>
                </a:solidFill>
              </a:rPr>
            </a:br>
            <a:r>
              <a:rPr lang="pl-PL" sz="2400" dirty="0" smtClean="0">
                <a:solidFill>
                  <a:srgbClr val="002060"/>
                </a:solidFill>
              </a:rPr>
              <a:t/>
            </a:r>
            <a:br>
              <a:rPr lang="pl-PL" sz="2400" dirty="0" smtClean="0">
                <a:solidFill>
                  <a:srgbClr val="002060"/>
                </a:solidFill>
              </a:rPr>
            </a:br>
            <a:r>
              <a:rPr lang="pl-PL" sz="2400" dirty="0" smtClean="0">
                <a:solidFill>
                  <a:srgbClr val="002060"/>
                </a:solidFill>
              </a:rPr>
              <a:t/>
            </a:r>
            <a:br>
              <a:rPr lang="pl-PL" sz="2400" dirty="0" smtClean="0">
                <a:solidFill>
                  <a:srgbClr val="002060"/>
                </a:solidFill>
              </a:rPr>
            </a:br>
            <a:r>
              <a:rPr lang="pl-PL" dirty="0" smtClean="0"/>
              <a:t/>
            </a:r>
            <a:br>
              <a:rPr lang="pl-PL" dirty="0" smtClean="0"/>
            </a:br>
            <a:endParaRPr lang="en-US" dirty="0"/>
          </a:p>
        </p:txBody>
      </p:sp>
      <p:graphicFrame>
        <p:nvGraphicFramePr>
          <p:cNvPr id="75780" name="Object 4"/>
          <p:cNvGraphicFramePr>
            <a:graphicFrameLocks noGrp="1" noChangeAspect="1"/>
          </p:cNvGraphicFramePr>
          <p:nvPr>
            <p:ph idx="1"/>
          </p:nvPr>
        </p:nvGraphicFramePr>
        <p:xfrm>
          <a:off x="1506950" y="2522950"/>
          <a:ext cx="2423698" cy="63477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5794" name="Equation" r:id="rId3" imgW="1066680" imgH="279360" progId="Equation.3">
                  <p:embed/>
                </p:oleObj>
              </mc:Choice>
              <mc:Fallback>
                <p:oleObj name="Equation" r:id="rId3" imgW="1066680" imgH="27936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06950" y="2522950"/>
                        <a:ext cx="2423698" cy="63477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5781" name="Object 5"/>
          <p:cNvGraphicFramePr>
            <a:graphicFrameLocks noChangeAspect="1"/>
          </p:cNvGraphicFramePr>
          <p:nvPr/>
        </p:nvGraphicFramePr>
        <p:xfrm>
          <a:off x="1378141" y="5065332"/>
          <a:ext cx="2840037" cy="592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5795" name="Equation" r:id="rId5" imgW="1218960" imgH="253800" progId="Equation.3">
                  <p:embed/>
                </p:oleObj>
              </mc:Choice>
              <mc:Fallback>
                <p:oleObj name="Equation" r:id="rId5" imgW="1218960" imgH="25380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8141" y="5065332"/>
                        <a:ext cx="2840037" cy="5921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660400"/>
          </a:xfrm>
        </p:spPr>
        <p:txBody>
          <a:bodyPr>
            <a:normAutofit/>
          </a:bodyPr>
          <a:lstStyle/>
          <a:p>
            <a:pPr algn="ctr"/>
            <a:r>
              <a:rPr lang="pl-PL" sz="2600" dirty="0" smtClean="0"/>
              <a:t>Diskretna Furijeova transformacija</a:t>
            </a:r>
            <a:endParaRPr lang="en-US" sz="2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8" y="1499616"/>
            <a:ext cx="7668770" cy="4937760"/>
          </a:xfrm>
        </p:spPr>
        <p:txBody>
          <a:bodyPr/>
          <a:lstStyle/>
          <a:p>
            <a:endParaRPr lang="sr-Latn-RS" sz="2000" dirty="0" smtClean="0"/>
          </a:p>
          <a:p>
            <a:endParaRPr lang="sr-Latn-RS" sz="2000" dirty="0" smtClean="0"/>
          </a:p>
          <a:p>
            <a:endParaRPr lang="sr-Latn-RS" sz="2000" dirty="0" smtClean="0"/>
          </a:p>
          <a:p>
            <a:r>
              <a:rPr lang="sr-Latn-RS" sz="2200" dirty="0" smtClean="0"/>
              <a:t> Treba u</a:t>
            </a:r>
            <a:r>
              <a:rPr lang="pl-PL" sz="2200" dirty="0" smtClean="0"/>
              <a:t>vesti matricu transformacije </a:t>
            </a:r>
            <a:r>
              <a:rPr lang="pl-PL" sz="2200" b="1" dirty="0" smtClean="0"/>
              <a:t>W</a:t>
            </a:r>
            <a:r>
              <a:rPr lang="pl-PL" sz="2200" i="1" baseline="-25000" dirty="0" smtClean="0"/>
              <a:t>N</a:t>
            </a:r>
            <a:r>
              <a:rPr lang="sr-Latn-RS" sz="2200" dirty="0" smtClean="0"/>
              <a:t>   definisanu sa:</a:t>
            </a:r>
            <a:r>
              <a:rPr lang="sr-Latn-RS" sz="2000" dirty="0" smtClean="0"/>
              <a:t>                                  </a:t>
            </a:r>
            <a:endParaRPr lang="en-US" sz="2000" dirty="0" smtClean="0"/>
          </a:p>
          <a:p>
            <a:endParaRPr lang="sr-Latn-RS" dirty="0" smtClean="0"/>
          </a:p>
          <a:p>
            <a:endParaRPr lang="sr-Latn-RS" dirty="0" smtClean="0"/>
          </a:p>
          <a:p>
            <a:endParaRPr lang="sr-Latn-RS" dirty="0" smtClean="0"/>
          </a:p>
          <a:p>
            <a:endParaRPr lang="en-US" dirty="0"/>
          </a:p>
        </p:txBody>
      </p:sp>
      <p:graphicFrame>
        <p:nvGraphicFramePr>
          <p:cNvPr id="70659" name="Object 3"/>
          <p:cNvGraphicFramePr>
            <a:graphicFrameLocks noChangeAspect="1"/>
          </p:cNvGraphicFramePr>
          <p:nvPr/>
        </p:nvGraphicFramePr>
        <p:xfrm>
          <a:off x="1219961" y="1682496"/>
          <a:ext cx="2710281" cy="5120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0673" name="Equation" r:id="rId3" imgW="1485720" imgH="253800" progId="Equation.3">
                  <p:embed/>
                </p:oleObj>
              </mc:Choice>
              <mc:Fallback>
                <p:oleObj name="Equation" r:id="rId3" imgW="1485720" imgH="2538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9961" y="1682496"/>
                        <a:ext cx="2710281" cy="51206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0660" name="Object 4"/>
          <p:cNvGraphicFramePr>
            <a:graphicFrameLocks noChangeAspect="1"/>
          </p:cNvGraphicFramePr>
          <p:nvPr/>
        </p:nvGraphicFramePr>
        <p:xfrm>
          <a:off x="1755649" y="3646170"/>
          <a:ext cx="4023832" cy="18768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0674" name="Equation" r:id="rId5" imgW="2666880" imgH="1244520" progId="Equation.3">
                  <p:embed/>
                </p:oleObj>
              </mc:Choice>
              <mc:Fallback>
                <p:oleObj name="Equation" r:id="rId5" imgW="2666880" imgH="124452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5649" y="3646170"/>
                        <a:ext cx="4023832" cy="187680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707136"/>
          </a:xfrm>
        </p:spPr>
        <p:txBody>
          <a:bodyPr>
            <a:normAutofit/>
          </a:bodyPr>
          <a:lstStyle/>
          <a:p>
            <a:pPr algn="ctr"/>
            <a:r>
              <a:rPr lang="pl-PL" sz="2600" dirty="0" smtClean="0"/>
              <a:t>Diskretna Furijeova transformacija</a:t>
            </a:r>
            <a:endParaRPr lang="en-US" sz="2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9" y="1365504"/>
            <a:ext cx="7132322" cy="4986528"/>
          </a:xfrm>
        </p:spPr>
        <p:txBody>
          <a:bodyPr/>
          <a:lstStyle/>
          <a:p>
            <a:r>
              <a:rPr lang="en-US" sz="2200" dirty="0" smtClean="0"/>
              <a:t>M</a:t>
            </a:r>
            <a:r>
              <a:rPr lang="sr-Latn-RS" sz="2200" dirty="0" smtClean="0"/>
              <a:t>atrica transformacije ima osobinu:</a:t>
            </a:r>
          </a:p>
          <a:p>
            <a:endParaRPr lang="sr-Latn-RS" dirty="0" smtClean="0"/>
          </a:p>
          <a:p>
            <a:endParaRPr lang="sr-Latn-RS" dirty="0" smtClean="0"/>
          </a:p>
          <a:p>
            <a:pPr algn="just">
              <a:buNone/>
            </a:pPr>
            <a:r>
              <a:rPr lang="pl-PL" sz="2000" dirty="0" smtClean="0"/>
              <a:t>	</a:t>
            </a:r>
            <a:r>
              <a:rPr lang="pl-PL" sz="2200" dirty="0" smtClean="0"/>
              <a:t>što znači da je inverzna matrica od </a:t>
            </a:r>
            <a:r>
              <a:rPr lang="pl-PL" sz="2200" b="1" dirty="0" smtClean="0"/>
              <a:t>W</a:t>
            </a:r>
            <a:r>
              <a:rPr lang="pl-PL" sz="2200" i="1" baseline="-25000" dirty="0" smtClean="0"/>
              <a:t>N</a:t>
            </a:r>
            <a:r>
              <a:rPr lang="pl-PL" sz="2200" dirty="0" smtClean="0"/>
              <a:t> jednaka normalizovanoj konjugovanoj matrici . Odavde </a:t>
            </a:r>
            <a:r>
              <a:rPr lang="sr-Latn-RS" sz="2200" dirty="0" smtClean="0"/>
              <a:t>se može pisati:</a:t>
            </a:r>
          </a:p>
          <a:p>
            <a:pPr>
              <a:buNone/>
            </a:pPr>
            <a:endParaRPr lang="en-US" sz="2000" dirty="0" smtClean="0"/>
          </a:p>
          <a:p>
            <a:pPr algn="just">
              <a:buNone/>
            </a:pPr>
            <a:r>
              <a:rPr lang="pl-PL" sz="2000" b="1" dirty="0" smtClean="0"/>
              <a:t>	</a:t>
            </a:r>
            <a:r>
              <a:rPr lang="pl-PL" sz="2200" b="1" dirty="0" smtClean="0"/>
              <a:t>I</a:t>
            </a:r>
            <a:r>
              <a:rPr lang="pl-PL" sz="2200" i="1" baseline="-25000" dirty="0" smtClean="0"/>
              <a:t>N  </a:t>
            </a:r>
            <a:r>
              <a:rPr lang="pl-PL" sz="2200" dirty="0" smtClean="0"/>
              <a:t>je jedinična matrica dimenzija </a:t>
            </a:r>
            <a:r>
              <a:rPr lang="pl-PL" sz="2200" i="1" dirty="0" smtClean="0"/>
              <a:t>N</a:t>
            </a:r>
            <a:r>
              <a:rPr lang="en-US" sz="2200" dirty="0" smtClean="0">
                <a:sym typeface="Symbol"/>
              </a:rPr>
              <a:t></a:t>
            </a:r>
            <a:r>
              <a:rPr lang="pl-PL" sz="2200" i="1" dirty="0" smtClean="0"/>
              <a:t>N</a:t>
            </a:r>
            <a:r>
              <a:rPr lang="pl-PL" sz="2200" dirty="0" smtClean="0"/>
              <a:t>. </a:t>
            </a:r>
          </a:p>
          <a:p>
            <a:pPr algn="just">
              <a:buNone/>
            </a:pPr>
            <a:r>
              <a:rPr lang="pl-PL" sz="2200" dirty="0" smtClean="0"/>
              <a:t>	Transformaciona matrica </a:t>
            </a:r>
            <a:r>
              <a:rPr lang="pl-PL" sz="2200" b="1" dirty="0" smtClean="0"/>
              <a:t>W</a:t>
            </a:r>
            <a:r>
              <a:rPr lang="pl-PL" sz="2200" i="1" baseline="-25000" dirty="0" smtClean="0"/>
              <a:t>N   </a:t>
            </a:r>
            <a:r>
              <a:rPr lang="pl-PL" sz="2200" dirty="0" smtClean="0"/>
              <a:t>je prema tome ortogonalna matrica koja obezbeđuje da DFT i IDFT pripadaju klasi ortogonalnih transformacija.</a:t>
            </a:r>
            <a:endParaRPr lang="en-US" sz="2200" dirty="0" smtClean="0"/>
          </a:p>
          <a:p>
            <a:endParaRPr lang="en-US" sz="2000" dirty="0"/>
          </a:p>
        </p:txBody>
      </p:sp>
      <p:graphicFrame>
        <p:nvGraphicFramePr>
          <p:cNvPr id="69633" name="Object 1"/>
          <p:cNvGraphicFramePr>
            <a:graphicFrameLocks noChangeAspect="1"/>
          </p:cNvGraphicFramePr>
          <p:nvPr/>
        </p:nvGraphicFramePr>
        <p:xfrm>
          <a:off x="1445768" y="1791507"/>
          <a:ext cx="1590040" cy="72487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647" name="Equation" r:id="rId3" imgW="863280" imgH="393480" progId="Equation.3">
                  <p:embed/>
                </p:oleObj>
              </mc:Choice>
              <mc:Fallback>
                <p:oleObj name="Equation" r:id="rId3" imgW="863280" imgH="393480" progId="Equation.3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5768" y="1791507"/>
                        <a:ext cx="1590040" cy="72487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9634" name="Object 2"/>
          <p:cNvGraphicFramePr>
            <a:graphicFrameLocks noChangeAspect="1"/>
          </p:cNvGraphicFramePr>
          <p:nvPr/>
        </p:nvGraphicFramePr>
        <p:xfrm>
          <a:off x="1426210" y="3718560"/>
          <a:ext cx="1833706" cy="47726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648" name="Equation" r:id="rId5" imgW="927000" imgH="241200" progId="Equation.3">
                  <p:embed/>
                </p:oleObj>
              </mc:Choice>
              <mc:Fallback>
                <p:oleObj name="Equation" r:id="rId5" imgW="927000" imgH="2412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26210" y="3718560"/>
                        <a:ext cx="1833706" cy="47726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682752"/>
          </a:xfrm>
        </p:spPr>
        <p:txBody>
          <a:bodyPr>
            <a:normAutofit/>
          </a:bodyPr>
          <a:lstStyle/>
          <a:p>
            <a:pPr algn="ctr"/>
            <a:r>
              <a:rPr lang="pl-PL" sz="2600" dirty="0" smtClean="0"/>
              <a:t>Diskretna Furijeova transformacija</a:t>
            </a:r>
            <a:endParaRPr lang="en-US" sz="2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8" y="1438656"/>
            <a:ext cx="7095745" cy="4742688"/>
          </a:xfrm>
        </p:spPr>
        <p:txBody>
          <a:bodyPr>
            <a:normAutofit/>
          </a:bodyPr>
          <a:lstStyle/>
          <a:p>
            <a:r>
              <a:rPr lang="pl-PL" sz="2200" dirty="0" smtClean="0"/>
              <a:t>Matrični oblik direktne i inverzne DFT dobija oblik:</a:t>
            </a:r>
          </a:p>
          <a:p>
            <a:pPr>
              <a:buNone/>
            </a:pPr>
            <a:r>
              <a:rPr lang="sr-Latn-RS" sz="2000" dirty="0" smtClean="0"/>
              <a:t>                                          (6)</a:t>
            </a:r>
          </a:p>
          <a:p>
            <a:endParaRPr lang="sr-Latn-RS" sz="2000" dirty="0" smtClean="0"/>
          </a:p>
          <a:p>
            <a:pPr>
              <a:buNone/>
            </a:pPr>
            <a:r>
              <a:rPr lang="sr-Latn-RS" sz="2000" dirty="0" smtClean="0"/>
              <a:t>                                           (7)</a:t>
            </a:r>
          </a:p>
          <a:p>
            <a:endParaRPr lang="sr-Latn-RS" sz="2000" dirty="0" smtClean="0"/>
          </a:p>
          <a:p>
            <a:endParaRPr lang="sr-Latn-RS" sz="2000" dirty="0" smtClean="0"/>
          </a:p>
          <a:p>
            <a:endParaRPr lang="sr-Latn-RS" sz="2000" dirty="0" smtClean="0"/>
          </a:p>
          <a:p>
            <a:endParaRPr lang="sr-Latn-RS" sz="2000" dirty="0" smtClean="0"/>
          </a:p>
          <a:p>
            <a:endParaRPr lang="sr-Latn-RS" sz="2000" dirty="0" smtClean="0"/>
          </a:p>
          <a:p>
            <a:endParaRPr lang="en-US" sz="2000" dirty="0" smtClean="0"/>
          </a:p>
          <a:p>
            <a:endParaRPr lang="en-US" dirty="0"/>
          </a:p>
        </p:txBody>
      </p:sp>
      <p:graphicFrame>
        <p:nvGraphicFramePr>
          <p:cNvPr id="68609" name="Object 1"/>
          <p:cNvGraphicFramePr>
            <a:graphicFrameLocks noChangeAspect="1"/>
          </p:cNvGraphicFramePr>
          <p:nvPr/>
        </p:nvGraphicFramePr>
        <p:xfrm>
          <a:off x="1203452" y="1937004"/>
          <a:ext cx="1559052" cy="4526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623" name="Equation" r:id="rId3" imgW="787320" imgH="228600" progId="Equation.3">
                  <p:embed/>
                </p:oleObj>
              </mc:Choice>
              <mc:Fallback>
                <p:oleObj name="Equation" r:id="rId3" imgW="787320" imgH="228600" progId="Equation.3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03452" y="1937004"/>
                        <a:ext cx="1559052" cy="45262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8610" name="Object 2"/>
          <p:cNvGraphicFramePr>
            <a:graphicFrameLocks noChangeAspect="1"/>
          </p:cNvGraphicFramePr>
          <p:nvPr/>
        </p:nvGraphicFramePr>
        <p:xfrm>
          <a:off x="1150619" y="2634742"/>
          <a:ext cx="2621231" cy="6449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624" name="Equation" r:id="rId5" imgW="1600200" imgH="393480" progId="Equation.3">
                  <p:embed/>
                </p:oleObj>
              </mc:Choice>
              <mc:Fallback>
                <p:oleObj name="Equation" r:id="rId5" imgW="1600200" imgH="39348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50619" y="2634742"/>
                        <a:ext cx="2621231" cy="64490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CS" b="1" i="1" dirty="0" smtClean="0"/>
              <a:t>Kontrolna pitanja</a:t>
            </a:r>
          </a:p>
          <a:p>
            <a:r>
              <a:rPr lang="sr-Latn-CS" dirty="0" smtClean="0"/>
              <a:t>1.</a:t>
            </a:r>
            <a:r>
              <a:rPr lang="pt-BR" dirty="0"/>
              <a:t> Napisati izraz za izračunavanje </a:t>
            </a:r>
            <a:r>
              <a:rPr lang="pt-BR" i="1" dirty="0"/>
              <a:t>diskretne Furijeove </a:t>
            </a:r>
            <a:r>
              <a:rPr lang="pt-BR" i="1" dirty="0" smtClean="0"/>
              <a:t>transformacije</a:t>
            </a:r>
            <a:r>
              <a:rPr lang="sr-Latn-CS" i="1" dirty="0" smtClean="0"/>
              <a:t> </a:t>
            </a:r>
            <a:r>
              <a:rPr lang="sr-Latn-CS" dirty="0"/>
              <a:t>i objasniti značenje svih veličina koje u izrazu </a:t>
            </a:r>
            <a:r>
              <a:rPr lang="sr-Latn-CS" dirty="0" smtClean="0"/>
              <a:t>figurišu.</a:t>
            </a:r>
          </a:p>
          <a:p>
            <a:r>
              <a:rPr lang="sr-Latn-CS" dirty="0" smtClean="0"/>
              <a:t>2. Napisati izraz za  </a:t>
            </a:r>
            <a:r>
              <a:rPr lang="sr-Latn-CS" i="1" dirty="0"/>
              <a:t>inverznu diskretnu Furijeovu transformaciju </a:t>
            </a:r>
            <a:r>
              <a:rPr lang="sr-Latn-CS" dirty="0" smtClean="0"/>
              <a:t>i objasniti značenje svih veličina koje u izrazu figurišu.</a:t>
            </a:r>
          </a:p>
          <a:p>
            <a:endParaRPr lang="sr-Latn-CS" dirty="0" smtClean="0"/>
          </a:p>
          <a:p>
            <a:r>
              <a:rPr lang="sr-Latn-CS" b="1" i="1" dirty="0" smtClean="0"/>
              <a:t>Kontrolni zadatak</a:t>
            </a:r>
          </a:p>
          <a:p>
            <a:r>
              <a:rPr lang="sr-Latn-CS" dirty="0" smtClean="0"/>
              <a:t>1. Za </a:t>
            </a:r>
            <a:r>
              <a:rPr lang="sr-Latn-CS" dirty="0"/>
              <a:t>aperiodični niz sa slike 15a nacrtati </a:t>
            </a:r>
            <a:r>
              <a:rPr lang="pt-BR" dirty="0"/>
              <a:t>periodično produženi niz</a:t>
            </a:r>
            <a:r>
              <a:rPr lang="sr-Latn-RS" dirty="0"/>
              <a:t> za slučaj N=7.</a:t>
            </a:r>
            <a:endParaRPr lang="sr-Latn-CS" dirty="0"/>
          </a:p>
          <a:p>
            <a:endParaRPr lang="sr-Latn-CS" b="1" i="1" dirty="0"/>
          </a:p>
          <a:p>
            <a:endParaRPr lang="sr-Latn-CS" dirty="0" smtClean="0"/>
          </a:p>
        </p:txBody>
      </p:sp>
    </p:spTree>
    <p:extLst>
      <p:ext uri="{BB962C8B-B14F-4D97-AF65-F5344CB8AC3E}">
        <p14:creationId xmlns:p14="http://schemas.microsoft.com/office/powerpoint/2010/main" val="35732075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743712"/>
          </a:xfrm>
        </p:spPr>
        <p:txBody>
          <a:bodyPr>
            <a:normAutofit/>
          </a:bodyPr>
          <a:lstStyle/>
          <a:p>
            <a:pPr algn="ctr"/>
            <a:r>
              <a:rPr lang="pl-PL" sz="2600" dirty="0" smtClean="0"/>
              <a:t>Diskretna Furijeova transformacija</a:t>
            </a:r>
            <a:endParaRPr lang="en-US" sz="2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9" y="1524000"/>
            <a:ext cx="6876290" cy="4517363"/>
          </a:xfrm>
        </p:spPr>
        <p:txBody>
          <a:bodyPr>
            <a:normAutofit/>
          </a:bodyPr>
          <a:lstStyle/>
          <a:p>
            <a:endParaRPr lang="sr-Latn-RS" dirty="0" smtClean="0"/>
          </a:p>
          <a:p>
            <a:pPr algn="just"/>
            <a:r>
              <a:rPr lang="sr-Latn-RS" sz="2200" dirty="0" smtClean="0"/>
              <a:t>Na kraju</a:t>
            </a:r>
            <a:r>
              <a:rPr lang="pt-BR" sz="2200" dirty="0" smtClean="0"/>
              <a:t> se za izračunavanje diskretne Furijeove transformacije</a:t>
            </a:r>
            <a:r>
              <a:rPr lang="sr-Latn-RS" sz="2200" dirty="0" smtClean="0"/>
              <a:t> </a:t>
            </a:r>
            <a:r>
              <a:rPr lang="pt-BR" sz="2200" dirty="0" smtClean="0"/>
              <a:t>dobija</a:t>
            </a:r>
            <a:r>
              <a:rPr lang="sr-Latn-RS" sz="2200" dirty="0" smtClean="0"/>
              <a:t> izraz</a:t>
            </a:r>
            <a:endParaRPr lang="en-US" sz="2200" dirty="0" smtClean="0"/>
          </a:p>
          <a:p>
            <a:endParaRPr lang="sr-Latn-RS" sz="2200" dirty="0" smtClean="0"/>
          </a:p>
          <a:p>
            <a:r>
              <a:rPr lang="sr-Latn-RS" sz="2200" dirty="0" smtClean="0"/>
              <a:t>                                                                       (1)</a:t>
            </a:r>
          </a:p>
          <a:p>
            <a:endParaRPr lang="sr-Latn-RS" sz="2200" dirty="0" smtClean="0"/>
          </a:p>
          <a:p>
            <a:pPr algn="just" hangingPunct="0">
              <a:buNone/>
            </a:pPr>
            <a:r>
              <a:rPr lang="sr-Latn-RS" sz="2200" dirty="0" smtClean="0"/>
              <a:t>     </a:t>
            </a:r>
            <a:r>
              <a:rPr lang="pt-BR" sz="2200" dirty="0" smtClean="0"/>
              <a:t>što znači da se članovi periodičnog niza </a:t>
            </a:r>
            <a:r>
              <a:rPr lang="en-US" sz="2200" dirty="0" smtClean="0">
                <a:sym typeface="Symbol"/>
              </a:rPr>
              <a:t></a:t>
            </a:r>
            <a:r>
              <a:rPr lang="pt-BR" sz="2200" i="1" dirty="0" smtClean="0"/>
              <a:t>x</a:t>
            </a:r>
            <a:r>
              <a:rPr lang="pt-BR" sz="2200" i="1" baseline="-25000" dirty="0" smtClean="0"/>
              <a:t>p</a:t>
            </a:r>
            <a:r>
              <a:rPr lang="pt-BR" sz="2200" dirty="0" smtClean="0"/>
              <a:t>(</a:t>
            </a:r>
            <a:r>
              <a:rPr lang="pt-BR" sz="2200" i="1" dirty="0" smtClean="0"/>
              <a:t>n</a:t>
            </a:r>
            <a:r>
              <a:rPr lang="pt-BR" sz="2200" dirty="0" smtClean="0"/>
              <a:t>)</a:t>
            </a:r>
            <a:r>
              <a:rPr lang="en-US" sz="2200" dirty="0" smtClean="0">
                <a:sym typeface="Symbol"/>
              </a:rPr>
              <a:t></a:t>
            </a:r>
            <a:r>
              <a:rPr lang="pt-BR" sz="2200" dirty="0" smtClean="0"/>
              <a:t> mogu izračunati iz </a:t>
            </a:r>
            <a:r>
              <a:rPr lang="pt-BR" sz="2200" i="1" dirty="0" smtClean="0"/>
              <a:t>N</a:t>
            </a:r>
            <a:r>
              <a:rPr lang="pt-BR" sz="2200" dirty="0" smtClean="0"/>
              <a:t> odbiraka Furijeove transformacije originalnog niza </a:t>
            </a:r>
            <a:r>
              <a:rPr lang="en-US" sz="2200" dirty="0" smtClean="0">
                <a:sym typeface="Symbol"/>
              </a:rPr>
              <a:t></a:t>
            </a:r>
            <a:r>
              <a:rPr lang="pt-BR" sz="2200" i="1" dirty="0" smtClean="0"/>
              <a:t>x</a:t>
            </a:r>
            <a:r>
              <a:rPr lang="pt-BR" sz="2200" dirty="0" smtClean="0"/>
              <a:t>(</a:t>
            </a:r>
            <a:r>
              <a:rPr lang="pt-BR" sz="2200" i="1" dirty="0" smtClean="0"/>
              <a:t>n</a:t>
            </a:r>
            <a:r>
              <a:rPr lang="pt-BR" sz="2200" dirty="0" smtClean="0"/>
              <a:t>)</a:t>
            </a:r>
            <a:r>
              <a:rPr lang="en-US" sz="2200" dirty="0" smtClean="0">
                <a:sym typeface="Symbol"/>
              </a:rPr>
              <a:t></a:t>
            </a:r>
            <a:r>
              <a:rPr lang="pt-BR" sz="2200" dirty="0" smtClean="0"/>
              <a:t>.</a:t>
            </a:r>
            <a:endParaRPr lang="sr-Latn-RS" sz="2200" dirty="0" smtClean="0"/>
          </a:p>
        </p:txBody>
      </p:sp>
      <p:graphicFrame>
        <p:nvGraphicFramePr>
          <p:cNvPr id="37889" name="Object 1"/>
          <p:cNvGraphicFramePr>
            <a:graphicFrameLocks noChangeAspect="1"/>
          </p:cNvGraphicFramePr>
          <p:nvPr/>
        </p:nvGraphicFramePr>
        <p:xfrm>
          <a:off x="1056639" y="2962656"/>
          <a:ext cx="5071873" cy="8290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896" name="Equation" r:id="rId3" imgW="2641320" imgH="431640" progId="Equation.3">
                  <p:embed/>
                </p:oleObj>
              </mc:Choice>
              <mc:Fallback>
                <p:oleObj name="Equation" r:id="rId3" imgW="2641320" imgH="431640" progId="Equation.3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56639" y="2962656"/>
                        <a:ext cx="5071873" cy="82905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865632"/>
          </a:xfrm>
        </p:spPr>
        <p:txBody>
          <a:bodyPr>
            <a:normAutofit/>
          </a:bodyPr>
          <a:lstStyle/>
          <a:p>
            <a:pPr algn="ctr"/>
            <a:r>
              <a:rPr lang="pl-PL" sz="2600" dirty="0" smtClean="0"/>
              <a:t>Diskretna Furijeova transformacija</a:t>
            </a:r>
            <a:endParaRPr lang="en-US" sz="2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9" y="1780032"/>
            <a:ext cx="6608066" cy="4261331"/>
          </a:xfrm>
        </p:spPr>
        <p:txBody>
          <a:bodyPr/>
          <a:lstStyle/>
          <a:p>
            <a:pPr algn="just"/>
            <a:r>
              <a:rPr lang="pt-BR" sz="2200" dirty="0" smtClean="0"/>
              <a:t>Broj diskretnih frekvencija </a:t>
            </a:r>
            <a:r>
              <a:rPr lang="pt-BR" sz="2200" i="1" dirty="0" smtClean="0"/>
              <a:t>N</a:t>
            </a:r>
            <a:r>
              <a:rPr lang="pt-BR" sz="2200" dirty="0" smtClean="0"/>
              <a:t> u jednoj periodi DFT jednak je broju elemenata diskretnog signala. </a:t>
            </a:r>
            <a:endParaRPr lang="sr-Latn-RS" sz="2200" dirty="0" smtClean="0"/>
          </a:p>
          <a:p>
            <a:endParaRPr lang="sr-Latn-RS" sz="2200" dirty="0" smtClean="0"/>
          </a:p>
          <a:p>
            <a:pPr algn="just"/>
            <a:r>
              <a:rPr lang="pt-BR" sz="2200" dirty="0" smtClean="0"/>
              <a:t>Da bi se dobio DFT sa više tačaka treba produžiti </a:t>
            </a:r>
            <a:r>
              <a:rPr lang="en-US" sz="2200" dirty="0" smtClean="0">
                <a:sym typeface="Symbol"/>
              </a:rPr>
              <a:t></a:t>
            </a:r>
            <a:r>
              <a:rPr lang="pt-BR" sz="2200" i="1" dirty="0" smtClean="0"/>
              <a:t>x</a:t>
            </a:r>
            <a:r>
              <a:rPr lang="pt-BR" sz="2200" dirty="0" smtClean="0"/>
              <a:t>(</a:t>
            </a:r>
            <a:r>
              <a:rPr lang="pt-BR" sz="2200" i="1" dirty="0" smtClean="0"/>
              <a:t>n</a:t>
            </a:r>
            <a:r>
              <a:rPr lang="pt-BR" sz="2200" dirty="0" smtClean="0"/>
              <a:t>)</a:t>
            </a:r>
            <a:r>
              <a:rPr lang="en-US" sz="2200" dirty="0" smtClean="0">
                <a:sym typeface="Symbol"/>
              </a:rPr>
              <a:t></a:t>
            </a:r>
            <a:r>
              <a:rPr lang="pt-BR" sz="2200" dirty="0" smtClean="0"/>
              <a:t> dodavanjem nultih elemenata. Nulti elementi ne utiču na iznos zbira u (1), ali se sa većim </a:t>
            </a:r>
            <a:r>
              <a:rPr lang="pt-BR" sz="2200" i="1" dirty="0" smtClean="0"/>
              <a:t>N</a:t>
            </a:r>
            <a:r>
              <a:rPr lang="pt-BR" sz="2200" dirty="0" smtClean="0"/>
              <a:t> smanjuje razmak između tačaka na frekvencijskoj skali što poboljšava rezoluciju.</a:t>
            </a:r>
            <a:endParaRPr lang="sr-Latn-RS" sz="2200" dirty="0" smtClean="0"/>
          </a:p>
          <a:p>
            <a:pPr algn="just"/>
            <a:endParaRPr lang="en-US" sz="2200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938784"/>
          </a:xfrm>
        </p:spPr>
        <p:txBody>
          <a:bodyPr>
            <a:normAutofit/>
          </a:bodyPr>
          <a:lstStyle/>
          <a:p>
            <a:pPr algn="ctr"/>
            <a:r>
              <a:rPr lang="pl-PL" sz="2600" dirty="0" smtClean="0"/>
              <a:t>Diskretna Furijeova transformacija</a:t>
            </a:r>
            <a:endParaRPr lang="en-US" sz="2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8" y="1792224"/>
            <a:ext cx="6998210" cy="4389120"/>
          </a:xfrm>
        </p:spPr>
        <p:txBody>
          <a:bodyPr>
            <a:normAutofit/>
          </a:bodyPr>
          <a:lstStyle/>
          <a:p>
            <a:pPr algn="just">
              <a:buNone/>
            </a:pPr>
            <a:endParaRPr lang="sr-Latn-RS" sz="2000" dirty="0" smtClean="0"/>
          </a:p>
          <a:p>
            <a:pPr algn="just" hangingPunct="0"/>
            <a:r>
              <a:rPr lang="pt-BR" sz="2200" dirty="0" smtClean="0"/>
              <a:t>Uticaj izabrane vrednosti </a:t>
            </a:r>
            <a:r>
              <a:rPr lang="pt-BR" sz="2200" i="1" dirty="0" smtClean="0"/>
              <a:t>N</a:t>
            </a:r>
            <a:r>
              <a:rPr lang="pt-BR" sz="2200" dirty="0" smtClean="0"/>
              <a:t> na način predstavljanja diskretnog signala </a:t>
            </a:r>
            <a:r>
              <a:rPr lang="en-US" sz="2200" dirty="0" smtClean="0">
                <a:sym typeface="Symbol"/>
              </a:rPr>
              <a:t></a:t>
            </a:r>
            <a:r>
              <a:rPr lang="pt-BR" sz="2200" i="1" dirty="0" smtClean="0"/>
              <a:t>x</a:t>
            </a:r>
            <a:r>
              <a:rPr lang="pt-BR" sz="2200" dirty="0" smtClean="0"/>
              <a:t>(</a:t>
            </a:r>
            <a:r>
              <a:rPr lang="pt-BR" sz="2200" i="1" dirty="0" smtClean="0"/>
              <a:t>n</a:t>
            </a:r>
            <a:r>
              <a:rPr lang="pt-BR" sz="2200" dirty="0" smtClean="0"/>
              <a:t>)</a:t>
            </a:r>
            <a:r>
              <a:rPr lang="en-US" sz="2200" dirty="0" smtClean="0">
                <a:sym typeface="Symbol"/>
              </a:rPr>
              <a:t></a:t>
            </a:r>
            <a:r>
              <a:rPr lang="pt-BR" sz="2200" dirty="0" smtClean="0"/>
              <a:t> prikazan je na</a:t>
            </a:r>
            <a:r>
              <a:rPr lang="sr-Latn-RS" sz="2200" dirty="0" smtClean="0"/>
              <a:t> </a:t>
            </a:r>
            <a:r>
              <a:rPr lang="pt-BR" sz="2200" dirty="0" smtClean="0"/>
              <a:t>slici</a:t>
            </a:r>
            <a:r>
              <a:rPr lang="sr-Latn-RS" sz="2200" dirty="0" smtClean="0"/>
              <a:t> 15</a:t>
            </a:r>
            <a:r>
              <a:rPr lang="pt-BR" sz="2200" dirty="0" smtClean="0"/>
              <a:t>.</a:t>
            </a:r>
            <a:endParaRPr lang="sr-Latn-RS" sz="2200" dirty="0" smtClean="0"/>
          </a:p>
          <a:p>
            <a:pPr algn="just" hangingPunct="0"/>
            <a:endParaRPr lang="sr-Latn-RS" sz="2200" dirty="0" smtClean="0"/>
          </a:p>
          <a:p>
            <a:pPr algn="just" hangingPunct="0"/>
            <a:r>
              <a:rPr lang="pl-PL" sz="2200" dirty="0" smtClean="0"/>
              <a:t>Uzmimo da je dat kauzalni niz </a:t>
            </a:r>
            <a:r>
              <a:rPr lang="en-US" sz="2200" dirty="0" smtClean="0">
                <a:sym typeface="Symbol"/>
              </a:rPr>
              <a:t></a:t>
            </a:r>
            <a:r>
              <a:rPr lang="pl-PL" sz="2200" i="1" dirty="0" smtClean="0"/>
              <a:t>x</a:t>
            </a:r>
            <a:r>
              <a:rPr lang="pl-PL" sz="2200" dirty="0" smtClean="0"/>
              <a:t>(</a:t>
            </a:r>
            <a:r>
              <a:rPr lang="pl-PL" sz="2200" i="1" dirty="0" smtClean="0"/>
              <a:t>n</a:t>
            </a:r>
            <a:r>
              <a:rPr lang="pl-PL" sz="2200" dirty="0" smtClean="0"/>
              <a:t>)</a:t>
            </a:r>
            <a:r>
              <a:rPr lang="en-US" sz="2200" dirty="0" smtClean="0">
                <a:sym typeface="Symbol"/>
              </a:rPr>
              <a:t></a:t>
            </a:r>
            <a:r>
              <a:rPr lang="pl-PL" sz="2200" dirty="0" smtClean="0"/>
              <a:t> konačne dužine </a:t>
            </a:r>
            <a:r>
              <a:rPr lang="pl-PL" sz="2200" i="1" dirty="0" smtClean="0"/>
              <a:t>M</a:t>
            </a:r>
            <a:r>
              <a:rPr lang="pl-PL" sz="2200" dirty="0" smtClean="0"/>
              <a:t> kao pod(a) na slici 15 (M=4).</a:t>
            </a:r>
          </a:p>
          <a:p>
            <a:pPr algn="just" hangingPunct="0"/>
            <a:endParaRPr lang="pl-PL" sz="2200" dirty="0" smtClean="0"/>
          </a:p>
          <a:p>
            <a:pPr algn="just" hangingPunct="0"/>
            <a:r>
              <a:rPr lang="pl-PL" sz="2400" dirty="0" smtClean="0"/>
              <a:t>Formirajmo zatim niz </a:t>
            </a:r>
            <a:r>
              <a:rPr lang="en-US" sz="2400" dirty="0" smtClean="0">
                <a:sym typeface="Symbol"/>
              </a:rPr>
              <a:t></a:t>
            </a:r>
            <a:r>
              <a:rPr lang="pl-PL" sz="2400" i="1" dirty="0" smtClean="0"/>
              <a:t>x</a:t>
            </a:r>
            <a:r>
              <a:rPr lang="pl-PL" sz="2400" i="1" baseline="-25000" dirty="0" smtClean="0"/>
              <a:t>p</a:t>
            </a:r>
            <a:r>
              <a:rPr lang="pl-PL" sz="2400" dirty="0" smtClean="0"/>
              <a:t>(</a:t>
            </a:r>
            <a:r>
              <a:rPr lang="pl-PL" sz="2400" i="1" dirty="0" smtClean="0"/>
              <a:t>n</a:t>
            </a:r>
            <a:r>
              <a:rPr lang="pl-PL" sz="2400" dirty="0" smtClean="0"/>
              <a:t>)</a:t>
            </a:r>
            <a:r>
              <a:rPr lang="en-US" sz="2400" dirty="0" smtClean="0">
                <a:sym typeface="Symbol"/>
              </a:rPr>
              <a:t></a:t>
            </a:r>
            <a:r>
              <a:rPr lang="pl-PL" sz="2400" dirty="0" smtClean="0"/>
              <a:t> kao periodično produženje od </a:t>
            </a:r>
            <a:r>
              <a:rPr lang="en-US" sz="2400" dirty="0" smtClean="0">
                <a:sym typeface="Symbol"/>
              </a:rPr>
              <a:t></a:t>
            </a:r>
            <a:r>
              <a:rPr lang="pl-PL" sz="2400" i="1" dirty="0" smtClean="0"/>
              <a:t>x</a:t>
            </a:r>
            <a:r>
              <a:rPr lang="pl-PL" sz="2400" dirty="0" smtClean="0"/>
              <a:t>(</a:t>
            </a:r>
            <a:r>
              <a:rPr lang="pl-PL" sz="2400" i="1" dirty="0" smtClean="0"/>
              <a:t>n</a:t>
            </a:r>
            <a:r>
              <a:rPr lang="pl-PL" sz="2400" dirty="0" smtClean="0"/>
              <a:t>)</a:t>
            </a:r>
            <a:r>
              <a:rPr lang="en-US" sz="2400" dirty="0" smtClean="0">
                <a:sym typeface="Symbol"/>
              </a:rPr>
              <a:t></a:t>
            </a:r>
            <a:r>
              <a:rPr lang="pl-PL" sz="2400" dirty="0" smtClean="0"/>
              <a:t> sa periodom </a:t>
            </a:r>
            <a:r>
              <a:rPr lang="pl-PL" sz="2400" i="1" dirty="0" smtClean="0"/>
              <a:t>N</a:t>
            </a:r>
            <a:r>
              <a:rPr lang="pl-PL" sz="2400" dirty="0" smtClean="0"/>
              <a:t>. Ako je </a:t>
            </a:r>
            <a:r>
              <a:rPr lang="pl-PL" sz="2400" i="1" dirty="0" smtClean="0"/>
              <a:t>M</a:t>
            </a:r>
            <a:r>
              <a:rPr lang="en-US" sz="2400" dirty="0" smtClean="0">
                <a:sym typeface="Symbol"/>
              </a:rPr>
              <a:t></a:t>
            </a:r>
            <a:r>
              <a:rPr lang="pl-PL" sz="2400" i="1" dirty="0" smtClean="0"/>
              <a:t>N</a:t>
            </a:r>
            <a:r>
              <a:rPr lang="pl-PL" sz="2400" dirty="0" smtClean="0"/>
              <a:t> imamo</a:t>
            </a:r>
            <a:endParaRPr lang="en-US" sz="2400" dirty="0" smtClean="0"/>
          </a:p>
          <a:p>
            <a:pPr hangingPunct="0"/>
            <a:endParaRPr lang="en-US" sz="2200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829056"/>
          </a:xfrm>
        </p:spPr>
        <p:txBody>
          <a:bodyPr>
            <a:normAutofit/>
          </a:bodyPr>
          <a:lstStyle/>
          <a:p>
            <a:pPr algn="ctr"/>
            <a:r>
              <a:rPr lang="pl-PL" sz="2600" dirty="0" smtClean="0"/>
              <a:t>Diskretna Furijeova transformacija</a:t>
            </a:r>
            <a:endParaRPr lang="en-US" sz="2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8" y="1670304"/>
            <a:ext cx="7193282" cy="4371059"/>
          </a:xfrm>
        </p:spPr>
        <p:txBody>
          <a:bodyPr>
            <a:normAutofit/>
          </a:bodyPr>
          <a:lstStyle/>
          <a:p>
            <a:endParaRPr lang="sr-Latn-RS" sz="2000" dirty="0" smtClean="0"/>
          </a:p>
          <a:p>
            <a:endParaRPr lang="sr-Latn-RS" dirty="0" smtClean="0"/>
          </a:p>
          <a:p>
            <a:endParaRPr lang="sr-Latn-RS" dirty="0" smtClean="0"/>
          </a:p>
          <a:p>
            <a:endParaRPr lang="sr-Latn-RS" dirty="0" smtClean="0"/>
          </a:p>
          <a:p>
            <a:pPr algn="just"/>
            <a:r>
              <a:rPr lang="pt-BR" sz="2200" dirty="0" smtClean="0"/>
              <a:t>Slika (b) ilustruje </a:t>
            </a:r>
            <a:r>
              <a:rPr lang="en-US" sz="2200" dirty="0" smtClean="0">
                <a:sym typeface="Symbol"/>
              </a:rPr>
              <a:t></a:t>
            </a:r>
            <a:r>
              <a:rPr lang="pt-BR" sz="2200" i="1" dirty="0" smtClean="0"/>
              <a:t>x</a:t>
            </a:r>
            <a:r>
              <a:rPr lang="pt-BR" sz="2200" i="1" baseline="-25000" dirty="0" smtClean="0"/>
              <a:t>p</a:t>
            </a:r>
            <a:r>
              <a:rPr lang="pt-BR" sz="2200" dirty="0" smtClean="0"/>
              <a:t>(</a:t>
            </a:r>
            <a:r>
              <a:rPr lang="pt-BR" sz="2200" i="1" dirty="0" smtClean="0"/>
              <a:t>n</a:t>
            </a:r>
            <a:r>
              <a:rPr lang="pt-BR" sz="2200" dirty="0" smtClean="0"/>
              <a:t>)</a:t>
            </a:r>
            <a:r>
              <a:rPr lang="en-US" sz="2200" dirty="0" smtClean="0">
                <a:sym typeface="Symbol"/>
              </a:rPr>
              <a:t></a:t>
            </a:r>
            <a:r>
              <a:rPr lang="pt-BR" sz="2200" dirty="0" smtClean="0"/>
              <a:t> za </a:t>
            </a:r>
            <a:r>
              <a:rPr lang="pt-BR" sz="2200" i="1" dirty="0" smtClean="0"/>
              <a:t>M</a:t>
            </a:r>
            <a:r>
              <a:rPr lang="pt-BR" sz="2200" dirty="0" smtClean="0"/>
              <a:t>=</a:t>
            </a:r>
            <a:r>
              <a:rPr lang="pt-BR" sz="2200" i="1" dirty="0" smtClean="0"/>
              <a:t>N</a:t>
            </a:r>
            <a:r>
              <a:rPr lang="pt-BR" sz="2200" dirty="0" smtClean="0"/>
              <a:t>, a slika (c) </a:t>
            </a:r>
            <a:r>
              <a:rPr lang="en-US" sz="2200" dirty="0" smtClean="0">
                <a:sym typeface="Symbol"/>
              </a:rPr>
              <a:t></a:t>
            </a:r>
            <a:r>
              <a:rPr lang="pt-BR" sz="2200" i="1" dirty="0" smtClean="0"/>
              <a:t>x</a:t>
            </a:r>
            <a:r>
              <a:rPr lang="pt-BR" sz="2200" i="1" baseline="-25000" dirty="0" smtClean="0"/>
              <a:t>p</a:t>
            </a:r>
            <a:r>
              <a:rPr lang="pt-BR" sz="2200" dirty="0" smtClean="0"/>
              <a:t>(</a:t>
            </a:r>
            <a:r>
              <a:rPr lang="pt-BR" sz="2200" i="1" dirty="0" smtClean="0"/>
              <a:t>n</a:t>
            </a:r>
            <a:r>
              <a:rPr lang="pt-BR" sz="2200" dirty="0" smtClean="0"/>
              <a:t>)</a:t>
            </a:r>
            <a:r>
              <a:rPr lang="en-US" sz="2200" dirty="0" smtClean="0">
                <a:sym typeface="Symbol"/>
              </a:rPr>
              <a:t></a:t>
            </a:r>
            <a:r>
              <a:rPr lang="pt-BR" sz="2200" dirty="0" smtClean="0"/>
              <a:t> za </a:t>
            </a:r>
            <a:r>
              <a:rPr lang="pt-BR" sz="2200" i="1" dirty="0" smtClean="0"/>
              <a:t>M</a:t>
            </a:r>
            <a:r>
              <a:rPr lang="pt-BR" sz="2200" dirty="0" smtClean="0"/>
              <a:t>&lt;</a:t>
            </a:r>
            <a:r>
              <a:rPr lang="pt-BR" sz="2200" i="1" dirty="0" smtClean="0"/>
              <a:t>N</a:t>
            </a:r>
            <a:r>
              <a:rPr lang="pt-BR" sz="2200" dirty="0" smtClean="0"/>
              <a:t>. U oba slučaja </a:t>
            </a:r>
            <a:r>
              <a:rPr lang="en-US" sz="2200" dirty="0" smtClean="0">
                <a:sym typeface="Symbol"/>
              </a:rPr>
              <a:t></a:t>
            </a:r>
            <a:r>
              <a:rPr lang="pt-BR" sz="2200" i="1" dirty="0" smtClean="0"/>
              <a:t>x</a:t>
            </a:r>
            <a:r>
              <a:rPr lang="pt-BR" sz="2200" dirty="0" smtClean="0"/>
              <a:t>(</a:t>
            </a:r>
            <a:r>
              <a:rPr lang="pt-BR" sz="2200" i="1" dirty="0" smtClean="0"/>
              <a:t>n</a:t>
            </a:r>
            <a:r>
              <a:rPr lang="pt-BR" sz="2200" dirty="0" smtClean="0"/>
              <a:t>)</a:t>
            </a:r>
            <a:r>
              <a:rPr lang="en-US" sz="2200" dirty="0" smtClean="0">
                <a:sym typeface="Symbol"/>
              </a:rPr>
              <a:t></a:t>
            </a:r>
            <a:r>
              <a:rPr lang="pt-BR" sz="2200" dirty="0" smtClean="0"/>
              <a:t> se može jednoznačno izdvojiti iz </a:t>
            </a:r>
            <a:r>
              <a:rPr lang="en-US" sz="2200" dirty="0" smtClean="0">
                <a:sym typeface="Symbol"/>
              </a:rPr>
              <a:t></a:t>
            </a:r>
            <a:r>
              <a:rPr lang="pt-BR" sz="2200" i="1" dirty="0" smtClean="0"/>
              <a:t>x</a:t>
            </a:r>
            <a:r>
              <a:rPr lang="pt-BR" sz="2200" i="1" baseline="-25000" dirty="0" smtClean="0"/>
              <a:t>p</a:t>
            </a:r>
            <a:r>
              <a:rPr lang="pt-BR" sz="2200" dirty="0" smtClean="0"/>
              <a:t>(</a:t>
            </a:r>
            <a:r>
              <a:rPr lang="pt-BR" sz="2200" i="1" dirty="0" smtClean="0"/>
              <a:t>n</a:t>
            </a:r>
            <a:r>
              <a:rPr lang="pt-BR" sz="2200" dirty="0" smtClean="0"/>
              <a:t>)</a:t>
            </a:r>
            <a:r>
              <a:rPr lang="en-US" sz="2200" dirty="0" smtClean="0">
                <a:sym typeface="Symbol"/>
              </a:rPr>
              <a:t></a:t>
            </a:r>
            <a:r>
              <a:rPr lang="pt-BR" sz="2200" dirty="0" smtClean="0"/>
              <a:t> </a:t>
            </a:r>
            <a:r>
              <a:rPr lang="sr-Latn-RS" sz="2200" dirty="0" smtClean="0"/>
              <a:t>. </a:t>
            </a:r>
            <a:r>
              <a:rPr lang="pt-BR" sz="2200" dirty="0" smtClean="0"/>
              <a:t>Slika (d) pokazuje </a:t>
            </a:r>
            <a:r>
              <a:rPr lang="en-US" sz="2200" dirty="0" smtClean="0">
                <a:sym typeface="Symbol"/>
              </a:rPr>
              <a:t></a:t>
            </a:r>
            <a:r>
              <a:rPr lang="pt-BR" sz="2200" i="1" dirty="0" smtClean="0"/>
              <a:t>x</a:t>
            </a:r>
            <a:r>
              <a:rPr lang="pt-BR" sz="2200" i="1" baseline="-25000" dirty="0" smtClean="0"/>
              <a:t>p</a:t>
            </a:r>
            <a:r>
              <a:rPr lang="pt-BR" sz="2200" dirty="0" smtClean="0"/>
              <a:t>(</a:t>
            </a:r>
            <a:r>
              <a:rPr lang="pt-BR" sz="2200" i="1" dirty="0" smtClean="0"/>
              <a:t>n</a:t>
            </a:r>
            <a:r>
              <a:rPr lang="pt-BR" sz="2200" dirty="0" smtClean="0"/>
              <a:t>)</a:t>
            </a:r>
            <a:r>
              <a:rPr lang="en-US" sz="2200" dirty="0" smtClean="0">
                <a:sym typeface="Symbol"/>
              </a:rPr>
              <a:t></a:t>
            </a:r>
            <a:r>
              <a:rPr lang="pt-BR" sz="2200" dirty="0" smtClean="0"/>
              <a:t> za </a:t>
            </a:r>
            <a:r>
              <a:rPr lang="pt-BR" sz="2200" i="1" dirty="0" smtClean="0"/>
              <a:t>M</a:t>
            </a:r>
            <a:r>
              <a:rPr lang="pt-BR" sz="2200" dirty="0" smtClean="0"/>
              <a:t>&gt;</a:t>
            </a:r>
            <a:r>
              <a:rPr lang="pt-BR" sz="2200" i="1" dirty="0" smtClean="0"/>
              <a:t>N</a:t>
            </a:r>
            <a:r>
              <a:rPr lang="pt-BR" sz="2200" dirty="0" smtClean="0"/>
              <a:t>. U ovom slučaju dužina niza </a:t>
            </a:r>
            <a:r>
              <a:rPr lang="en-US" sz="2200" dirty="0" smtClean="0">
                <a:sym typeface="Symbol"/>
              </a:rPr>
              <a:t></a:t>
            </a:r>
            <a:r>
              <a:rPr lang="pt-BR" sz="2200" i="1" dirty="0" smtClean="0"/>
              <a:t>x</a:t>
            </a:r>
            <a:r>
              <a:rPr lang="pt-BR" sz="2200" dirty="0" smtClean="0"/>
              <a:t>(</a:t>
            </a:r>
            <a:r>
              <a:rPr lang="pt-BR" sz="2200" i="1" dirty="0" smtClean="0"/>
              <a:t>n</a:t>
            </a:r>
            <a:r>
              <a:rPr lang="pt-BR" sz="2200" dirty="0" smtClean="0"/>
              <a:t>)</a:t>
            </a:r>
            <a:r>
              <a:rPr lang="en-US" sz="2200" dirty="0" smtClean="0">
                <a:sym typeface="Symbol"/>
              </a:rPr>
              <a:t></a:t>
            </a:r>
            <a:r>
              <a:rPr lang="pt-BR" sz="2200" dirty="0" smtClean="0"/>
              <a:t> je veća od dužine jedne periode niza </a:t>
            </a:r>
            <a:r>
              <a:rPr lang="en-US" sz="2200" dirty="0" smtClean="0">
                <a:sym typeface="Symbol"/>
              </a:rPr>
              <a:t></a:t>
            </a:r>
            <a:r>
              <a:rPr lang="pt-BR" sz="2200" i="1" dirty="0" smtClean="0"/>
              <a:t>x</a:t>
            </a:r>
            <a:r>
              <a:rPr lang="pt-BR" sz="2200" i="1" baseline="-25000" dirty="0" smtClean="0"/>
              <a:t>p</a:t>
            </a:r>
            <a:r>
              <a:rPr lang="pt-BR" sz="2200" dirty="0" smtClean="0"/>
              <a:t>(</a:t>
            </a:r>
            <a:r>
              <a:rPr lang="pt-BR" sz="2200" i="1" dirty="0" smtClean="0"/>
              <a:t>n</a:t>
            </a:r>
            <a:r>
              <a:rPr lang="pt-BR" sz="2200" dirty="0" smtClean="0"/>
              <a:t>)</a:t>
            </a:r>
            <a:r>
              <a:rPr lang="en-US" sz="2200" dirty="0" smtClean="0">
                <a:sym typeface="Symbol"/>
              </a:rPr>
              <a:t></a:t>
            </a:r>
            <a:r>
              <a:rPr lang="pt-BR" sz="2200" dirty="0" smtClean="0"/>
              <a:t>, usled čega nastaje preklapanje u vremenskom domenu pri formiranju niza </a:t>
            </a:r>
            <a:r>
              <a:rPr lang="en-US" sz="2200" dirty="0" smtClean="0">
                <a:sym typeface="Symbol"/>
              </a:rPr>
              <a:t></a:t>
            </a:r>
            <a:r>
              <a:rPr lang="pt-BR" sz="2200" i="1" dirty="0" smtClean="0"/>
              <a:t>x</a:t>
            </a:r>
            <a:r>
              <a:rPr lang="pt-BR" sz="2200" i="1" baseline="-25000" dirty="0" smtClean="0"/>
              <a:t>p</a:t>
            </a:r>
            <a:r>
              <a:rPr lang="pt-BR" sz="2200" dirty="0" smtClean="0"/>
              <a:t>(</a:t>
            </a:r>
            <a:r>
              <a:rPr lang="pt-BR" sz="2200" i="1" dirty="0" smtClean="0"/>
              <a:t>n</a:t>
            </a:r>
            <a:r>
              <a:rPr lang="pt-BR" sz="2200" dirty="0" smtClean="0"/>
              <a:t>)</a:t>
            </a:r>
            <a:r>
              <a:rPr lang="en-US" sz="2200" dirty="0" smtClean="0">
                <a:sym typeface="Symbol"/>
              </a:rPr>
              <a:t></a:t>
            </a:r>
            <a:r>
              <a:rPr lang="pt-BR" sz="2200" dirty="0" smtClean="0"/>
              <a:t>. </a:t>
            </a:r>
            <a:endParaRPr lang="en-US" sz="2200" dirty="0" smtClean="0"/>
          </a:p>
          <a:p>
            <a:endParaRPr lang="en-US" dirty="0"/>
          </a:p>
        </p:txBody>
      </p:sp>
      <p:graphicFrame>
        <p:nvGraphicFramePr>
          <p:cNvPr id="39938" name="Object 2"/>
          <p:cNvGraphicFramePr>
            <a:graphicFrameLocks noChangeAspect="1"/>
          </p:cNvGraphicFramePr>
          <p:nvPr/>
        </p:nvGraphicFramePr>
        <p:xfrm>
          <a:off x="1290319" y="1950721"/>
          <a:ext cx="4231298" cy="1002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945" name="Equation" r:id="rId3" imgW="1930320" imgH="457200" progId="Equation.3">
                  <p:embed/>
                </p:oleObj>
              </mc:Choice>
              <mc:Fallback>
                <p:oleObj name="Equation" r:id="rId3" imgW="1930320" imgH="4572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0319" y="1950721"/>
                        <a:ext cx="4231298" cy="1002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707136"/>
          </a:xfrm>
        </p:spPr>
        <p:txBody>
          <a:bodyPr>
            <a:normAutofit/>
          </a:bodyPr>
          <a:lstStyle/>
          <a:p>
            <a:pPr algn="ctr"/>
            <a:r>
              <a:rPr lang="pl-PL" sz="2600" dirty="0" smtClean="0"/>
              <a:t>Diskretna Furijeova transformacija</a:t>
            </a:r>
            <a:endParaRPr lang="en-US" sz="2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8" y="1194816"/>
            <a:ext cx="6534913" cy="5084064"/>
          </a:xfrm>
        </p:spPr>
        <p:txBody>
          <a:bodyPr/>
          <a:lstStyle/>
          <a:p>
            <a:pPr>
              <a:buNone/>
            </a:pPr>
            <a:r>
              <a:rPr lang="sr-Latn-RS" dirty="0" smtClean="0"/>
              <a:t>                                                                          </a:t>
            </a:r>
          </a:p>
          <a:p>
            <a:r>
              <a:rPr lang="sr-Latn-RS" dirty="0" smtClean="0"/>
              <a:t>                                                                     </a:t>
            </a:r>
            <a:r>
              <a:rPr lang="sr-Latn-RS" sz="900" dirty="0" smtClean="0"/>
              <a:t>aperiodičan niz M=5</a:t>
            </a:r>
          </a:p>
          <a:p>
            <a:endParaRPr lang="sr-Latn-RS" sz="900" dirty="0" smtClean="0"/>
          </a:p>
          <a:p>
            <a:endParaRPr lang="sr-Latn-RS" sz="900" dirty="0" smtClean="0"/>
          </a:p>
          <a:p>
            <a:r>
              <a:rPr lang="sr-Latn-RS" sz="900" dirty="0" smtClean="0"/>
              <a:t>                                                                                                                                          </a:t>
            </a:r>
          </a:p>
          <a:p>
            <a:r>
              <a:rPr lang="sr-Latn-RS" sz="900" dirty="0" smtClean="0"/>
              <a:t>                                                                                                                                       </a:t>
            </a:r>
            <a:r>
              <a:rPr lang="pt-BR" sz="900" dirty="0" smtClean="0"/>
              <a:t>periodično produženi niz</a:t>
            </a:r>
            <a:r>
              <a:rPr lang="sr-Latn-RS" sz="900" dirty="0" smtClean="0"/>
              <a:t> </a:t>
            </a:r>
          </a:p>
          <a:p>
            <a:r>
              <a:rPr lang="sr-Latn-RS" sz="900" dirty="0" smtClean="0"/>
              <a:t>                                                                                                                                    </a:t>
            </a:r>
            <a:r>
              <a:rPr lang="sr-Latn-RS" sz="1200" dirty="0" smtClean="0"/>
              <a:t>     N=5   </a:t>
            </a:r>
          </a:p>
          <a:p>
            <a:endParaRPr lang="sr-Latn-RS" sz="1200" dirty="0" smtClean="0"/>
          </a:p>
          <a:p>
            <a:endParaRPr lang="sr-Latn-RS" sz="1200" dirty="0" smtClean="0"/>
          </a:p>
          <a:p>
            <a:r>
              <a:rPr lang="sr-Latn-RS" sz="1200" dirty="0" smtClean="0"/>
              <a:t>                                                                                                         N=8</a:t>
            </a:r>
          </a:p>
          <a:p>
            <a:endParaRPr lang="sr-Latn-RS" sz="1200" dirty="0" smtClean="0"/>
          </a:p>
          <a:p>
            <a:endParaRPr lang="sr-Latn-RS" sz="1200" dirty="0" smtClean="0"/>
          </a:p>
          <a:p>
            <a:r>
              <a:rPr lang="sr-Latn-RS" sz="1200" dirty="0" smtClean="0"/>
              <a:t>                   </a:t>
            </a:r>
          </a:p>
          <a:p>
            <a:r>
              <a:rPr lang="sr-Latn-RS" sz="1200" dirty="0" smtClean="0"/>
              <a:t>                                                                                                         N=4      </a:t>
            </a:r>
          </a:p>
          <a:p>
            <a:endParaRPr lang="sr-Latn-RS" sz="1200" dirty="0" smtClean="0"/>
          </a:p>
          <a:p>
            <a:pPr algn="ctr"/>
            <a:r>
              <a:rPr lang="sr-Latn-RS" dirty="0" smtClean="0"/>
              <a:t>Slika 15 </a:t>
            </a:r>
            <a:r>
              <a:rPr lang="sr-Latn-RS" sz="1200" dirty="0" smtClean="0"/>
              <a:t>                                                                                              </a:t>
            </a:r>
          </a:p>
          <a:p>
            <a:pPr lvl="8"/>
            <a:endParaRPr lang="en-US" dirty="0"/>
          </a:p>
        </p:txBody>
      </p:sp>
      <p:sp>
        <p:nvSpPr>
          <p:cNvPr id="3686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36865" name="Object 1"/>
          <p:cNvGraphicFramePr>
            <a:graphicFrameLocks noChangeAspect="1"/>
          </p:cNvGraphicFramePr>
          <p:nvPr/>
        </p:nvGraphicFramePr>
        <p:xfrm>
          <a:off x="1560576" y="1255776"/>
          <a:ext cx="4206240" cy="4577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872" r:id="rId3" imgW="4580763" imgH="4986338" progId="">
                  <p:embed/>
                </p:oleObj>
              </mc:Choice>
              <mc:Fallback>
                <p:oleObj r:id="rId3" imgW="4580763" imgH="4986338" progId="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60576" y="1255776"/>
                        <a:ext cx="4206240" cy="4577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751" y="633984"/>
            <a:ext cx="6778753" cy="890016"/>
          </a:xfrm>
        </p:spPr>
        <p:txBody>
          <a:bodyPr>
            <a:normAutofit/>
          </a:bodyPr>
          <a:lstStyle/>
          <a:p>
            <a:pPr algn="ctr"/>
            <a:r>
              <a:rPr lang="pl-PL" sz="2600" dirty="0" smtClean="0"/>
              <a:t>Diskretna Furijeova transformacija</a:t>
            </a:r>
            <a:endParaRPr lang="en-US" sz="2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8" y="1853184"/>
            <a:ext cx="7193282" cy="4188179"/>
          </a:xfrm>
        </p:spPr>
        <p:txBody>
          <a:bodyPr>
            <a:normAutofit/>
          </a:bodyPr>
          <a:lstStyle/>
          <a:p>
            <a:pPr algn="just" hangingPunct="0"/>
            <a:r>
              <a:rPr lang="pt-BR" sz="2200" dirty="0" smtClean="0"/>
              <a:t>Za </a:t>
            </a:r>
            <a:r>
              <a:rPr lang="pt-BR" sz="2200" i="1" dirty="0" smtClean="0"/>
              <a:t>inverznu diskretnu Furijeovu transformaciju</a:t>
            </a:r>
            <a:r>
              <a:rPr lang="pt-BR" sz="2200" dirty="0" smtClean="0"/>
              <a:t> (IDFT) važi:</a:t>
            </a:r>
            <a:endParaRPr lang="en-US" sz="2200" dirty="0" smtClean="0"/>
          </a:p>
          <a:p>
            <a:endParaRPr lang="sr-Latn-RS" dirty="0" smtClean="0"/>
          </a:p>
          <a:p>
            <a:r>
              <a:rPr lang="sr-Latn-RS" dirty="0" smtClean="0"/>
              <a:t>                                                                              (2)</a:t>
            </a:r>
          </a:p>
          <a:p>
            <a:endParaRPr lang="sr-Latn-RS" dirty="0" smtClean="0"/>
          </a:p>
          <a:p>
            <a:pPr algn="just"/>
            <a:r>
              <a:rPr lang="sr-Latn-RS" sz="2200" dirty="0" smtClean="0"/>
              <a:t>Korišćenjem</a:t>
            </a:r>
            <a:r>
              <a:rPr lang="pt-BR" sz="2200" dirty="0" smtClean="0"/>
              <a:t> izraza (1) i (2) izračunava se DFT i IDFT. </a:t>
            </a:r>
            <a:r>
              <a:rPr lang="sr-Latn-RS" sz="2200" dirty="0" smtClean="0"/>
              <a:t> </a:t>
            </a:r>
            <a:r>
              <a:rPr lang="pt-BR" sz="2200" dirty="0" smtClean="0"/>
              <a:t>Broj diskretnih frekvencija </a:t>
            </a:r>
            <a:r>
              <a:rPr lang="pt-BR" sz="2200" i="1" dirty="0" smtClean="0"/>
              <a:t>N</a:t>
            </a:r>
            <a:r>
              <a:rPr lang="pt-BR" sz="2200" dirty="0" smtClean="0"/>
              <a:t> u jednoj periodi DFT jednak je broju elemenata diskretnog signala. Da bi se dobio DFT sa više tačaka treba produžiti </a:t>
            </a:r>
            <a:r>
              <a:rPr lang="en-US" sz="2200" dirty="0" smtClean="0">
                <a:sym typeface="Symbol"/>
              </a:rPr>
              <a:t></a:t>
            </a:r>
            <a:r>
              <a:rPr lang="pt-BR" sz="2200" i="1" dirty="0" smtClean="0"/>
              <a:t>x</a:t>
            </a:r>
            <a:r>
              <a:rPr lang="pt-BR" sz="2200" dirty="0" smtClean="0"/>
              <a:t>(</a:t>
            </a:r>
            <a:r>
              <a:rPr lang="pt-BR" sz="2200" i="1" dirty="0" smtClean="0"/>
              <a:t>n</a:t>
            </a:r>
            <a:r>
              <a:rPr lang="pt-BR" sz="2200" dirty="0" smtClean="0"/>
              <a:t>)</a:t>
            </a:r>
            <a:r>
              <a:rPr lang="en-US" sz="2200" dirty="0" smtClean="0">
                <a:sym typeface="Symbol"/>
              </a:rPr>
              <a:t></a:t>
            </a:r>
            <a:r>
              <a:rPr lang="pt-BR" sz="2200" dirty="0" smtClean="0"/>
              <a:t> dodavanjem nultih elemenata. </a:t>
            </a:r>
            <a:endParaRPr lang="sr-Latn-RS" sz="2200" dirty="0" smtClean="0"/>
          </a:p>
          <a:p>
            <a:endParaRPr lang="sr-Latn-RS" dirty="0" smtClean="0"/>
          </a:p>
          <a:p>
            <a:endParaRPr lang="en-US" dirty="0"/>
          </a:p>
        </p:txBody>
      </p:sp>
      <p:graphicFrame>
        <p:nvGraphicFramePr>
          <p:cNvPr id="60422" name="Object 6"/>
          <p:cNvGraphicFramePr>
            <a:graphicFrameLocks noChangeAspect="1"/>
          </p:cNvGraphicFramePr>
          <p:nvPr/>
        </p:nvGraphicFramePr>
        <p:xfrm>
          <a:off x="1109917" y="2840736"/>
          <a:ext cx="4832644" cy="8168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429" name="Equation" r:id="rId3" imgW="2552400" imgH="431640" progId="Equation.3">
                  <p:embed/>
                </p:oleObj>
              </mc:Choice>
              <mc:Fallback>
                <p:oleObj name="Equation" r:id="rId3" imgW="2552400" imgH="43164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09917" y="2840736"/>
                        <a:ext cx="4832644" cy="81686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865632"/>
          </a:xfrm>
        </p:spPr>
        <p:txBody>
          <a:bodyPr>
            <a:normAutofit/>
          </a:bodyPr>
          <a:lstStyle/>
          <a:p>
            <a:pPr algn="ctr"/>
            <a:r>
              <a:rPr lang="pl-PL" sz="2600" dirty="0" smtClean="0"/>
              <a:t>Diskretna Furijeova transformacija</a:t>
            </a:r>
            <a:endParaRPr lang="en-US" sz="2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BR" sz="2200" dirty="0" smtClean="0"/>
              <a:t>Nulti elementi ne utiču na iznos zbira u (1), ali se sa većim </a:t>
            </a:r>
            <a:r>
              <a:rPr lang="pt-BR" sz="2200" i="1" dirty="0" smtClean="0"/>
              <a:t>N</a:t>
            </a:r>
            <a:r>
              <a:rPr lang="pt-BR" sz="2200" dirty="0" smtClean="0"/>
              <a:t> smanjuje razmak između tačaka na frekvencijskoj skali što poboljšava rezoluciju.</a:t>
            </a:r>
            <a:endParaRPr lang="sr-Latn-RS" sz="2200" dirty="0" smtClean="0"/>
          </a:p>
          <a:p>
            <a:endParaRPr lang="sr-Latn-RS" sz="2800" b="1" dirty="0" smtClean="0"/>
          </a:p>
          <a:p>
            <a:r>
              <a:rPr lang="pt-BR" sz="2800" b="1" dirty="0" smtClean="0"/>
              <a:t>Primer 1</a:t>
            </a:r>
            <a:endParaRPr lang="sr-Latn-RS" sz="2800" b="1" dirty="0" smtClean="0"/>
          </a:p>
          <a:p>
            <a:r>
              <a:rPr lang="pt-BR" sz="2200" dirty="0" smtClean="0"/>
              <a:t>Izračunati DFT niza </a:t>
            </a:r>
            <a:r>
              <a:rPr lang="en-US" sz="2200" dirty="0" smtClean="0">
                <a:sym typeface="Symbol"/>
              </a:rPr>
              <a:t></a:t>
            </a:r>
            <a:r>
              <a:rPr lang="pt-BR" sz="2200" i="1" dirty="0" smtClean="0"/>
              <a:t>x</a:t>
            </a:r>
            <a:r>
              <a:rPr lang="pt-BR" sz="2200" dirty="0" smtClean="0"/>
              <a:t>(</a:t>
            </a:r>
            <a:r>
              <a:rPr lang="pt-BR" sz="2200" i="1" dirty="0" smtClean="0"/>
              <a:t>n</a:t>
            </a:r>
            <a:r>
              <a:rPr lang="pt-BR" sz="2200" dirty="0" smtClean="0"/>
              <a:t>)</a:t>
            </a:r>
            <a:r>
              <a:rPr lang="en-US" sz="2200" dirty="0" smtClean="0">
                <a:sym typeface="Symbol"/>
              </a:rPr>
              <a:t></a:t>
            </a:r>
            <a:r>
              <a:rPr lang="pt-BR" sz="2200" dirty="0" smtClean="0"/>
              <a:t> za </a:t>
            </a:r>
            <a:r>
              <a:rPr lang="pt-BR" sz="2200" i="1" dirty="0" smtClean="0"/>
              <a:t>N</a:t>
            </a:r>
            <a:r>
              <a:rPr lang="pt-BR" sz="2200" dirty="0" smtClean="0"/>
              <a:t>=3, </a:t>
            </a:r>
            <a:r>
              <a:rPr lang="pt-BR" sz="2200" i="1" dirty="0" smtClean="0"/>
              <a:t>N</a:t>
            </a:r>
            <a:r>
              <a:rPr lang="pt-BR" sz="2200" dirty="0" smtClean="0"/>
              <a:t>=4 i </a:t>
            </a:r>
            <a:r>
              <a:rPr lang="pt-BR" sz="2200" i="1" dirty="0" smtClean="0"/>
              <a:t>N</a:t>
            </a:r>
            <a:r>
              <a:rPr lang="pt-BR" sz="2200" dirty="0" smtClean="0"/>
              <a:t>=8</a:t>
            </a:r>
            <a:r>
              <a:rPr lang="sr-Latn-RS" sz="2200" dirty="0" smtClean="0"/>
              <a:t> ako je dat n</a:t>
            </a:r>
            <a:r>
              <a:rPr lang="pl-PL" sz="2200" dirty="0" smtClean="0"/>
              <a:t>iz </a:t>
            </a:r>
            <a:r>
              <a:rPr lang="en-US" sz="2200" dirty="0" smtClean="0">
                <a:sym typeface="Symbol"/>
              </a:rPr>
              <a:t></a:t>
            </a:r>
            <a:r>
              <a:rPr lang="pl-PL" sz="2200" i="1" dirty="0" smtClean="0"/>
              <a:t>x</a:t>
            </a:r>
            <a:r>
              <a:rPr lang="pl-PL" sz="2200" dirty="0" smtClean="0"/>
              <a:t>(</a:t>
            </a:r>
            <a:r>
              <a:rPr lang="pl-PL" sz="2200" i="1" dirty="0" smtClean="0"/>
              <a:t>n</a:t>
            </a:r>
            <a:r>
              <a:rPr lang="pl-PL" sz="2200" dirty="0" smtClean="0"/>
              <a:t>)</a:t>
            </a:r>
            <a:r>
              <a:rPr lang="en-US" sz="2200" dirty="0" smtClean="0">
                <a:sym typeface="Symbol"/>
              </a:rPr>
              <a:t></a:t>
            </a:r>
            <a:r>
              <a:rPr lang="pl-PL" sz="2200" dirty="0" smtClean="0"/>
              <a:t> čiji je </a:t>
            </a:r>
            <a:r>
              <a:rPr lang="pl-PL" sz="2200" i="1" dirty="0" smtClean="0"/>
              <a:t>n</a:t>
            </a:r>
            <a:r>
              <a:rPr lang="pl-PL" sz="2200" dirty="0" smtClean="0"/>
              <a:t>-ti član:</a:t>
            </a:r>
          </a:p>
          <a:p>
            <a:endParaRPr lang="pl-PL" sz="2200" dirty="0" smtClean="0"/>
          </a:p>
          <a:p>
            <a:pPr algn="just"/>
            <a:endParaRPr lang="en-US" sz="2200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755904"/>
          </a:xfrm>
        </p:spPr>
        <p:txBody>
          <a:bodyPr>
            <a:normAutofit/>
          </a:bodyPr>
          <a:lstStyle/>
          <a:p>
            <a:pPr algn="ctr"/>
            <a:r>
              <a:rPr lang="pl-PL" sz="2600" dirty="0" smtClean="0"/>
              <a:t>Diskretna Furijeova transformacija</a:t>
            </a:r>
            <a:endParaRPr lang="en-US" sz="26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09599" y="1536192"/>
            <a:ext cx="6347714" cy="4505171"/>
          </a:xfrm>
        </p:spPr>
        <p:txBody>
          <a:bodyPr/>
          <a:lstStyle/>
          <a:p>
            <a:endParaRPr lang="sr-Latn-RS" sz="2000" dirty="0" smtClean="0"/>
          </a:p>
          <a:p>
            <a:endParaRPr lang="sr-Latn-RS" sz="2000" dirty="0" smtClean="0"/>
          </a:p>
          <a:p>
            <a:endParaRPr lang="sr-Latn-RS" sz="2000" dirty="0" smtClean="0"/>
          </a:p>
          <a:p>
            <a:endParaRPr lang="sr-Latn-RS" sz="2000" dirty="0" smtClean="0"/>
          </a:p>
          <a:p>
            <a:r>
              <a:rPr lang="sr-Latn-RS" sz="2400" b="1" dirty="0" smtClean="0"/>
              <a:t>Rešenje</a:t>
            </a:r>
          </a:p>
          <a:p>
            <a:pPr algn="just"/>
            <a:r>
              <a:rPr lang="sr-Latn-RS" sz="2200" dirty="0" smtClean="0"/>
              <a:t>Korišćenjem jednačine (1) </a:t>
            </a:r>
            <a:r>
              <a:rPr lang="pt-BR" sz="2200" dirty="0" smtClean="0"/>
              <a:t>mogu se izračunati</a:t>
            </a:r>
            <a:r>
              <a:rPr lang="sr-Latn-RS" sz="2200" dirty="0" smtClean="0"/>
              <a:t> </a:t>
            </a:r>
            <a:r>
              <a:rPr lang="pt-BR" sz="2200" dirty="0" smtClean="0"/>
              <a:t>DFT koeficijenti </a:t>
            </a:r>
            <a:r>
              <a:rPr lang="en-US" sz="2200" dirty="0" smtClean="0">
                <a:sym typeface="Symbol"/>
              </a:rPr>
              <a:t></a:t>
            </a:r>
            <a:r>
              <a:rPr lang="pt-BR" sz="2200" i="1" dirty="0" smtClean="0"/>
              <a:t>X</a:t>
            </a:r>
            <a:r>
              <a:rPr lang="pt-BR" sz="2200" dirty="0" smtClean="0"/>
              <a:t>(</a:t>
            </a:r>
            <a:r>
              <a:rPr lang="pt-BR" sz="2200" i="1" dirty="0" smtClean="0"/>
              <a:t>k</a:t>
            </a:r>
            <a:r>
              <a:rPr lang="pt-BR" sz="2200" dirty="0" smtClean="0"/>
              <a:t>)</a:t>
            </a:r>
            <a:r>
              <a:rPr lang="en-US" sz="2200" dirty="0" smtClean="0">
                <a:sym typeface="Symbol"/>
              </a:rPr>
              <a:t></a:t>
            </a:r>
            <a:r>
              <a:rPr lang="pt-BR" sz="2200" dirty="0" smtClean="0"/>
              <a:t>. Niz </a:t>
            </a:r>
            <a:r>
              <a:rPr lang="en-US" sz="2200" dirty="0" smtClean="0">
                <a:sym typeface="Symbol"/>
              </a:rPr>
              <a:t></a:t>
            </a:r>
            <a:r>
              <a:rPr lang="pt-BR" sz="2200" i="1" dirty="0" smtClean="0"/>
              <a:t>x</a:t>
            </a:r>
            <a:r>
              <a:rPr lang="pt-BR" sz="2200" dirty="0" smtClean="0"/>
              <a:t>(</a:t>
            </a:r>
            <a:r>
              <a:rPr lang="pt-BR" sz="2200" i="1" dirty="0" smtClean="0"/>
              <a:t>n</a:t>
            </a:r>
            <a:r>
              <a:rPr lang="pt-BR" sz="2200" dirty="0" smtClean="0"/>
              <a:t>)</a:t>
            </a:r>
            <a:r>
              <a:rPr lang="en-US" sz="2200" dirty="0" smtClean="0">
                <a:sym typeface="Symbol"/>
              </a:rPr>
              <a:t></a:t>
            </a:r>
            <a:r>
              <a:rPr lang="pt-BR" sz="2200" dirty="0" smtClean="0"/>
              <a:t> ima tri nenulta elementa i </a:t>
            </a:r>
            <a:r>
              <a:rPr lang="sr-Latn-RS" sz="2200" dirty="0" smtClean="0"/>
              <a:t>kako</a:t>
            </a:r>
            <a:r>
              <a:rPr lang="pt-BR" sz="2200" dirty="0" smtClean="0"/>
              <a:t> je </a:t>
            </a:r>
            <a:r>
              <a:rPr lang="pt-BR" sz="2200" i="1" dirty="0" smtClean="0"/>
              <a:t>N </a:t>
            </a:r>
            <a:r>
              <a:rPr lang="en-US" sz="2200" dirty="0" smtClean="0">
                <a:sym typeface="Symbol"/>
              </a:rPr>
              <a:t></a:t>
            </a:r>
            <a:r>
              <a:rPr lang="pt-BR" sz="2200" dirty="0" smtClean="0"/>
              <a:t> 3, iz (1) </a:t>
            </a:r>
            <a:r>
              <a:rPr lang="sr-Latn-RS" sz="2200" dirty="0" smtClean="0"/>
              <a:t>se dobija:</a:t>
            </a:r>
          </a:p>
          <a:p>
            <a:pPr algn="just"/>
            <a:endParaRPr lang="en-US" sz="2200" dirty="0" smtClean="0"/>
          </a:p>
          <a:p>
            <a:endParaRPr lang="sr-Latn-RS" sz="2000" b="1" dirty="0" smtClean="0"/>
          </a:p>
          <a:p>
            <a:endParaRPr lang="en-US" sz="2000" b="1" dirty="0" smtClean="0"/>
          </a:p>
          <a:p>
            <a:endParaRPr lang="en-US" sz="2400" dirty="0" smtClean="0"/>
          </a:p>
          <a:p>
            <a:endParaRPr lang="en-US" dirty="0"/>
          </a:p>
        </p:txBody>
      </p:sp>
      <p:graphicFrame>
        <p:nvGraphicFramePr>
          <p:cNvPr id="59395" name="Object 3"/>
          <p:cNvGraphicFramePr>
            <a:graphicFrameLocks noChangeAspect="1"/>
          </p:cNvGraphicFramePr>
          <p:nvPr/>
        </p:nvGraphicFramePr>
        <p:xfrm>
          <a:off x="1141984" y="1797812"/>
          <a:ext cx="4576064" cy="10868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9402" name="Equation" r:id="rId3" imgW="2031840" imgH="482400" progId="Equation.3">
                  <p:embed/>
                </p:oleObj>
              </mc:Choice>
              <mc:Fallback>
                <p:oleObj name="Equation" r:id="rId3" imgW="2031840" imgH="4824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1984" y="1797812"/>
                        <a:ext cx="4576064" cy="108681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1120</TotalTime>
  <Words>735</Words>
  <Application>Microsoft Office PowerPoint</Application>
  <PresentationFormat>On-screen Show (4:3)</PresentationFormat>
  <Paragraphs>133</Paragraphs>
  <Slides>19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5" baseType="lpstr">
      <vt:lpstr>Arial</vt:lpstr>
      <vt:lpstr>Symbol</vt:lpstr>
      <vt:lpstr>Trebuchet MS</vt:lpstr>
      <vt:lpstr>Wingdings 3</vt:lpstr>
      <vt:lpstr>Facet</vt:lpstr>
      <vt:lpstr>Equation</vt:lpstr>
      <vt:lpstr>Diskretna Furijeova transformacija</vt:lpstr>
      <vt:lpstr>Diskretna Furijeova transformacija</vt:lpstr>
      <vt:lpstr>Diskretna Furijeova transformacija</vt:lpstr>
      <vt:lpstr>Diskretna Furijeova transformacija</vt:lpstr>
      <vt:lpstr>Diskretna Furijeova transformacija</vt:lpstr>
      <vt:lpstr>Diskretna Furijeova transformacija</vt:lpstr>
      <vt:lpstr>Diskretna Furijeova transformacija</vt:lpstr>
      <vt:lpstr>Diskretna Furijeova transformacija</vt:lpstr>
      <vt:lpstr>Diskretna Furijeova transformacija</vt:lpstr>
      <vt:lpstr>Diskretna Furijeova transformacija</vt:lpstr>
      <vt:lpstr>Diskretna Furijeova transformacija</vt:lpstr>
      <vt:lpstr>Diskretna Furijeova transformacija              Slika 16</vt:lpstr>
      <vt:lpstr>Diskretna Furijeova transformacija</vt:lpstr>
      <vt:lpstr>Diskretna Furijeova transformacija</vt:lpstr>
      <vt:lpstr> Diskretna Furijeova transformacija    2) Simetrija koja se opisuje relacijom:       Za predstavljanje izraza (4) i (5) u matričnom  obliku potrebno je da niz x(n) kao i njegov  DFT niz X(k) budu  predstavljeni kao vektori    xN  i   XN   :           </vt:lpstr>
      <vt:lpstr>Diskretna Furijeova transformacija</vt:lpstr>
      <vt:lpstr>Diskretna Furijeova transformacija</vt:lpstr>
      <vt:lpstr>Diskretna Furijeova transformacija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Digitalna obrada kontinualnih signala</dc:title>
  <dc:creator>Jelena</dc:creator>
  <cp:lastModifiedBy>Zoran</cp:lastModifiedBy>
  <cp:revision>95</cp:revision>
  <dcterms:created xsi:type="dcterms:W3CDTF">2020-01-29T21:29:57Z</dcterms:created>
  <dcterms:modified xsi:type="dcterms:W3CDTF">2022-04-26T13:47:03Z</dcterms:modified>
</cp:coreProperties>
</file>