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91" r:id="rId2"/>
    <p:sldId id="292" r:id="rId3"/>
    <p:sldId id="293" r:id="rId4"/>
    <p:sldId id="294" r:id="rId5"/>
    <p:sldId id="295" r:id="rId6"/>
    <p:sldId id="303" r:id="rId7"/>
    <p:sldId id="297" r:id="rId8"/>
    <p:sldId id="304" r:id="rId9"/>
    <p:sldId id="305" r:id="rId10"/>
    <p:sldId id="298" r:id="rId11"/>
    <p:sldId id="299" r:id="rId12"/>
    <p:sldId id="306" r:id="rId13"/>
    <p:sldId id="307" r:id="rId14"/>
    <p:sldId id="300" r:id="rId15"/>
    <p:sldId id="308" r:id="rId16"/>
    <p:sldId id="309" r:id="rId17"/>
    <p:sldId id="310" r:id="rId18"/>
    <p:sldId id="301" r:id="rId19"/>
    <p:sldId id="311" r:id="rId20"/>
    <p:sldId id="302" r:id="rId21"/>
    <p:sldId id="31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8" d="100"/>
          <a:sy n="108" d="100"/>
        </p:scale>
        <p:origin x="108"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571806-8EB6-4812-80D6-C5BBA920421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105176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571806-8EB6-4812-80D6-C5BBA920421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3770102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571806-8EB6-4812-80D6-C5BBA920421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9CBC1-8944-4C75-979D-560C231E3D85}"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45049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571806-8EB6-4812-80D6-C5BBA920421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3815697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571806-8EB6-4812-80D6-C5BBA920421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9CBC1-8944-4C75-979D-560C231E3D85}"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6031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571806-8EB6-4812-80D6-C5BBA920421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912730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571806-8EB6-4812-80D6-C5BBA920421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3666694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571806-8EB6-4812-80D6-C5BBA920421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4263497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571806-8EB6-4812-80D6-C5BBA920421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144935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571806-8EB6-4812-80D6-C5BBA920421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3596914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571806-8EB6-4812-80D6-C5BBA9204212}" type="datetimeFigureOut">
              <a:rPr lang="en-US" smtClean="0"/>
              <a:pPr/>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2970531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571806-8EB6-4812-80D6-C5BBA9204212}" type="datetimeFigureOut">
              <a:rPr lang="en-US" smtClean="0"/>
              <a:pPr/>
              <a:t>3/8/2021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662983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571806-8EB6-4812-80D6-C5BBA9204212}" type="datetimeFigureOut">
              <a:rPr lang="en-US" smtClean="0"/>
              <a:pPr/>
              <a:t>3/8/2021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1291476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571806-8EB6-4812-80D6-C5BBA9204212}" type="datetimeFigureOut">
              <a:rPr lang="en-US" smtClean="0"/>
              <a:pPr/>
              <a:t>3/8/2021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876443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94571806-8EB6-4812-80D6-C5BBA9204212}" type="datetimeFigureOut">
              <a:rPr lang="en-US" smtClean="0"/>
              <a:pPr/>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3764819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4571806-8EB6-4812-80D6-C5BBA9204212}" type="datetimeFigureOut">
              <a:rPr lang="en-US" smtClean="0"/>
              <a:pPr/>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9CBC1-8944-4C75-979D-560C231E3D85}" type="slidenum">
              <a:rPr lang="en-US" smtClean="0"/>
              <a:pPr/>
              <a:t>‹#›</a:t>
            </a:fld>
            <a:endParaRPr lang="en-US"/>
          </a:p>
        </p:txBody>
      </p:sp>
    </p:spTree>
    <p:extLst>
      <p:ext uri="{BB962C8B-B14F-4D97-AF65-F5344CB8AC3E}">
        <p14:creationId xmlns:p14="http://schemas.microsoft.com/office/powerpoint/2010/main" val="3097162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4571806-8EB6-4812-80D6-C5BBA9204212}" type="datetimeFigureOut">
              <a:rPr lang="en-US" smtClean="0"/>
              <a:pPr/>
              <a:t>3/8/2021</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EC9CBC1-8944-4C75-979D-560C231E3D85}" type="slidenum">
              <a:rPr lang="en-US" smtClean="0"/>
              <a:pPr/>
              <a:t>‹#›</a:t>
            </a:fld>
            <a:endParaRPr lang="en-US"/>
          </a:p>
        </p:txBody>
      </p:sp>
    </p:spTree>
    <p:extLst>
      <p:ext uri="{BB962C8B-B14F-4D97-AF65-F5344CB8AC3E}">
        <p14:creationId xmlns:p14="http://schemas.microsoft.com/office/powerpoint/2010/main" val="2217594315"/>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80288"/>
          </a:xfrm>
        </p:spPr>
        <p:txBody>
          <a:bodyPr>
            <a:normAutofit/>
          </a:bodyPr>
          <a:lstStyle/>
          <a:p>
            <a:pPr algn="ctr"/>
            <a:r>
              <a:rPr lang="sr-Latn-RS" sz="2400" dirty="0" smtClean="0"/>
              <a:t>Konvolucioni kodovi</a:t>
            </a:r>
            <a:endParaRPr lang="en-US" sz="2200" dirty="0"/>
          </a:p>
        </p:txBody>
      </p:sp>
      <p:sp>
        <p:nvSpPr>
          <p:cNvPr id="3" name="Content Placeholder 2"/>
          <p:cNvSpPr>
            <a:spLocks noGrp="1"/>
          </p:cNvSpPr>
          <p:nvPr>
            <p:ph idx="1"/>
          </p:nvPr>
        </p:nvSpPr>
        <p:spPr>
          <a:xfrm>
            <a:off x="609598" y="1658112"/>
            <a:ext cx="6608065" cy="4383251"/>
          </a:xfrm>
        </p:spPr>
        <p:txBody>
          <a:bodyPr>
            <a:normAutofit/>
          </a:bodyPr>
          <a:lstStyle/>
          <a:p>
            <a:pPr algn="just"/>
            <a:r>
              <a:rPr lang="sr-Latn-CS" sz="2200" dirty="0" smtClean="0"/>
              <a:t>Sposobnost ovog koda da ispravlja greške zasniva  se na činjenici da se na izlazu dekodera ne može pojaviti bilo koja kombinacija bita, pa je zato veoma važno razviti metod vizuelnog predstavljanja načina rada konvolucionog kodera. Zato je pogodno nacrtati neku vrstu “dinamičkog” dijagrama stanja – </a:t>
            </a:r>
            <a:r>
              <a:rPr lang="sr-Latn-CS" sz="2200" i="1" dirty="0" smtClean="0"/>
              <a:t>trelis</a:t>
            </a:r>
            <a:r>
              <a:rPr lang="sr-Latn-CS" sz="2200" dirty="0" smtClean="0"/>
              <a:t>. </a:t>
            </a:r>
          </a:p>
          <a:p>
            <a:pPr algn="just"/>
            <a:r>
              <a:rPr lang="sr-Latn-CS" sz="2200" dirty="0" smtClean="0"/>
              <a:t>Slično kodnom stablu, smatra se da je koder resetovan pa se počinje iz stanja 0 i u sledećem trenutku može da ostane u stanju 0 ili da pređe u stanje 2. Uz grane u trelisu označeni su biti koji pri tome prelazu izlaze iz kodera. </a:t>
            </a:r>
            <a:endParaRPr lang="en-US" sz="2200" dirty="0" smtClean="0"/>
          </a:p>
          <a:p>
            <a:pPr algn="just"/>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1" y="658368"/>
            <a:ext cx="6347713" cy="890016"/>
          </a:xfrm>
        </p:spPr>
        <p:txBody>
          <a:bodyPr>
            <a:noAutofit/>
          </a:bodyPr>
          <a:lstStyle/>
          <a:p>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Slika 5</a:t>
            </a: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S</a:t>
            </a:r>
            <a:endParaRPr lang="en-US" sz="2200" dirty="0"/>
          </a:p>
        </p:txBody>
      </p:sp>
      <p:sp>
        <p:nvSpPr>
          <p:cNvPr id="4" name="Oval 3"/>
          <p:cNvSpPr/>
          <p:nvPr/>
        </p:nvSpPr>
        <p:spPr>
          <a:xfrm>
            <a:off x="2304288" y="245059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21552" y="245668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4" idx="6"/>
          </p:cNvCxnSpPr>
          <p:nvPr/>
        </p:nvCxnSpPr>
        <p:spPr>
          <a:xfrm>
            <a:off x="2474976" y="2542032"/>
            <a:ext cx="3913632" cy="182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3572256" y="248716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010912" y="248716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035296" y="336499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376416" y="336499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621024" y="434035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5035296" y="431596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388608" y="4291584"/>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035296" y="5218176"/>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400800" y="5242560"/>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stCxn id="4" idx="5"/>
            <a:endCxn id="18" idx="1"/>
          </p:cNvCxnSpPr>
          <p:nvPr/>
        </p:nvCxnSpPr>
        <p:spPr>
          <a:xfrm rot="16200000" flipH="1">
            <a:off x="2167778" y="2888891"/>
            <a:ext cx="1760444" cy="119604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8" idx="5"/>
            <a:endCxn id="21" idx="2"/>
          </p:cNvCxnSpPr>
          <p:nvPr/>
        </p:nvCxnSpPr>
        <p:spPr>
          <a:xfrm rot="16200000" flipH="1">
            <a:off x="3994422" y="4268742"/>
            <a:ext cx="813166" cy="126858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1" idx="6"/>
            <a:endCxn id="22" idx="2"/>
          </p:cNvCxnSpPr>
          <p:nvPr/>
        </p:nvCxnSpPr>
        <p:spPr>
          <a:xfrm>
            <a:off x="5205984" y="5309616"/>
            <a:ext cx="1194816" cy="24384"/>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2" idx="5"/>
            <a:endCxn id="19" idx="1"/>
          </p:cNvCxnSpPr>
          <p:nvPr/>
        </p:nvCxnSpPr>
        <p:spPr>
          <a:xfrm rot="16200000" flipH="1">
            <a:off x="3539378" y="2821835"/>
            <a:ext cx="1699484" cy="1342346"/>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3" idx="5"/>
            <a:endCxn id="20" idx="1"/>
          </p:cNvCxnSpPr>
          <p:nvPr/>
        </p:nvCxnSpPr>
        <p:spPr>
          <a:xfrm rot="16200000" flipH="1">
            <a:off x="4947554" y="2852315"/>
            <a:ext cx="1675100" cy="1257002"/>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8" idx="7"/>
            <a:endCxn id="7" idx="3"/>
          </p:cNvCxnSpPr>
          <p:nvPr/>
        </p:nvCxnSpPr>
        <p:spPr>
          <a:xfrm rot="5400000" flipH="1" flipV="1">
            <a:off x="4179458" y="2200043"/>
            <a:ext cx="1754348" cy="2579834"/>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4" idx="5"/>
            <a:endCxn id="20" idx="1"/>
          </p:cNvCxnSpPr>
          <p:nvPr/>
        </p:nvCxnSpPr>
        <p:spPr>
          <a:xfrm rot="16200000" flipH="1">
            <a:off x="5398658" y="3303419"/>
            <a:ext cx="797276" cy="123261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7" idx="3"/>
            <a:endCxn id="19" idx="7"/>
          </p:cNvCxnSpPr>
          <p:nvPr/>
        </p:nvCxnSpPr>
        <p:spPr>
          <a:xfrm rot="5400000">
            <a:off x="5380370" y="3321707"/>
            <a:ext cx="821660" cy="122042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7" idx="3"/>
            <a:endCxn id="21" idx="7"/>
          </p:cNvCxnSpPr>
          <p:nvPr/>
        </p:nvCxnSpPr>
        <p:spPr>
          <a:xfrm rot="5400000">
            <a:off x="4929266" y="3772811"/>
            <a:ext cx="1723868" cy="122042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9" idx="5"/>
            <a:endCxn id="22" idx="2"/>
          </p:cNvCxnSpPr>
          <p:nvPr/>
        </p:nvCxnSpPr>
        <p:spPr>
          <a:xfrm rot="16200000" flipH="1">
            <a:off x="5359926" y="4293126"/>
            <a:ext cx="861934" cy="1219813"/>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633728" y="2389632"/>
            <a:ext cx="731520" cy="369332"/>
          </a:xfrm>
          <a:prstGeom prst="rect">
            <a:avLst/>
          </a:prstGeom>
          <a:noFill/>
        </p:spPr>
        <p:txBody>
          <a:bodyPr wrap="square" rtlCol="0">
            <a:spAutoFit/>
          </a:bodyPr>
          <a:lstStyle/>
          <a:p>
            <a:r>
              <a:rPr lang="sr-Latn-CS" dirty="0" smtClean="0"/>
              <a:t>(00)0 </a:t>
            </a:r>
            <a:endParaRPr lang="en-US" dirty="0">
              <a:noFill/>
            </a:endParaRPr>
          </a:p>
        </p:txBody>
      </p:sp>
      <p:sp>
        <p:nvSpPr>
          <p:cNvPr id="47" name="TextBox 46"/>
          <p:cNvSpPr txBox="1"/>
          <p:nvPr/>
        </p:nvSpPr>
        <p:spPr>
          <a:xfrm>
            <a:off x="1633728" y="3358896"/>
            <a:ext cx="755904" cy="369332"/>
          </a:xfrm>
          <a:prstGeom prst="rect">
            <a:avLst/>
          </a:prstGeom>
          <a:noFill/>
        </p:spPr>
        <p:txBody>
          <a:bodyPr wrap="square" rtlCol="0">
            <a:spAutoFit/>
          </a:bodyPr>
          <a:lstStyle/>
          <a:p>
            <a:r>
              <a:rPr lang="sr-Latn-CS" dirty="0" smtClean="0"/>
              <a:t>(01)1</a:t>
            </a:r>
            <a:endParaRPr lang="en-US" dirty="0">
              <a:noFill/>
            </a:endParaRPr>
          </a:p>
        </p:txBody>
      </p:sp>
      <p:sp>
        <p:nvSpPr>
          <p:cNvPr id="48" name="TextBox 47"/>
          <p:cNvSpPr txBox="1"/>
          <p:nvPr/>
        </p:nvSpPr>
        <p:spPr>
          <a:xfrm>
            <a:off x="1633728" y="4322064"/>
            <a:ext cx="792480" cy="369332"/>
          </a:xfrm>
          <a:prstGeom prst="rect">
            <a:avLst/>
          </a:prstGeom>
          <a:noFill/>
        </p:spPr>
        <p:txBody>
          <a:bodyPr wrap="square" rtlCol="0">
            <a:spAutoFit/>
          </a:bodyPr>
          <a:lstStyle/>
          <a:p>
            <a:r>
              <a:rPr lang="sr-Latn-CS" dirty="0" smtClean="0"/>
              <a:t>(10)2</a:t>
            </a:r>
            <a:endParaRPr lang="en-US" b="1" dirty="0">
              <a:noFill/>
            </a:endParaRPr>
          </a:p>
        </p:txBody>
      </p:sp>
      <p:sp>
        <p:nvSpPr>
          <p:cNvPr id="49" name="TextBox 48"/>
          <p:cNvSpPr txBox="1"/>
          <p:nvPr/>
        </p:nvSpPr>
        <p:spPr>
          <a:xfrm>
            <a:off x="1670304" y="5212080"/>
            <a:ext cx="755904" cy="369332"/>
          </a:xfrm>
          <a:prstGeom prst="rect">
            <a:avLst/>
          </a:prstGeom>
          <a:noFill/>
        </p:spPr>
        <p:txBody>
          <a:bodyPr wrap="square" rtlCol="0">
            <a:spAutoFit/>
          </a:bodyPr>
          <a:lstStyle/>
          <a:p>
            <a:r>
              <a:rPr lang="sr-Latn-CS" dirty="0" smtClean="0"/>
              <a:t>(11)3</a:t>
            </a:r>
            <a:endParaRPr lang="en-US" dirty="0">
              <a:noFill/>
            </a:endParaRPr>
          </a:p>
        </p:txBody>
      </p:sp>
      <p:sp>
        <p:nvSpPr>
          <p:cNvPr id="50" name="TextBox 49"/>
          <p:cNvSpPr txBox="1"/>
          <p:nvPr/>
        </p:nvSpPr>
        <p:spPr>
          <a:xfrm>
            <a:off x="2584704" y="3249168"/>
            <a:ext cx="499872" cy="400110"/>
          </a:xfrm>
          <a:prstGeom prst="rect">
            <a:avLst/>
          </a:prstGeom>
          <a:noFill/>
        </p:spPr>
        <p:txBody>
          <a:bodyPr wrap="square" rtlCol="0">
            <a:spAutoFit/>
          </a:bodyPr>
          <a:lstStyle/>
          <a:p>
            <a:r>
              <a:rPr lang="sr-Latn-CS" sz="2000" dirty="0" smtClean="0"/>
              <a:t>11</a:t>
            </a:r>
            <a:endParaRPr lang="en-US" sz="2000" dirty="0">
              <a:noFill/>
            </a:endParaRPr>
          </a:p>
        </p:txBody>
      </p:sp>
      <p:sp>
        <p:nvSpPr>
          <p:cNvPr id="52" name="TextBox 51"/>
          <p:cNvSpPr txBox="1"/>
          <p:nvPr/>
        </p:nvSpPr>
        <p:spPr>
          <a:xfrm>
            <a:off x="3596640" y="2926080"/>
            <a:ext cx="481584" cy="400110"/>
          </a:xfrm>
          <a:prstGeom prst="rect">
            <a:avLst/>
          </a:prstGeom>
          <a:noFill/>
        </p:spPr>
        <p:txBody>
          <a:bodyPr wrap="square" rtlCol="0">
            <a:spAutoFit/>
          </a:bodyPr>
          <a:lstStyle/>
          <a:p>
            <a:r>
              <a:rPr lang="sr-Latn-CS" sz="2000" dirty="0" smtClean="0"/>
              <a:t>11</a:t>
            </a:r>
            <a:endParaRPr lang="en-US" sz="2000" dirty="0">
              <a:noFill/>
            </a:endParaRPr>
          </a:p>
        </p:txBody>
      </p:sp>
      <p:sp>
        <p:nvSpPr>
          <p:cNvPr id="53" name="TextBox 52"/>
          <p:cNvSpPr txBox="1"/>
          <p:nvPr/>
        </p:nvSpPr>
        <p:spPr>
          <a:xfrm>
            <a:off x="4913376" y="2731008"/>
            <a:ext cx="487680" cy="400110"/>
          </a:xfrm>
          <a:prstGeom prst="rect">
            <a:avLst/>
          </a:prstGeom>
          <a:noFill/>
        </p:spPr>
        <p:txBody>
          <a:bodyPr wrap="square" rtlCol="0">
            <a:spAutoFit/>
          </a:bodyPr>
          <a:lstStyle/>
          <a:p>
            <a:r>
              <a:rPr lang="sr-Latn-CS" sz="2000" dirty="0" smtClean="0"/>
              <a:t>11</a:t>
            </a:r>
            <a:endParaRPr lang="en-US" sz="2000" dirty="0">
              <a:noFill/>
            </a:endParaRPr>
          </a:p>
        </p:txBody>
      </p:sp>
      <p:sp>
        <p:nvSpPr>
          <p:cNvPr id="54" name="TextBox 53"/>
          <p:cNvSpPr txBox="1"/>
          <p:nvPr/>
        </p:nvSpPr>
        <p:spPr>
          <a:xfrm>
            <a:off x="6205728" y="2828544"/>
            <a:ext cx="792480" cy="400110"/>
          </a:xfrm>
          <a:prstGeom prst="rect">
            <a:avLst/>
          </a:prstGeom>
          <a:noFill/>
        </p:spPr>
        <p:txBody>
          <a:bodyPr wrap="square" rtlCol="0">
            <a:spAutoFit/>
          </a:bodyPr>
          <a:lstStyle/>
          <a:p>
            <a:r>
              <a:rPr lang="sr-Latn-CS" sz="2000" dirty="0" smtClean="0"/>
              <a:t>11</a:t>
            </a:r>
            <a:endParaRPr lang="en-US" sz="2000" dirty="0">
              <a:noFill/>
            </a:endParaRPr>
          </a:p>
        </p:txBody>
      </p:sp>
      <p:sp>
        <p:nvSpPr>
          <p:cNvPr id="55" name="TextBox 54"/>
          <p:cNvSpPr txBox="1"/>
          <p:nvPr/>
        </p:nvSpPr>
        <p:spPr>
          <a:xfrm>
            <a:off x="3889248" y="3755136"/>
            <a:ext cx="573024" cy="400110"/>
          </a:xfrm>
          <a:prstGeom prst="rect">
            <a:avLst/>
          </a:prstGeom>
          <a:noFill/>
        </p:spPr>
        <p:txBody>
          <a:bodyPr wrap="square" rtlCol="0">
            <a:spAutoFit/>
          </a:bodyPr>
          <a:lstStyle/>
          <a:p>
            <a:r>
              <a:rPr lang="sr-Latn-CS" sz="2000" dirty="0" smtClean="0"/>
              <a:t>10</a:t>
            </a:r>
            <a:endParaRPr lang="en-US" sz="2000" dirty="0">
              <a:noFill/>
            </a:endParaRPr>
          </a:p>
        </p:txBody>
      </p:sp>
      <p:sp>
        <p:nvSpPr>
          <p:cNvPr id="56" name="TextBox 55"/>
          <p:cNvSpPr txBox="1"/>
          <p:nvPr/>
        </p:nvSpPr>
        <p:spPr>
          <a:xfrm>
            <a:off x="3974592" y="4718304"/>
            <a:ext cx="652272" cy="400110"/>
          </a:xfrm>
          <a:prstGeom prst="rect">
            <a:avLst/>
          </a:prstGeom>
          <a:noFill/>
        </p:spPr>
        <p:txBody>
          <a:bodyPr wrap="square" rtlCol="0">
            <a:spAutoFit/>
          </a:bodyPr>
          <a:lstStyle/>
          <a:p>
            <a:r>
              <a:rPr lang="sr-Latn-CS" sz="2000" dirty="0" smtClean="0"/>
              <a:t>01</a:t>
            </a:r>
            <a:endParaRPr lang="en-US" sz="2000" dirty="0">
              <a:noFill/>
            </a:endParaRPr>
          </a:p>
        </p:txBody>
      </p:sp>
      <p:sp>
        <p:nvSpPr>
          <p:cNvPr id="57" name="TextBox 56"/>
          <p:cNvSpPr txBox="1"/>
          <p:nvPr/>
        </p:nvSpPr>
        <p:spPr>
          <a:xfrm>
            <a:off x="5425440" y="5352288"/>
            <a:ext cx="731520" cy="400110"/>
          </a:xfrm>
          <a:prstGeom prst="rect">
            <a:avLst/>
          </a:prstGeom>
          <a:noFill/>
        </p:spPr>
        <p:txBody>
          <a:bodyPr wrap="square" rtlCol="0">
            <a:spAutoFit/>
          </a:bodyPr>
          <a:lstStyle/>
          <a:p>
            <a:r>
              <a:rPr lang="sr-Latn-CS" sz="2000" dirty="0" smtClean="0"/>
              <a:t>10</a:t>
            </a:r>
            <a:endParaRPr lang="en-US" sz="2000" dirty="0">
              <a:noFill/>
            </a:endParaRPr>
          </a:p>
        </p:txBody>
      </p:sp>
      <p:sp>
        <p:nvSpPr>
          <p:cNvPr id="58" name="TextBox 57"/>
          <p:cNvSpPr txBox="1"/>
          <p:nvPr/>
        </p:nvSpPr>
        <p:spPr>
          <a:xfrm>
            <a:off x="6242304" y="4511040"/>
            <a:ext cx="816864" cy="400110"/>
          </a:xfrm>
          <a:prstGeom prst="rect">
            <a:avLst/>
          </a:prstGeom>
          <a:noFill/>
        </p:spPr>
        <p:txBody>
          <a:bodyPr wrap="square" rtlCol="0">
            <a:spAutoFit/>
          </a:bodyPr>
          <a:lstStyle/>
          <a:p>
            <a:r>
              <a:rPr lang="sr-Latn-CS" sz="2000" dirty="0" smtClean="0"/>
              <a:t>01</a:t>
            </a:r>
            <a:endParaRPr lang="en-US" sz="2000" dirty="0">
              <a:noFill/>
            </a:endParaRPr>
          </a:p>
        </p:txBody>
      </p:sp>
      <p:sp>
        <p:nvSpPr>
          <p:cNvPr id="59" name="TextBox 58"/>
          <p:cNvSpPr txBox="1"/>
          <p:nvPr/>
        </p:nvSpPr>
        <p:spPr>
          <a:xfrm>
            <a:off x="4791456" y="4535424"/>
            <a:ext cx="762000" cy="400110"/>
          </a:xfrm>
          <a:prstGeom prst="rect">
            <a:avLst/>
          </a:prstGeom>
          <a:noFill/>
        </p:spPr>
        <p:txBody>
          <a:bodyPr wrap="square" rtlCol="0">
            <a:spAutoFit/>
          </a:bodyPr>
          <a:lstStyle/>
          <a:p>
            <a:r>
              <a:rPr lang="sr-Latn-CS" sz="2000" dirty="0" smtClean="0"/>
              <a:t>01</a:t>
            </a:r>
            <a:endParaRPr lang="en-US" sz="2000" dirty="0">
              <a:noFill/>
            </a:endParaRPr>
          </a:p>
        </p:txBody>
      </p:sp>
      <p:sp>
        <p:nvSpPr>
          <p:cNvPr id="60" name="TextBox 59"/>
          <p:cNvSpPr txBox="1"/>
          <p:nvPr/>
        </p:nvSpPr>
        <p:spPr>
          <a:xfrm>
            <a:off x="5181600" y="3657600"/>
            <a:ext cx="816864" cy="400110"/>
          </a:xfrm>
          <a:prstGeom prst="rect">
            <a:avLst/>
          </a:prstGeom>
          <a:noFill/>
        </p:spPr>
        <p:txBody>
          <a:bodyPr wrap="square" rtlCol="0">
            <a:spAutoFit/>
          </a:bodyPr>
          <a:lstStyle/>
          <a:p>
            <a:r>
              <a:rPr lang="sr-Latn-CS" sz="2000" dirty="0" smtClean="0"/>
              <a:t>00</a:t>
            </a:r>
            <a:endParaRPr lang="en-US" sz="2000" dirty="0">
              <a:noFill/>
            </a:endParaRPr>
          </a:p>
        </p:txBody>
      </p:sp>
      <p:sp>
        <p:nvSpPr>
          <p:cNvPr id="61" name="TextBox 60"/>
          <p:cNvSpPr txBox="1"/>
          <p:nvPr/>
        </p:nvSpPr>
        <p:spPr>
          <a:xfrm>
            <a:off x="5401056" y="4011168"/>
            <a:ext cx="768096" cy="400110"/>
          </a:xfrm>
          <a:prstGeom prst="rect">
            <a:avLst/>
          </a:prstGeom>
          <a:noFill/>
        </p:spPr>
        <p:txBody>
          <a:bodyPr wrap="square" rtlCol="0">
            <a:spAutoFit/>
          </a:bodyPr>
          <a:lstStyle/>
          <a:p>
            <a:r>
              <a:rPr lang="sr-Latn-CS" sz="2000" dirty="0" smtClean="0"/>
              <a:t>10</a:t>
            </a:r>
            <a:endParaRPr lang="en-US" sz="2000" dirty="0">
              <a:noFill/>
            </a:endParaRPr>
          </a:p>
        </p:txBody>
      </p:sp>
      <p:sp>
        <p:nvSpPr>
          <p:cNvPr id="62" name="TextBox 61"/>
          <p:cNvSpPr txBox="1"/>
          <p:nvPr/>
        </p:nvSpPr>
        <p:spPr>
          <a:xfrm>
            <a:off x="2657856" y="2194560"/>
            <a:ext cx="731520" cy="400110"/>
          </a:xfrm>
          <a:prstGeom prst="rect">
            <a:avLst/>
          </a:prstGeom>
          <a:noFill/>
        </p:spPr>
        <p:txBody>
          <a:bodyPr wrap="square" rtlCol="0">
            <a:spAutoFit/>
          </a:bodyPr>
          <a:lstStyle/>
          <a:p>
            <a:r>
              <a:rPr lang="sr-Latn-CS" sz="2000" dirty="0" smtClean="0"/>
              <a:t>00</a:t>
            </a:r>
            <a:endParaRPr lang="en-US" sz="2000" dirty="0">
              <a:noFill/>
            </a:endParaRPr>
          </a:p>
        </p:txBody>
      </p:sp>
      <p:sp>
        <p:nvSpPr>
          <p:cNvPr id="63" name="TextBox 62"/>
          <p:cNvSpPr txBox="1"/>
          <p:nvPr/>
        </p:nvSpPr>
        <p:spPr>
          <a:xfrm>
            <a:off x="4072128" y="2188464"/>
            <a:ext cx="816864" cy="400110"/>
          </a:xfrm>
          <a:prstGeom prst="rect">
            <a:avLst/>
          </a:prstGeom>
          <a:noFill/>
        </p:spPr>
        <p:txBody>
          <a:bodyPr wrap="square" rtlCol="0">
            <a:spAutoFit/>
          </a:bodyPr>
          <a:lstStyle/>
          <a:p>
            <a:r>
              <a:rPr lang="sr-Latn-CS" sz="2000" dirty="0" smtClean="0"/>
              <a:t>00</a:t>
            </a:r>
            <a:endParaRPr lang="en-US" sz="2000" dirty="0">
              <a:noFill/>
            </a:endParaRPr>
          </a:p>
        </p:txBody>
      </p:sp>
      <p:sp>
        <p:nvSpPr>
          <p:cNvPr id="64" name="TextBox 63"/>
          <p:cNvSpPr txBox="1"/>
          <p:nvPr/>
        </p:nvSpPr>
        <p:spPr>
          <a:xfrm>
            <a:off x="5401056" y="2188464"/>
            <a:ext cx="780288" cy="400110"/>
          </a:xfrm>
          <a:prstGeom prst="rect">
            <a:avLst/>
          </a:prstGeom>
          <a:noFill/>
        </p:spPr>
        <p:txBody>
          <a:bodyPr wrap="square" rtlCol="0">
            <a:spAutoFit/>
          </a:bodyPr>
          <a:lstStyle/>
          <a:p>
            <a:r>
              <a:rPr lang="sr-Latn-CS" sz="2000" dirty="0" smtClean="0"/>
              <a:t>00</a:t>
            </a:r>
            <a:endParaRPr lang="en-US" sz="2000" dirty="0">
              <a:noFill/>
            </a:endParaRPr>
          </a:p>
        </p:txBody>
      </p:sp>
      <p:sp>
        <p:nvSpPr>
          <p:cNvPr id="44" name="Rectangle 43"/>
          <p:cNvSpPr/>
          <p:nvPr/>
        </p:nvSpPr>
        <p:spPr>
          <a:xfrm>
            <a:off x="2653497" y="769358"/>
            <a:ext cx="2827762" cy="769441"/>
          </a:xfrm>
          <a:prstGeom prst="rect">
            <a:avLst/>
          </a:prstGeom>
        </p:spPr>
        <p:txBody>
          <a:bodyPr wrap="none">
            <a:spAutoFit/>
          </a:bodyPr>
          <a:lstStyle/>
          <a:p>
            <a:r>
              <a:rPr lang="sr-Latn-CS" sz="2200" b="1" dirty="0" smtClean="0">
                <a:solidFill>
                  <a:schemeClr val="accent1">
                    <a:lumMod val="75000"/>
                  </a:schemeClr>
                </a:solidFill>
              </a:rPr>
              <a:t>Viterbijev algoritam</a:t>
            </a:r>
            <a:r>
              <a:rPr lang="sr-Latn-CS" sz="1200" b="1" dirty="0" smtClean="0"/>
              <a:t/>
            </a:r>
            <a:br>
              <a:rPr lang="sr-Latn-CS" sz="1200" b="1" dirty="0" smtClean="0"/>
            </a:br>
            <a:endParaRPr lang="en-US" sz="2200" dirty="0">
              <a:solidFill>
                <a:schemeClr val="accent1">
                  <a:lumMod val="60000"/>
                  <a:lumOff val="40000"/>
                </a:schemeClr>
              </a:solidFill>
            </a:endParaRPr>
          </a:p>
        </p:txBody>
      </p:sp>
      <p:cxnSp>
        <p:nvCxnSpPr>
          <p:cNvPr id="65" name="Straight Arrow Connector 64"/>
          <p:cNvCxnSpPr>
            <a:stCxn id="58" idx="1"/>
          </p:cNvCxnSpPr>
          <p:nvPr/>
        </p:nvCxnSpPr>
        <p:spPr>
          <a:xfrm rot="10800000">
            <a:off x="5742432" y="4486657"/>
            <a:ext cx="499872" cy="224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54" idx="1"/>
          </p:cNvCxnSpPr>
          <p:nvPr/>
        </p:nvCxnSpPr>
        <p:spPr>
          <a:xfrm rot="10800000">
            <a:off x="6047232" y="2877313"/>
            <a:ext cx="158496" cy="151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V="1">
            <a:off x="5181600" y="4657344"/>
            <a:ext cx="219456" cy="975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841248"/>
          </a:xfrm>
        </p:spPr>
        <p:txBody>
          <a:bodyPr>
            <a:normAutofit/>
          </a:bodyPr>
          <a:lstStyle/>
          <a:p>
            <a:pPr algn="ctr"/>
            <a:r>
              <a:rPr lang="sr-Latn-CS" sz="2400" b="1" dirty="0" smtClean="0"/>
              <a:t>Viterbijev algoritam</a:t>
            </a:r>
            <a:r>
              <a:rPr lang="sr-Latn-CS" sz="1200" b="1" dirty="0" smtClean="0"/>
              <a:t/>
            </a:r>
            <a:br>
              <a:rPr lang="sr-Latn-CS" sz="1200" b="1" dirty="0" smtClean="0"/>
            </a:br>
            <a:endParaRPr lang="en-US" sz="2200" dirty="0"/>
          </a:p>
        </p:txBody>
      </p:sp>
      <p:sp>
        <p:nvSpPr>
          <p:cNvPr id="3" name="Content Placeholder 2"/>
          <p:cNvSpPr>
            <a:spLocks noGrp="1"/>
          </p:cNvSpPr>
          <p:nvPr>
            <p:ph idx="1"/>
          </p:nvPr>
        </p:nvSpPr>
        <p:spPr>
          <a:xfrm>
            <a:off x="609598" y="1658112"/>
            <a:ext cx="6717793" cy="4383251"/>
          </a:xfrm>
        </p:spPr>
        <p:txBody>
          <a:bodyPr>
            <a:noAutofit/>
          </a:bodyPr>
          <a:lstStyle/>
          <a:p>
            <a:r>
              <a:rPr lang="sr-Latn-CS" sz="2200" dirty="0" smtClean="0"/>
              <a:t>Neka je koder bio u stanju 0 i neka je niz informacionih bita sekvenca nula. Tada će se i na izlazu kodera pojaviti sekvenca nula. Neka se pri prenosu desila greška na prvom bitu u kanalu, tj.  emitovana  je sekvenca 00 00 00 00 00 00 00 …, dok je primljena sekvenca </a:t>
            </a:r>
            <a:r>
              <a:rPr lang="sr-Latn-CS" sz="2100" i="1" dirty="0" smtClean="0"/>
              <a:t>1</a:t>
            </a:r>
            <a:r>
              <a:rPr lang="sr-Latn-CS" sz="2100" dirty="0" smtClean="0"/>
              <a:t>0 00 00 00 00 00 00 </a:t>
            </a:r>
            <a:r>
              <a:rPr lang="sr-Latn-CS" sz="2200" dirty="0" smtClean="0"/>
              <a:t>…  Dekoder takođe polazi iz stanja 0. Putanje koje polaze iz stanja 0 ponovo se sreću u stanju 0 posle tri koraka (dubina trelisa 3). Ako se primljena sekvenca do toga trenutka (10 00 00) uporedi s mogućim putanjama (00 00 00 i 11 10 11) vidi se da se ona ne poklapa ni s jednom, </a:t>
            </a: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07136"/>
          </a:xfrm>
        </p:spPr>
        <p:txBody>
          <a:bodyPr>
            <a:normAutofit fontScale="90000"/>
          </a:bodyPr>
          <a:lstStyle/>
          <a:p>
            <a:pPr algn="ctr"/>
            <a:r>
              <a:rPr lang="sr-Latn-CS" sz="2400" b="1" dirty="0" smtClean="0"/>
              <a:t>Viterbijev algoritam</a:t>
            </a:r>
            <a:r>
              <a:rPr lang="sr-Latn-CS" sz="1200" b="1" dirty="0" smtClean="0"/>
              <a:t/>
            </a:r>
            <a:br>
              <a:rPr lang="sr-Latn-CS" sz="1200" b="1" dirty="0" smtClean="0"/>
            </a:br>
            <a:endParaRPr lang="en-US" sz="2200" dirty="0"/>
          </a:p>
        </p:txBody>
      </p:sp>
      <p:sp>
        <p:nvSpPr>
          <p:cNvPr id="3" name="Content Placeholder 2"/>
          <p:cNvSpPr>
            <a:spLocks noGrp="1"/>
          </p:cNvSpPr>
          <p:nvPr>
            <p:ph idx="1"/>
          </p:nvPr>
        </p:nvSpPr>
        <p:spPr>
          <a:xfrm>
            <a:off x="609598" y="1463040"/>
            <a:ext cx="6693410" cy="4578323"/>
          </a:xfrm>
        </p:spPr>
        <p:txBody>
          <a:bodyPr>
            <a:normAutofit/>
          </a:bodyPr>
          <a:lstStyle/>
          <a:p>
            <a:pPr algn="just"/>
            <a:r>
              <a:rPr lang="sr-Latn-CS" sz="2200" dirty="0" smtClean="0"/>
              <a:t>ali da joj je mnogo bliža u Hemingovom smislu putanja </a:t>
            </a:r>
            <a:r>
              <a:rPr lang="sr-Latn-CS" sz="2200" dirty="0" smtClean="0">
                <a:solidFill>
                  <a:schemeClr val="tx1"/>
                </a:solidFill>
              </a:rPr>
              <a:t>0</a:t>
            </a:r>
            <a:r>
              <a:rPr lang="sr-Latn-CS" sz="2200" dirty="0" smtClean="0"/>
              <a:t>0 00 00 (Hemingovo rastojanje </a:t>
            </a:r>
            <a:r>
              <a:rPr lang="sr-Latn-CS" sz="2200" i="1" dirty="0" smtClean="0"/>
              <a:t>d</a:t>
            </a:r>
            <a:r>
              <a:rPr lang="sr-Latn-CS" sz="2200" dirty="0" smtClean="0"/>
              <a:t> =</a:t>
            </a:r>
            <a:r>
              <a:rPr lang="sr-Latn-CS" sz="2200" baseline="-25000" dirty="0" smtClean="0"/>
              <a:t> </a:t>
            </a:r>
            <a:r>
              <a:rPr lang="sr-Latn-CS" sz="2200" dirty="0" smtClean="0"/>
              <a:t>1 zato što se sekvenca </a:t>
            </a:r>
            <a:r>
              <a:rPr lang="sr-Latn-CS" sz="2200" u="sng" dirty="0" smtClean="0">
                <a:solidFill>
                  <a:srgbClr val="FF0000"/>
                </a:solidFill>
              </a:rPr>
              <a:t>0</a:t>
            </a:r>
            <a:r>
              <a:rPr lang="sr-Latn-CS" sz="2200" dirty="0" smtClean="0"/>
              <a:t>0 00 00 razlikuje od primljene 10 00 00 samo u jednom bitu) od putanje 11 10 11(Hemingovo rastojanje </a:t>
            </a:r>
            <a:r>
              <a:rPr lang="sr-Latn-CS" sz="2200" i="1" dirty="0" smtClean="0"/>
              <a:t>d</a:t>
            </a:r>
            <a:r>
              <a:rPr lang="sr-Latn-CS" sz="2200" dirty="0" smtClean="0"/>
              <a:t> =</a:t>
            </a:r>
            <a:r>
              <a:rPr lang="sr-Latn-CS" sz="2200" baseline="-25000" dirty="0" smtClean="0"/>
              <a:t> </a:t>
            </a:r>
            <a:r>
              <a:rPr lang="sr-Latn-CS" sz="2200" dirty="0" smtClean="0"/>
              <a:t>4 zato što se sekvenca </a:t>
            </a:r>
            <a:r>
              <a:rPr lang="sr-Latn-CS" sz="2200" dirty="0" smtClean="0">
                <a:solidFill>
                  <a:schemeClr val="tx1"/>
                </a:solidFill>
              </a:rPr>
              <a:t>1</a:t>
            </a:r>
            <a:r>
              <a:rPr lang="sr-Latn-CS" sz="2200" u="sng" dirty="0" smtClean="0">
                <a:solidFill>
                  <a:srgbClr val="FF0000"/>
                </a:solidFill>
              </a:rPr>
              <a:t>1</a:t>
            </a:r>
            <a:r>
              <a:rPr lang="sr-Latn-CS" sz="2200" dirty="0" smtClean="0"/>
              <a:t> </a:t>
            </a:r>
            <a:r>
              <a:rPr lang="sr-Latn-CS" sz="2200" u="sng" dirty="0" smtClean="0">
                <a:solidFill>
                  <a:srgbClr val="FF0000"/>
                </a:solidFill>
              </a:rPr>
              <a:t>1</a:t>
            </a:r>
            <a:r>
              <a:rPr lang="sr-Latn-CS" sz="2200" dirty="0" smtClean="0"/>
              <a:t>0 </a:t>
            </a:r>
            <a:r>
              <a:rPr lang="sr-Latn-CS" sz="2200" u="sng" dirty="0" smtClean="0">
                <a:solidFill>
                  <a:srgbClr val="FF0000"/>
                </a:solidFill>
              </a:rPr>
              <a:t>11</a:t>
            </a:r>
            <a:r>
              <a:rPr lang="sr-Latn-CS" sz="2200" dirty="0" smtClean="0"/>
              <a:t> razlikuje od primljene 10 00 00 u 4 bita).</a:t>
            </a:r>
            <a:r>
              <a:rPr lang="sr-Latn-CS" sz="2400" b="1" dirty="0" smtClean="0"/>
              <a:t> </a:t>
            </a:r>
          </a:p>
          <a:p>
            <a:pPr algn="just"/>
            <a:r>
              <a:rPr lang="sr-Latn-CS" sz="2200" dirty="0" smtClean="0"/>
              <a:t>Dakle, od stanja 0 do ponovnog “susreta” u stanju 0 treba od dve putanje zadržati putanju 00 00 00 sa “akumulisanim” Hemingovim rastojanjem </a:t>
            </a:r>
            <a:r>
              <a:rPr lang="sr-Latn-CS" sz="2200" i="1" dirty="0" smtClean="0"/>
              <a:t>d</a:t>
            </a:r>
            <a:r>
              <a:rPr lang="sr-Latn-CS" sz="2200" dirty="0" smtClean="0"/>
              <a:t>=1. Kaže se da je ova putanja </a:t>
            </a:r>
            <a:r>
              <a:rPr lang="sr-Latn-CS" sz="2200" i="1" dirty="0" smtClean="0"/>
              <a:t>preživela</a:t>
            </a:r>
            <a:r>
              <a:rPr lang="sr-Latn-CS" sz="2200" dirty="0" smtClean="0"/>
              <a:t> </a:t>
            </a: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19328"/>
          </a:xfrm>
        </p:spPr>
        <p:txBody>
          <a:bodyPr>
            <a:normAutofit fontScale="90000"/>
          </a:bodyPr>
          <a:lstStyle/>
          <a:p>
            <a:pPr algn="ctr"/>
            <a:r>
              <a:rPr lang="sr-Latn-CS" sz="2400" b="1" dirty="0" smtClean="0"/>
              <a:t>Viterbijev algoritam</a:t>
            </a:r>
            <a:r>
              <a:rPr lang="sr-Latn-CS" sz="1200" b="1" dirty="0" smtClean="0"/>
              <a:t/>
            </a:r>
            <a:br>
              <a:rPr lang="sr-Latn-CS" sz="1200" b="1" dirty="0" smtClean="0"/>
            </a:br>
            <a:endParaRPr lang="en-US" sz="2200" dirty="0"/>
          </a:p>
        </p:txBody>
      </p:sp>
      <p:sp>
        <p:nvSpPr>
          <p:cNvPr id="3" name="Content Placeholder 2"/>
          <p:cNvSpPr>
            <a:spLocks noGrp="1"/>
          </p:cNvSpPr>
          <p:nvPr>
            <p:ph idx="1"/>
          </p:nvPr>
        </p:nvSpPr>
        <p:spPr>
          <a:xfrm>
            <a:off x="609598" y="1524000"/>
            <a:ext cx="6742178" cy="4517363"/>
          </a:xfrm>
        </p:spPr>
        <p:txBody>
          <a:bodyPr>
            <a:normAutofit/>
          </a:bodyPr>
          <a:lstStyle/>
          <a:p>
            <a:pPr algn="just"/>
            <a:r>
              <a:rPr lang="sr-Latn-CS" sz="2200" dirty="0" smtClean="0"/>
              <a:t>Sada se posmatraju putanje koje takođe počinju u stanju 0, ali se završavaju na dubini 3 u stanju 1. To su putanje 00 11 10 i 11 01 01.Od ove dve preživela putanja je 11 01 01 s Hemingovim rastojanjem 3. </a:t>
            </a:r>
          </a:p>
          <a:p>
            <a:pPr algn="just"/>
            <a:r>
              <a:rPr lang="sr-Latn-CS" sz="2200" dirty="0" smtClean="0"/>
              <a:t>Na sličan način se porede 6 primljenih bita s putanjama iz stanja 0 u stanje 2 (preživela putanja je 11 10 00 s rastojanjem </a:t>
            </a:r>
            <a:r>
              <a:rPr lang="sr-Latn-CS" sz="2200" i="1" dirty="0" smtClean="0"/>
              <a:t>d</a:t>
            </a:r>
            <a:r>
              <a:rPr lang="sr-Latn-CS" sz="2200" dirty="0" smtClean="0"/>
              <a:t> =</a:t>
            </a:r>
            <a:r>
              <a:rPr lang="sr-Latn-CS" sz="2200" baseline="-25000" dirty="0" smtClean="0"/>
              <a:t> </a:t>
            </a:r>
            <a:r>
              <a:rPr lang="sr-Latn-CS" sz="2200" dirty="0" smtClean="0"/>
              <a:t>2) i putanjama iz stanja 0 u stanje 3 (preživela je putanja 11 01 10 sa </a:t>
            </a:r>
            <a:r>
              <a:rPr lang="sr-Latn-CS" sz="2200" i="1" dirty="0" smtClean="0"/>
              <a:t>d</a:t>
            </a:r>
            <a:r>
              <a:rPr lang="sr-Latn-CS" sz="2200" dirty="0" smtClean="0"/>
              <a:t> =</a:t>
            </a:r>
            <a:r>
              <a:rPr lang="sr-Latn-CS" sz="2200" baseline="-25000" dirty="0" smtClean="0"/>
              <a:t> </a:t>
            </a:r>
            <a:r>
              <a:rPr lang="sr-Latn-CS" sz="2200" dirty="0" smtClean="0"/>
              <a:t>3).</a:t>
            </a:r>
          </a:p>
          <a:p>
            <a:pPr algn="just"/>
            <a:r>
              <a:rPr lang="sr-Latn-CS" sz="2200" dirty="0" smtClean="0"/>
              <a:t>Na trelisu se zadržavaju samo preživele putanje do pojedinih čvorova što je ilustrovano na slivi 6.</a:t>
            </a: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215" y="694944"/>
            <a:ext cx="6815329" cy="1499616"/>
          </a:xfrm>
        </p:spPr>
        <p:txBody>
          <a:bodyPr>
            <a:noAutofit/>
          </a:bodyPr>
          <a:lstStyle/>
          <a:p>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CS" sz="2400" dirty="0" smtClean="0"/>
              <a:t> </a:t>
            </a:r>
            <a:r>
              <a:rPr lang="sr-Latn-CS" sz="2200" dirty="0" smtClean="0">
                <a:solidFill>
                  <a:schemeClr val="tx1"/>
                </a:solidFill>
              </a:rPr>
              <a:t>U zagradama na izlazu su naznačena akumulisana Hemingova rastojanja.</a:t>
            </a:r>
            <a:r>
              <a:rPr lang="sr-Latn-CS" sz="2200" dirty="0" smtClean="0"/>
              <a:t/>
            </a:r>
            <a:br>
              <a:rPr lang="sr-Latn-CS" sz="2200" dirty="0" smtClean="0"/>
            </a:br>
            <a:r>
              <a:rPr lang="en-US" sz="2400" b="1" dirty="0" smtClean="0"/>
              <a:t/>
            </a:r>
            <a:br>
              <a:rPr lang="en-US" sz="2400" b="1" dirty="0" smtClean="0"/>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Slika 6</a:t>
            </a: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S</a:t>
            </a:r>
            <a:endParaRPr lang="en-US" sz="2200" dirty="0"/>
          </a:p>
        </p:txBody>
      </p:sp>
      <p:sp>
        <p:nvSpPr>
          <p:cNvPr id="4" name="Oval 3"/>
          <p:cNvSpPr/>
          <p:nvPr/>
        </p:nvSpPr>
        <p:spPr>
          <a:xfrm>
            <a:off x="2304288" y="245059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21552" y="245668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4" idx="6"/>
          </p:cNvCxnSpPr>
          <p:nvPr/>
        </p:nvCxnSpPr>
        <p:spPr>
          <a:xfrm>
            <a:off x="2474976" y="2542032"/>
            <a:ext cx="3913632" cy="18288"/>
          </a:xfrm>
          <a:prstGeom prst="line">
            <a:avLst/>
          </a:prstGeom>
        </p:spPr>
        <p:style>
          <a:lnRef idx="3">
            <a:schemeClr val="accent1"/>
          </a:lnRef>
          <a:fillRef idx="0">
            <a:schemeClr val="accent1"/>
          </a:fillRef>
          <a:effectRef idx="2">
            <a:schemeClr val="accent1"/>
          </a:effectRef>
          <a:fontRef idx="minor">
            <a:schemeClr val="tx1"/>
          </a:fontRef>
        </p:style>
      </p:cxnSp>
      <p:sp>
        <p:nvSpPr>
          <p:cNvPr id="12" name="Oval 11"/>
          <p:cNvSpPr/>
          <p:nvPr/>
        </p:nvSpPr>
        <p:spPr>
          <a:xfrm>
            <a:off x="3572256" y="248716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010912" y="248716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035296" y="336499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376416" y="336499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621024" y="434035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388608" y="4291584"/>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035296" y="5218176"/>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400800" y="5242560"/>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stCxn id="4" idx="5"/>
            <a:endCxn id="18" idx="1"/>
          </p:cNvCxnSpPr>
          <p:nvPr/>
        </p:nvCxnSpPr>
        <p:spPr>
          <a:xfrm rot="16200000" flipH="1">
            <a:off x="2167778" y="2888891"/>
            <a:ext cx="1760444" cy="1196042"/>
          </a:xfrm>
          <a:prstGeom prst="line">
            <a:avLst/>
          </a:prstGeom>
        </p:spPr>
        <p:style>
          <a:lnRef idx="3">
            <a:schemeClr val="accent1"/>
          </a:lnRef>
          <a:fillRef idx="0">
            <a:schemeClr val="accent1"/>
          </a:fillRef>
          <a:effectRef idx="2">
            <a:schemeClr val="accent1"/>
          </a:effectRef>
          <a:fontRef idx="minor">
            <a:schemeClr val="tx1"/>
          </a:fontRef>
        </p:style>
      </p:cxnSp>
      <p:cxnSp>
        <p:nvCxnSpPr>
          <p:cNvPr id="26" name="Straight Connector 25"/>
          <p:cNvCxnSpPr>
            <a:stCxn id="18" idx="5"/>
            <a:endCxn id="21" idx="2"/>
          </p:cNvCxnSpPr>
          <p:nvPr/>
        </p:nvCxnSpPr>
        <p:spPr>
          <a:xfrm rot="16200000" flipH="1">
            <a:off x="3994422" y="4268742"/>
            <a:ext cx="813166" cy="1268581"/>
          </a:xfrm>
          <a:prstGeom prst="line">
            <a:avLst/>
          </a:prstGeom>
        </p:spPr>
        <p:style>
          <a:lnRef idx="3">
            <a:schemeClr val="accent1"/>
          </a:lnRef>
          <a:fillRef idx="0">
            <a:schemeClr val="accent1"/>
          </a:fillRef>
          <a:effectRef idx="2">
            <a:schemeClr val="accent1"/>
          </a:effectRef>
          <a:fontRef idx="minor">
            <a:schemeClr val="tx1"/>
          </a:fontRef>
        </p:style>
      </p:cxnSp>
      <p:cxnSp>
        <p:nvCxnSpPr>
          <p:cNvPr id="28" name="Straight Connector 27"/>
          <p:cNvCxnSpPr>
            <a:stCxn id="21" idx="6"/>
            <a:endCxn id="22" idx="2"/>
          </p:cNvCxnSpPr>
          <p:nvPr/>
        </p:nvCxnSpPr>
        <p:spPr>
          <a:xfrm>
            <a:off x="5205984" y="5309616"/>
            <a:ext cx="1194816" cy="24384"/>
          </a:xfrm>
          <a:prstGeom prst="line">
            <a:avLst/>
          </a:prstGeom>
        </p:spPr>
        <p:style>
          <a:lnRef idx="3">
            <a:schemeClr val="accent1"/>
          </a:lnRef>
          <a:fillRef idx="0">
            <a:schemeClr val="accent1"/>
          </a:fillRef>
          <a:effectRef idx="2">
            <a:schemeClr val="accent1"/>
          </a:effectRef>
          <a:fontRef idx="minor">
            <a:schemeClr val="tx1"/>
          </a:fontRef>
        </p:style>
      </p:cxnSp>
      <p:cxnSp>
        <p:nvCxnSpPr>
          <p:cNvPr id="37" name="Straight Connector 36"/>
          <p:cNvCxnSpPr>
            <a:stCxn id="18" idx="7"/>
            <a:endCxn id="14" idx="7"/>
          </p:cNvCxnSpPr>
          <p:nvPr/>
        </p:nvCxnSpPr>
        <p:spPr>
          <a:xfrm rot="5400000" flipH="1" flipV="1">
            <a:off x="3986171" y="3172318"/>
            <a:ext cx="975360" cy="1414272"/>
          </a:xfrm>
          <a:prstGeom prst="line">
            <a:avLst/>
          </a:prstGeom>
        </p:spPr>
        <p:style>
          <a:lnRef idx="3">
            <a:schemeClr val="accent1"/>
          </a:lnRef>
          <a:fillRef idx="0">
            <a:schemeClr val="accent1"/>
          </a:fillRef>
          <a:effectRef idx="2">
            <a:schemeClr val="accent1"/>
          </a:effectRef>
          <a:fontRef idx="minor">
            <a:schemeClr val="tx1"/>
          </a:fontRef>
        </p:style>
      </p:cxnSp>
      <p:cxnSp>
        <p:nvCxnSpPr>
          <p:cNvPr id="39" name="Straight Connector 38"/>
          <p:cNvCxnSpPr>
            <a:stCxn id="14" idx="5"/>
            <a:endCxn id="20" idx="1"/>
          </p:cNvCxnSpPr>
          <p:nvPr/>
        </p:nvCxnSpPr>
        <p:spPr>
          <a:xfrm rot="16200000" flipH="1">
            <a:off x="5398658" y="3303419"/>
            <a:ext cx="797276" cy="1232618"/>
          </a:xfrm>
          <a:prstGeom prst="line">
            <a:avLst/>
          </a:prstGeom>
        </p:spPr>
        <p:style>
          <a:lnRef idx="3">
            <a:schemeClr val="accent1"/>
          </a:lnRef>
          <a:fillRef idx="0">
            <a:schemeClr val="accent1"/>
          </a:fillRef>
          <a:effectRef idx="2">
            <a:schemeClr val="accent1"/>
          </a:effectRef>
          <a:fontRef idx="minor">
            <a:schemeClr val="tx1"/>
          </a:fontRef>
        </p:style>
      </p:cxnSp>
      <p:cxnSp>
        <p:nvCxnSpPr>
          <p:cNvPr id="43" name="Straight Connector 42"/>
          <p:cNvCxnSpPr>
            <a:stCxn id="17" idx="3"/>
            <a:endCxn id="21" idx="7"/>
          </p:cNvCxnSpPr>
          <p:nvPr/>
        </p:nvCxnSpPr>
        <p:spPr>
          <a:xfrm rot="5400000">
            <a:off x="4929266" y="3772811"/>
            <a:ext cx="1723868" cy="1220426"/>
          </a:xfrm>
          <a:prstGeom prst="line">
            <a:avLst/>
          </a:prstGeom>
        </p:spPr>
        <p:style>
          <a:lnRef idx="3">
            <a:schemeClr val="accent1"/>
          </a:lnRef>
          <a:fillRef idx="0">
            <a:schemeClr val="accent1"/>
          </a:fillRef>
          <a:effectRef idx="2">
            <a:schemeClr val="accent1"/>
          </a:effectRef>
          <a:fontRef idx="minor">
            <a:schemeClr val="tx1"/>
          </a:fontRef>
        </p:style>
      </p:cxnSp>
      <p:sp>
        <p:nvSpPr>
          <p:cNvPr id="46" name="TextBox 45"/>
          <p:cNvSpPr txBox="1"/>
          <p:nvPr/>
        </p:nvSpPr>
        <p:spPr>
          <a:xfrm>
            <a:off x="1633728" y="2389632"/>
            <a:ext cx="731520" cy="369332"/>
          </a:xfrm>
          <a:prstGeom prst="rect">
            <a:avLst/>
          </a:prstGeom>
          <a:noFill/>
        </p:spPr>
        <p:txBody>
          <a:bodyPr wrap="square" rtlCol="0">
            <a:spAutoFit/>
          </a:bodyPr>
          <a:lstStyle/>
          <a:p>
            <a:r>
              <a:rPr lang="sr-Latn-CS" dirty="0" smtClean="0"/>
              <a:t>(00)0 </a:t>
            </a:r>
            <a:endParaRPr lang="en-US" dirty="0">
              <a:noFill/>
            </a:endParaRPr>
          </a:p>
        </p:txBody>
      </p:sp>
      <p:sp>
        <p:nvSpPr>
          <p:cNvPr id="47" name="TextBox 46"/>
          <p:cNvSpPr txBox="1"/>
          <p:nvPr/>
        </p:nvSpPr>
        <p:spPr>
          <a:xfrm>
            <a:off x="1633728" y="3358896"/>
            <a:ext cx="755904" cy="369332"/>
          </a:xfrm>
          <a:prstGeom prst="rect">
            <a:avLst/>
          </a:prstGeom>
          <a:noFill/>
        </p:spPr>
        <p:txBody>
          <a:bodyPr wrap="square" rtlCol="0">
            <a:spAutoFit/>
          </a:bodyPr>
          <a:lstStyle/>
          <a:p>
            <a:r>
              <a:rPr lang="sr-Latn-CS" dirty="0" smtClean="0"/>
              <a:t>(01)1</a:t>
            </a:r>
            <a:endParaRPr lang="en-US" dirty="0">
              <a:noFill/>
            </a:endParaRPr>
          </a:p>
        </p:txBody>
      </p:sp>
      <p:sp>
        <p:nvSpPr>
          <p:cNvPr id="48" name="TextBox 47"/>
          <p:cNvSpPr txBox="1"/>
          <p:nvPr/>
        </p:nvSpPr>
        <p:spPr>
          <a:xfrm>
            <a:off x="1633728" y="4322064"/>
            <a:ext cx="792480" cy="369332"/>
          </a:xfrm>
          <a:prstGeom prst="rect">
            <a:avLst/>
          </a:prstGeom>
          <a:noFill/>
        </p:spPr>
        <p:txBody>
          <a:bodyPr wrap="square" rtlCol="0">
            <a:spAutoFit/>
          </a:bodyPr>
          <a:lstStyle/>
          <a:p>
            <a:r>
              <a:rPr lang="sr-Latn-CS" dirty="0" smtClean="0"/>
              <a:t>(10)2</a:t>
            </a:r>
            <a:endParaRPr lang="en-US" b="1" dirty="0">
              <a:noFill/>
            </a:endParaRPr>
          </a:p>
        </p:txBody>
      </p:sp>
      <p:sp>
        <p:nvSpPr>
          <p:cNvPr id="49" name="TextBox 48"/>
          <p:cNvSpPr txBox="1"/>
          <p:nvPr/>
        </p:nvSpPr>
        <p:spPr>
          <a:xfrm>
            <a:off x="1670304" y="5212080"/>
            <a:ext cx="755904" cy="369332"/>
          </a:xfrm>
          <a:prstGeom prst="rect">
            <a:avLst/>
          </a:prstGeom>
          <a:noFill/>
        </p:spPr>
        <p:txBody>
          <a:bodyPr wrap="square" rtlCol="0">
            <a:spAutoFit/>
          </a:bodyPr>
          <a:lstStyle/>
          <a:p>
            <a:r>
              <a:rPr lang="sr-Latn-CS" dirty="0" smtClean="0"/>
              <a:t>(11)3</a:t>
            </a:r>
            <a:endParaRPr lang="en-US" dirty="0">
              <a:noFill/>
            </a:endParaRPr>
          </a:p>
        </p:txBody>
      </p:sp>
      <p:sp>
        <p:nvSpPr>
          <p:cNvPr id="50" name="TextBox 49"/>
          <p:cNvSpPr txBox="1"/>
          <p:nvPr/>
        </p:nvSpPr>
        <p:spPr>
          <a:xfrm>
            <a:off x="2584704" y="3249168"/>
            <a:ext cx="499872" cy="400110"/>
          </a:xfrm>
          <a:prstGeom prst="rect">
            <a:avLst/>
          </a:prstGeom>
          <a:noFill/>
        </p:spPr>
        <p:txBody>
          <a:bodyPr wrap="square" rtlCol="0">
            <a:spAutoFit/>
          </a:bodyPr>
          <a:lstStyle/>
          <a:p>
            <a:r>
              <a:rPr lang="sr-Latn-CS" sz="2000" dirty="0" smtClean="0"/>
              <a:t>11</a:t>
            </a:r>
            <a:endParaRPr lang="en-US" sz="2000" dirty="0">
              <a:noFill/>
            </a:endParaRPr>
          </a:p>
        </p:txBody>
      </p:sp>
      <p:sp>
        <p:nvSpPr>
          <p:cNvPr id="55" name="TextBox 54"/>
          <p:cNvSpPr txBox="1"/>
          <p:nvPr/>
        </p:nvSpPr>
        <p:spPr>
          <a:xfrm>
            <a:off x="3889248" y="3755136"/>
            <a:ext cx="573024" cy="400110"/>
          </a:xfrm>
          <a:prstGeom prst="rect">
            <a:avLst/>
          </a:prstGeom>
          <a:noFill/>
        </p:spPr>
        <p:txBody>
          <a:bodyPr wrap="square" rtlCol="0">
            <a:spAutoFit/>
          </a:bodyPr>
          <a:lstStyle/>
          <a:p>
            <a:r>
              <a:rPr lang="sr-Latn-CS" sz="2000" dirty="0" smtClean="0"/>
              <a:t>10</a:t>
            </a:r>
            <a:endParaRPr lang="en-US" sz="2000" dirty="0">
              <a:noFill/>
            </a:endParaRPr>
          </a:p>
        </p:txBody>
      </p:sp>
      <p:sp>
        <p:nvSpPr>
          <p:cNvPr id="56" name="TextBox 55"/>
          <p:cNvSpPr txBox="1"/>
          <p:nvPr/>
        </p:nvSpPr>
        <p:spPr>
          <a:xfrm>
            <a:off x="3974592" y="4718304"/>
            <a:ext cx="652272" cy="400110"/>
          </a:xfrm>
          <a:prstGeom prst="rect">
            <a:avLst/>
          </a:prstGeom>
          <a:noFill/>
        </p:spPr>
        <p:txBody>
          <a:bodyPr wrap="square" rtlCol="0">
            <a:spAutoFit/>
          </a:bodyPr>
          <a:lstStyle/>
          <a:p>
            <a:r>
              <a:rPr lang="sr-Latn-CS" sz="2000" dirty="0" smtClean="0"/>
              <a:t>01</a:t>
            </a:r>
            <a:endParaRPr lang="en-US" sz="2000" dirty="0">
              <a:noFill/>
            </a:endParaRPr>
          </a:p>
        </p:txBody>
      </p:sp>
      <p:sp>
        <p:nvSpPr>
          <p:cNvPr id="57" name="TextBox 56"/>
          <p:cNvSpPr txBox="1"/>
          <p:nvPr/>
        </p:nvSpPr>
        <p:spPr>
          <a:xfrm>
            <a:off x="5425440" y="5352288"/>
            <a:ext cx="731520" cy="400110"/>
          </a:xfrm>
          <a:prstGeom prst="rect">
            <a:avLst/>
          </a:prstGeom>
          <a:noFill/>
        </p:spPr>
        <p:txBody>
          <a:bodyPr wrap="square" rtlCol="0">
            <a:spAutoFit/>
          </a:bodyPr>
          <a:lstStyle/>
          <a:p>
            <a:r>
              <a:rPr lang="sr-Latn-CS" sz="2000" dirty="0" smtClean="0"/>
              <a:t>10</a:t>
            </a:r>
            <a:endParaRPr lang="en-US" sz="2000" dirty="0">
              <a:noFill/>
            </a:endParaRPr>
          </a:p>
        </p:txBody>
      </p:sp>
      <p:sp>
        <p:nvSpPr>
          <p:cNvPr id="58" name="TextBox 57"/>
          <p:cNvSpPr txBox="1"/>
          <p:nvPr/>
        </p:nvSpPr>
        <p:spPr>
          <a:xfrm>
            <a:off x="5657088" y="4376928"/>
            <a:ext cx="816864" cy="400110"/>
          </a:xfrm>
          <a:prstGeom prst="rect">
            <a:avLst/>
          </a:prstGeom>
          <a:noFill/>
        </p:spPr>
        <p:txBody>
          <a:bodyPr wrap="square" rtlCol="0">
            <a:spAutoFit/>
          </a:bodyPr>
          <a:lstStyle/>
          <a:p>
            <a:r>
              <a:rPr lang="sr-Latn-CS" sz="2000" dirty="0" smtClean="0"/>
              <a:t>01</a:t>
            </a:r>
            <a:endParaRPr lang="en-US" sz="2000" dirty="0">
              <a:noFill/>
            </a:endParaRPr>
          </a:p>
        </p:txBody>
      </p:sp>
      <p:sp>
        <p:nvSpPr>
          <p:cNvPr id="60" name="TextBox 59"/>
          <p:cNvSpPr txBox="1"/>
          <p:nvPr/>
        </p:nvSpPr>
        <p:spPr>
          <a:xfrm>
            <a:off x="5181600" y="3657600"/>
            <a:ext cx="816864" cy="400110"/>
          </a:xfrm>
          <a:prstGeom prst="rect">
            <a:avLst/>
          </a:prstGeom>
          <a:noFill/>
        </p:spPr>
        <p:txBody>
          <a:bodyPr wrap="square" rtlCol="0">
            <a:spAutoFit/>
          </a:bodyPr>
          <a:lstStyle/>
          <a:p>
            <a:r>
              <a:rPr lang="sr-Latn-CS" sz="2000" dirty="0" smtClean="0"/>
              <a:t>00</a:t>
            </a:r>
            <a:endParaRPr lang="en-US" sz="2000" dirty="0">
              <a:noFill/>
            </a:endParaRPr>
          </a:p>
        </p:txBody>
      </p:sp>
      <p:sp>
        <p:nvSpPr>
          <p:cNvPr id="62" name="TextBox 61"/>
          <p:cNvSpPr txBox="1"/>
          <p:nvPr/>
        </p:nvSpPr>
        <p:spPr>
          <a:xfrm>
            <a:off x="2657856" y="2194560"/>
            <a:ext cx="731520" cy="400110"/>
          </a:xfrm>
          <a:prstGeom prst="rect">
            <a:avLst/>
          </a:prstGeom>
          <a:noFill/>
        </p:spPr>
        <p:txBody>
          <a:bodyPr wrap="square" rtlCol="0">
            <a:spAutoFit/>
          </a:bodyPr>
          <a:lstStyle/>
          <a:p>
            <a:r>
              <a:rPr lang="sr-Latn-CS" sz="2000" dirty="0" smtClean="0"/>
              <a:t>00</a:t>
            </a:r>
            <a:endParaRPr lang="en-US" sz="2000" dirty="0">
              <a:noFill/>
            </a:endParaRPr>
          </a:p>
        </p:txBody>
      </p:sp>
      <p:sp>
        <p:nvSpPr>
          <p:cNvPr id="63" name="TextBox 62"/>
          <p:cNvSpPr txBox="1"/>
          <p:nvPr/>
        </p:nvSpPr>
        <p:spPr>
          <a:xfrm>
            <a:off x="4072128" y="2188464"/>
            <a:ext cx="816864" cy="400110"/>
          </a:xfrm>
          <a:prstGeom prst="rect">
            <a:avLst/>
          </a:prstGeom>
          <a:noFill/>
        </p:spPr>
        <p:txBody>
          <a:bodyPr wrap="square" rtlCol="0">
            <a:spAutoFit/>
          </a:bodyPr>
          <a:lstStyle/>
          <a:p>
            <a:r>
              <a:rPr lang="sr-Latn-CS" sz="2000" dirty="0" smtClean="0"/>
              <a:t>00</a:t>
            </a:r>
            <a:endParaRPr lang="en-US" sz="2000" dirty="0">
              <a:noFill/>
            </a:endParaRPr>
          </a:p>
        </p:txBody>
      </p:sp>
      <p:sp>
        <p:nvSpPr>
          <p:cNvPr id="64" name="TextBox 63"/>
          <p:cNvSpPr txBox="1"/>
          <p:nvPr/>
        </p:nvSpPr>
        <p:spPr>
          <a:xfrm>
            <a:off x="5401056" y="2188464"/>
            <a:ext cx="780288" cy="400110"/>
          </a:xfrm>
          <a:prstGeom prst="rect">
            <a:avLst/>
          </a:prstGeom>
          <a:noFill/>
        </p:spPr>
        <p:txBody>
          <a:bodyPr wrap="square" rtlCol="0">
            <a:spAutoFit/>
          </a:bodyPr>
          <a:lstStyle/>
          <a:p>
            <a:r>
              <a:rPr lang="sr-Latn-CS" sz="2000" dirty="0" smtClean="0"/>
              <a:t>00</a:t>
            </a:r>
            <a:endParaRPr lang="en-US" sz="2000" dirty="0">
              <a:noFill/>
            </a:endParaRPr>
          </a:p>
        </p:txBody>
      </p:sp>
      <p:sp>
        <p:nvSpPr>
          <p:cNvPr id="44" name="Rectangle 43"/>
          <p:cNvSpPr/>
          <p:nvPr/>
        </p:nvSpPr>
        <p:spPr>
          <a:xfrm>
            <a:off x="2653497" y="769358"/>
            <a:ext cx="2827762" cy="769441"/>
          </a:xfrm>
          <a:prstGeom prst="rect">
            <a:avLst/>
          </a:prstGeom>
        </p:spPr>
        <p:txBody>
          <a:bodyPr wrap="none">
            <a:spAutoFit/>
          </a:bodyPr>
          <a:lstStyle/>
          <a:p>
            <a:r>
              <a:rPr lang="sr-Latn-CS" sz="2200" dirty="0" smtClean="0">
                <a:solidFill>
                  <a:schemeClr val="accent1">
                    <a:lumMod val="75000"/>
                  </a:schemeClr>
                </a:solidFill>
              </a:rPr>
              <a:t>Viterbijev algoritam</a:t>
            </a:r>
            <a:r>
              <a:rPr lang="sr-Latn-CS" sz="1200" b="1" dirty="0" smtClean="0"/>
              <a:t/>
            </a:r>
            <a:br>
              <a:rPr lang="sr-Latn-CS" sz="1200" b="1" dirty="0" smtClean="0"/>
            </a:br>
            <a:endParaRPr lang="en-US" sz="2200" dirty="0">
              <a:solidFill>
                <a:schemeClr val="accent1">
                  <a:lumMod val="60000"/>
                  <a:lumOff val="40000"/>
                </a:schemeClr>
              </a:solidFill>
            </a:endParaRPr>
          </a:p>
        </p:txBody>
      </p:sp>
      <p:sp>
        <p:nvSpPr>
          <p:cNvPr id="66" name="TextBox 65"/>
          <p:cNvSpPr txBox="1"/>
          <p:nvPr/>
        </p:nvSpPr>
        <p:spPr>
          <a:xfrm>
            <a:off x="6528816" y="2310384"/>
            <a:ext cx="816864" cy="400110"/>
          </a:xfrm>
          <a:prstGeom prst="rect">
            <a:avLst/>
          </a:prstGeom>
          <a:noFill/>
        </p:spPr>
        <p:txBody>
          <a:bodyPr wrap="square" rtlCol="0">
            <a:spAutoFit/>
          </a:bodyPr>
          <a:lstStyle/>
          <a:p>
            <a:r>
              <a:rPr lang="sr-Latn-CS" sz="2000" dirty="0" smtClean="0"/>
              <a:t>(1)</a:t>
            </a:r>
            <a:endParaRPr lang="en-US" sz="2000" dirty="0">
              <a:noFill/>
            </a:endParaRPr>
          </a:p>
        </p:txBody>
      </p:sp>
      <p:sp>
        <p:nvSpPr>
          <p:cNvPr id="67" name="TextBox 66"/>
          <p:cNvSpPr txBox="1"/>
          <p:nvPr/>
        </p:nvSpPr>
        <p:spPr>
          <a:xfrm>
            <a:off x="6644640" y="3218688"/>
            <a:ext cx="816864" cy="400110"/>
          </a:xfrm>
          <a:prstGeom prst="rect">
            <a:avLst/>
          </a:prstGeom>
          <a:noFill/>
        </p:spPr>
        <p:txBody>
          <a:bodyPr wrap="square" rtlCol="0">
            <a:spAutoFit/>
          </a:bodyPr>
          <a:lstStyle/>
          <a:p>
            <a:r>
              <a:rPr lang="sr-Latn-CS" sz="2000" dirty="0" smtClean="0"/>
              <a:t>(3)</a:t>
            </a:r>
            <a:endParaRPr lang="en-US" sz="2000" dirty="0">
              <a:noFill/>
            </a:endParaRPr>
          </a:p>
        </p:txBody>
      </p:sp>
      <p:sp>
        <p:nvSpPr>
          <p:cNvPr id="68" name="TextBox 67"/>
          <p:cNvSpPr txBox="1"/>
          <p:nvPr/>
        </p:nvSpPr>
        <p:spPr>
          <a:xfrm>
            <a:off x="6644640" y="4218432"/>
            <a:ext cx="816864" cy="400110"/>
          </a:xfrm>
          <a:prstGeom prst="rect">
            <a:avLst/>
          </a:prstGeom>
          <a:noFill/>
        </p:spPr>
        <p:txBody>
          <a:bodyPr wrap="square" rtlCol="0">
            <a:spAutoFit/>
          </a:bodyPr>
          <a:lstStyle/>
          <a:p>
            <a:r>
              <a:rPr lang="sr-Latn-CS" sz="2000" dirty="0" smtClean="0"/>
              <a:t>(2)</a:t>
            </a:r>
            <a:endParaRPr lang="en-US" sz="2000" dirty="0">
              <a:noFill/>
            </a:endParaRPr>
          </a:p>
        </p:txBody>
      </p:sp>
      <p:sp>
        <p:nvSpPr>
          <p:cNvPr id="70" name="TextBox 69"/>
          <p:cNvSpPr txBox="1"/>
          <p:nvPr/>
        </p:nvSpPr>
        <p:spPr>
          <a:xfrm>
            <a:off x="6693408" y="5108448"/>
            <a:ext cx="816864" cy="400110"/>
          </a:xfrm>
          <a:prstGeom prst="rect">
            <a:avLst/>
          </a:prstGeom>
          <a:noFill/>
        </p:spPr>
        <p:txBody>
          <a:bodyPr wrap="square" rtlCol="0">
            <a:spAutoFit/>
          </a:bodyPr>
          <a:lstStyle/>
          <a:p>
            <a:r>
              <a:rPr lang="sr-Latn-CS" sz="2000" dirty="0" smtClean="0"/>
              <a:t>(3)</a:t>
            </a:r>
            <a:endParaRPr lang="en-US" sz="2000" dirty="0">
              <a:no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19328"/>
          </a:xfrm>
        </p:spPr>
        <p:txBody>
          <a:bodyPr>
            <a:normAutofit fontScale="90000"/>
          </a:bodyPr>
          <a:lstStyle/>
          <a:p>
            <a:pPr algn="ctr"/>
            <a:r>
              <a:rPr lang="sr-Latn-CS" sz="2400" b="1" dirty="0" smtClean="0"/>
              <a:t>Viterbijev algoritam</a:t>
            </a:r>
            <a:r>
              <a:rPr lang="sr-Latn-CS" sz="1200" b="1" dirty="0" smtClean="0"/>
              <a:t/>
            </a:r>
            <a:br>
              <a:rPr lang="sr-Latn-CS" sz="1200" b="1" dirty="0" smtClean="0"/>
            </a:br>
            <a:endParaRPr lang="en-US" sz="2200" dirty="0"/>
          </a:p>
        </p:txBody>
      </p:sp>
      <p:sp>
        <p:nvSpPr>
          <p:cNvPr id="3" name="Content Placeholder 2"/>
          <p:cNvSpPr>
            <a:spLocks noGrp="1"/>
          </p:cNvSpPr>
          <p:nvPr>
            <p:ph idx="1"/>
          </p:nvPr>
        </p:nvSpPr>
        <p:spPr>
          <a:xfrm>
            <a:off x="609598" y="1487424"/>
            <a:ext cx="6754369" cy="4553939"/>
          </a:xfrm>
        </p:spPr>
        <p:txBody>
          <a:bodyPr>
            <a:noAutofit/>
          </a:bodyPr>
          <a:lstStyle/>
          <a:p>
            <a:pPr algn="just"/>
            <a:r>
              <a:rPr lang="sr-Latn-CS" sz="2200" dirty="0" smtClean="0"/>
              <a:t>Ovim dekodovanje nije završeno. Sledeća dva bita koji stižu su 00. U stanje 0 može se doći iz stanja 0 s putanjom 00 ili iz stanja 2 s putanjom 11. Od ove dve putanje se zadržava ona koja ima manje ukupno akumulisano Hemingovo rastojanje. To je putanja 00 (ukupno rastojanje je 1+0=1), dok putanja 11 nije preživela (ukupno rastojanje 2+2=4). Na sličan način se posmatraju dalje moguće putanje u toku četvrtog koraka u stanje 1 (to su putanje 10 iz stanja 2 i 01 iz stanja 3), te se, primenjujući isti postupak zadržava kao preživela putanja iz stanja 2 (uz rastojanje 3, budući da je rastojanje uz putanju</a:t>
            </a:r>
            <a:endParaRPr lang="en-US"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33984"/>
          </a:xfrm>
        </p:spPr>
        <p:txBody>
          <a:bodyPr>
            <a:normAutofit fontScale="90000"/>
          </a:bodyPr>
          <a:lstStyle/>
          <a:p>
            <a:pPr algn="ctr"/>
            <a:r>
              <a:rPr lang="sr-Latn-CS" sz="2400" b="1" dirty="0" smtClean="0"/>
              <a:t>Viterbijev algoritam</a:t>
            </a:r>
            <a:r>
              <a:rPr lang="sr-Latn-CS" sz="1200" b="1" dirty="0" smtClean="0"/>
              <a:t/>
            </a:r>
            <a:br>
              <a:rPr lang="sr-Latn-CS" sz="1200" b="1" dirty="0" smtClean="0"/>
            </a:br>
            <a:endParaRPr lang="en-US" sz="2200" dirty="0"/>
          </a:p>
        </p:txBody>
      </p:sp>
      <p:sp>
        <p:nvSpPr>
          <p:cNvPr id="3" name="Content Placeholder 2"/>
          <p:cNvSpPr>
            <a:spLocks noGrp="1"/>
          </p:cNvSpPr>
          <p:nvPr>
            <p:ph idx="1"/>
          </p:nvPr>
        </p:nvSpPr>
        <p:spPr>
          <a:xfrm>
            <a:off x="609599" y="1621536"/>
            <a:ext cx="6347714" cy="4419827"/>
          </a:xfrm>
        </p:spPr>
        <p:txBody>
          <a:bodyPr>
            <a:normAutofit lnSpcReduction="10000"/>
          </a:bodyPr>
          <a:lstStyle/>
          <a:p>
            <a:pPr algn="just"/>
            <a:r>
              <a:rPr lang="sr-Latn-CS" sz="2200" dirty="0" smtClean="0"/>
              <a:t>iz stanja 3 ravno 4). U sledećem slučaju će se pojaviti dilema. Naime, kada se posmatraju putanje koje u četvrtom koraku vode u stanje 2 (11 iz stanja 0 i 00 iz stanja 1), dobija se da su ukupna akumulisana rastojanja međusobno jednaka (po 3). Generalno, u ovakvom slučaju, pokazuje se da je svejedno koja se putanja zadržava jer je ukupna srednja verovatnoća greške u oba slučaja ista. Neka je izabrana putanja iz stanja 0. U ovome koraku posmatraju se putanje koje vode u stanje 3 (to su putanje 01 iz stanja 2 i 10 iz stanja 3). </a:t>
            </a:r>
            <a:endParaRPr lang="en-US"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33984"/>
          </a:xfrm>
        </p:spPr>
        <p:txBody>
          <a:bodyPr>
            <a:normAutofit fontScale="90000"/>
          </a:bodyPr>
          <a:lstStyle/>
          <a:p>
            <a:pPr algn="ctr"/>
            <a:r>
              <a:rPr lang="sr-Latn-CS" sz="2400" b="1" dirty="0" smtClean="0"/>
              <a:t>Viterbijev algoritam</a:t>
            </a:r>
            <a:r>
              <a:rPr lang="sr-Latn-CS" sz="1200" b="1" dirty="0" smtClean="0"/>
              <a:t/>
            </a:r>
            <a:br>
              <a:rPr lang="sr-Latn-CS" sz="1200" b="1" dirty="0" smtClean="0"/>
            </a:br>
            <a:endParaRPr lang="en-US" sz="2200" dirty="0"/>
          </a:p>
        </p:txBody>
      </p:sp>
      <p:sp>
        <p:nvSpPr>
          <p:cNvPr id="3" name="Content Placeholder 2"/>
          <p:cNvSpPr>
            <a:spLocks noGrp="1"/>
          </p:cNvSpPr>
          <p:nvPr>
            <p:ph idx="1"/>
          </p:nvPr>
        </p:nvSpPr>
        <p:spPr>
          <a:xfrm>
            <a:off x="609599" y="1450848"/>
            <a:ext cx="6347714" cy="4590515"/>
          </a:xfrm>
        </p:spPr>
        <p:txBody>
          <a:bodyPr/>
          <a:lstStyle/>
          <a:p>
            <a:pPr algn="just"/>
            <a:r>
              <a:rPr lang="sr-Latn-CS" sz="2200" dirty="0" smtClean="0"/>
              <a:t>Zadržava se putanja iz stanja </a:t>
            </a:r>
            <a:r>
              <a:rPr lang="sr-Latn-CS" sz="2200" b="1" dirty="0" smtClean="0"/>
              <a:t>2</a:t>
            </a:r>
            <a:r>
              <a:rPr lang="sr-Latn-CS" sz="2200" dirty="0" smtClean="0"/>
              <a:t> koja ima manje rastojanje (</a:t>
            </a:r>
            <a:r>
              <a:rPr lang="sr-Latn-CS" sz="2200" i="1" dirty="0" smtClean="0"/>
              <a:t>d</a:t>
            </a:r>
            <a:r>
              <a:rPr lang="sr-Latn-CS" sz="2200" b="1" dirty="0" smtClean="0"/>
              <a:t> =</a:t>
            </a:r>
            <a:r>
              <a:rPr lang="sr-Latn-CS" sz="2200" b="1" baseline="-25000" dirty="0" smtClean="0"/>
              <a:t> </a:t>
            </a:r>
            <a:r>
              <a:rPr lang="sr-Latn-CS" sz="2200" dirty="0" smtClean="0"/>
              <a:t>3). Sada trelis ima izgled kao na slici 7. Na ovoj slici je ostavljena (naznačena tankom punom linijom) – da bi se uočila – putanja koja u drugom koraku vodi iz stanja </a:t>
            </a:r>
            <a:r>
              <a:rPr lang="sr-Latn-CS" sz="2200" b="1" dirty="0" smtClean="0"/>
              <a:t>2</a:t>
            </a:r>
            <a:r>
              <a:rPr lang="sr-Latn-CS" sz="2200" dirty="0" smtClean="0"/>
              <a:t> u stanje </a:t>
            </a:r>
            <a:r>
              <a:rPr lang="sr-Latn-CS" sz="2200" b="1" dirty="0" smtClean="0"/>
              <a:t>3</a:t>
            </a:r>
            <a:r>
              <a:rPr lang="sr-Latn-CS" sz="2200" dirty="0" smtClean="0"/>
              <a:t>.</a:t>
            </a:r>
            <a:r>
              <a:rPr lang="sr-Latn-CS" sz="2200" b="1" dirty="0" smtClean="0"/>
              <a:t> </a:t>
            </a:r>
            <a:r>
              <a:rPr lang="sr-Latn-CS" sz="2200" dirty="0" smtClean="0"/>
              <a:t>Međutim, ova putanja nije preživela, pa je treba brisati, kao i sve one koje se na nju nadovezuju.</a:t>
            </a:r>
            <a:endParaRPr lang="en-US" sz="2200" b="1"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1" y="658368"/>
            <a:ext cx="6347713" cy="890016"/>
          </a:xfrm>
        </p:spPr>
        <p:txBody>
          <a:bodyPr>
            <a:noAutofit/>
          </a:bodyPr>
          <a:lstStyle/>
          <a:p>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Slika 7</a:t>
            </a: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S</a:t>
            </a:r>
            <a:endParaRPr lang="en-US" sz="2200" dirty="0"/>
          </a:p>
        </p:txBody>
      </p:sp>
      <p:sp>
        <p:nvSpPr>
          <p:cNvPr id="4" name="Oval 3"/>
          <p:cNvSpPr/>
          <p:nvPr/>
        </p:nvSpPr>
        <p:spPr>
          <a:xfrm>
            <a:off x="1548384" y="245059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675120" y="2468880"/>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4" idx="6"/>
            <a:endCxn id="7" idx="2"/>
          </p:cNvCxnSpPr>
          <p:nvPr/>
        </p:nvCxnSpPr>
        <p:spPr>
          <a:xfrm>
            <a:off x="1719072" y="2542032"/>
            <a:ext cx="4956048" cy="18288"/>
          </a:xfrm>
          <a:prstGeom prst="line">
            <a:avLst/>
          </a:prstGeom>
        </p:spPr>
        <p:style>
          <a:lnRef idx="3">
            <a:schemeClr val="accent1"/>
          </a:lnRef>
          <a:fillRef idx="0">
            <a:schemeClr val="accent1"/>
          </a:fillRef>
          <a:effectRef idx="2">
            <a:schemeClr val="accent1"/>
          </a:effectRef>
          <a:fontRef idx="minor">
            <a:schemeClr val="tx1"/>
          </a:fontRef>
        </p:style>
      </p:cxnSp>
      <p:sp>
        <p:nvSpPr>
          <p:cNvPr id="12" name="Oval 11"/>
          <p:cNvSpPr/>
          <p:nvPr/>
        </p:nvSpPr>
        <p:spPr>
          <a:xfrm>
            <a:off x="2840736" y="245059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072128" y="2499360"/>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169664" y="3413760"/>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656832" y="3389376"/>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779776" y="4291584"/>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681216" y="434035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108704" y="5364480"/>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815328" y="5303520"/>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p:nvPr/>
        </p:nvCxnSpPr>
        <p:spPr>
          <a:xfrm rot="16200000" flipH="1">
            <a:off x="1405778" y="2894987"/>
            <a:ext cx="1711676" cy="1110698"/>
          </a:xfrm>
          <a:prstGeom prst="line">
            <a:avLst/>
          </a:prstGeom>
        </p:spPr>
        <p:style>
          <a:lnRef idx="3">
            <a:schemeClr val="accent1"/>
          </a:lnRef>
          <a:fillRef idx="0">
            <a:schemeClr val="accent1"/>
          </a:fillRef>
          <a:effectRef idx="2">
            <a:schemeClr val="accent1"/>
          </a:effectRef>
          <a:fontRef idx="minor">
            <a:schemeClr val="tx1"/>
          </a:fontRef>
        </p:style>
      </p:cxnSp>
      <p:cxnSp>
        <p:nvCxnSpPr>
          <p:cNvPr id="26" name="Straight Connector 25"/>
          <p:cNvCxnSpPr>
            <a:stCxn id="18" idx="5"/>
            <a:endCxn id="21" idx="2"/>
          </p:cNvCxnSpPr>
          <p:nvPr/>
        </p:nvCxnSpPr>
        <p:spPr>
          <a:xfrm rot="16200000" flipH="1">
            <a:off x="3012966" y="4360182"/>
            <a:ext cx="1008238" cy="11832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1" idx="6"/>
            <a:endCxn id="72" idx="2"/>
          </p:cNvCxnSpPr>
          <p:nvPr/>
        </p:nvCxnSpPr>
        <p:spPr>
          <a:xfrm flipV="1">
            <a:off x="4279392" y="5443728"/>
            <a:ext cx="1182624" cy="12192"/>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0800000" flipH="1">
            <a:off x="2767583" y="3525886"/>
            <a:ext cx="1559963" cy="893714"/>
          </a:xfrm>
          <a:prstGeom prst="line">
            <a:avLst/>
          </a:prstGeom>
        </p:spPr>
        <p:style>
          <a:lnRef idx="3">
            <a:schemeClr val="accent1"/>
          </a:lnRef>
          <a:fillRef idx="0">
            <a:schemeClr val="accent1"/>
          </a:fillRef>
          <a:effectRef idx="2">
            <a:schemeClr val="accent1"/>
          </a:effectRef>
          <a:fontRef idx="minor">
            <a:schemeClr val="tx1"/>
          </a:fontRef>
        </p:style>
      </p:cxnSp>
      <p:cxnSp>
        <p:nvCxnSpPr>
          <p:cNvPr id="39" name="Straight Connector 38"/>
          <p:cNvCxnSpPr>
            <a:stCxn id="14" idx="4"/>
            <a:endCxn id="69" idx="1"/>
          </p:cNvCxnSpPr>
          <p:nvPr/>
        </p:nvCxnSpPr>
        <p:spPr>
          <a:xfrm rot="16200000" flipH="1">
            <a:off x="4424803" y="3426844"/>
            <a:ext cx="874126" cy="1213717"/>
          </a:xfrm>
          <a:prstGeom prst="line">
            <a:avLst/>
          </a:prstGeom>
        </p:spPr>
        <p:style>
          <a:lnRef idx="3">
            <a:schemeClr val="accent1"/>
          </a:lnRef>
          <a:fillRef idx="0">
            <a:schemeClr val="accent1"/>
          </a:fillRef>
          <a:effectRef idx="2">
            <a:schemeClr val="accent1"/>
          </a:effectRef>
          <a:fontRef idx="minor">
            <a:schemeClr val="tx1"/>
          </a:fontRef>
        </p:style>
      </p:cxnSp>
      <p:cxnSp>
        <p:nvCxnSpPr>
          <p:cNvPr id="43" name="Straight Connector 42"/>
          <p:cNvCxnSpPr>
            <a:stCxn id="77" idx="3"/>
            <a:endCxn id="21" idx="7"/>
          </p:cNvCxnSpPr>
          <p:nvPr/>
        </p:nvCxnSpPr>
        <p:spPr>
          <a:xfrm rot="5400000">
            <a:off x="3911234" y="3925211"/>
            <a:ext cx="1809212" cy="1122890"/>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597408" y="2340864"/>
            <a:ext cx="731520" cy="369332"/>
          </a:xfrm>
          <a:prstGeom prst="rect">
            <a:avLst/>
          </a:prstGeom>
          <a:noFill/>
        </p:spPr>
        <p:txBody>
          <a:bodyPr wrap="square" rtlCol="0">
            <a:spAutoFit/>
          </a:bodyPr>
          <a:lstStyle/>
          <a:p>
            <a:r>
              <a:rPr lang="sr-Latn-CS" dirty="0" smtClean="0"/>
              <a:t>(00)0 </a:t>
            </a:r>
            <a:endParaRPr lang="en-US" dirty="0">
              <a:noFill/>
            </a:endParaRPr>
          </a:p>
        </p:txBody>
      </p:sp>
      <p:sp>
        <p:nvSpPr>
          <p:cNvPr id="47" name="TextBox 46"/>
          <p:cNvSpPr txBox="1"/>
          <p:nvPr/>
        </p:nvSpPr>
        <p:spPr>
          <a:xfrm>
            <a:off x="658368" y="3285744"/>
            <a:ext cx="755904" cy="369332"/>
          </a:xfrm>
          <a:prstGeom prst="rect">
            <a:avLst/>
          </a:prstGeom>
          <a:noFill/>
        </p:spPr>
        <p:txBody>
          <a:bodyPr wrap="square" rtlCol="0">
            <a:spAutoFit/>
          </a:bodyPr>
          <a:lstStyle/>
          <a:p>
            <a:r>
              <a:rPr lang="sr-Latn-CS" dirty="0" smtClean="0"/>
              <a:t>(01)1</a:t>
            </a:r>
            <a:endParaRPr lang="en-US" dirty="0">
              <a:noFill/>
            </a:endParaRPr>
          </a:p>
        </p:txBody>
      </p:sp>
      <p:sp>
        <p:nvSpPr>
          <p:cNvPr id="48" name="TextBox 47"/>
          <p:cNvSpPr txBox="1"/>
          <p:nvPr/>
        </p:nvSpPr>
        <p:spPr>
          <a:xfrm>
            <a:off x="682752" y="4261104"/>
            <a:ext cx="792480" cy="369332"/>
          </a:xfrm>
          <a:prstGeom prst="rect">
            <a:avLst/>
          </a:prstGeom>
          <a:noFill/>
        </p:spPr>
        <p:txBody>
          <a:bodyPr wrap="square" rtlCol="0">
            <a:spAutoFit/>
          </a:bodyPr>
          <a:lstStyle/>
          <a:p>
            <a:r>
              <a:rPr lang="sr-Latn-CS" dirty="0" smtClean="0"/>
              <a:t>(10)2</a:t>
            </a:r>
            <a:endParaRPr lang="en-US" b="1" dirty="0">
              <a:noFill/>
            </a:endParaRPr>
          </a:p>
        </p:txBody>
      </p:sp>
      <p:sp>
        <p:nvSpPr>
          <p:cNvPr id="49" name="TextBox 48"/>
          <p:cNvSpPr txBox="1"/>
          <p:nvPr/>
        </p:nvSpPr>
        <p:spPr>
          <a:xfrm>
            <a:off x="719328" y="5199888"/>
            <a:ext cx="755904" cy="369332"/>
          </a:xfrm>
          <a:prstGeom prst="rect">
            <a:avLst/>
          </a:prstGeom>
          <a:noFill/>
        </p:spPr>
        <p:txBody>
          <a:bodyPr wrap="square" rtlCol="0">
            <a:spAutoFit/>
          </a:bodyPr>
          <a:lstStyle/>
          <a:p>
            <a:r>
              <a:rPr lang="sr-Latn-CS" dirty="0" smtClean="0"/>
              <a:t>(11)3</a:t>
            </a:r>
            <a:endParaRPr lang="en-US" dirty="0">
              <a:noFill/>
            </a:endParaRPr>
          </a:p>
        </p:txBody>
      </p:sp>
      <p:sp>
        <p:nvSpPr>
          <p:cNvPr id="44" name="Rectangle 43"/>
          <p:cNvSpPr/>
          <p:nvPr/>
        </p:nvSpPr>
        <p:spPr>
          <a:xfrm>
            <a:off x="2653497" y="769358"/>
            <a:ext cx="2723566" cy="769441"/>
          </a:xfrm>
          <a:prstGeom prst="rect">
            <a:avLst/>
          </a:prstGeom>
        </p:spPr>
        <p:txBody>
          <a:bodyPr wrap="none">
            <a:spAutoFit/>
          </a:bodyPr>
          <a:lstStyle/>
          <a:p>
            <a:r>
              <a:rPr lang="sr-Latn-CS" sz="2200" dirty="0" smtClean="0">
                <a:solidFill>
                  <a:schemeClr val="accent1">
                    <a:lumMod val="75000"/>
                  </a:schemeClr>
                </a:solidFill>
              </a:rPr>
              <a:t>Viterbijev algoritam</a:t>
            </a:r>
            <a:r>
              <a:rPr lang="sr-Latn-CS" sz="1200" b="1" dirty="0" smtClean="0"/>
              <a:t/>
            </a:r>
            <a:br>
              <a:rPr lang="sr-Latn-CS" sz="1200" b="1" dirty="0" smtClean="0"/>
            </a:br>
            <a:endParaRPr lang="en-US" sz="2200" dirty="0">
              <a:solidFill>
                <a:schemeClr val="accent1">
                  <a:lumMod val="60000"/>
                  <a:lumOff val="40000"/>
                </a:schemeClr>
              </a:solidFill>
            </a:endParaRPr>
          </a:p>
        </p:txBody>
      </p:sp>
      <p:sp>
        <p:nvSpPr>
          <p:cNvPr id="66" name="TextBox 65"/>
          <p:cNvSpPr txBox="1"/>
          <p:nvPr/>
        </p:nvSpPr>
        <p:spPr>
          <a:xfrm>
            <a:off x="7053072" y="2383536"/>
            <a:ext cx="816864" cy="400110"/>
          </a:xfrm>
          <a:prstGeom prst="rect">
            <a:avLst/>
          </a:prstGeom>
          <a:noFill/>
        </p:spPr>
        <p:txBody>
          <a:bodyPr wrap="square" rtlCol="0">
            <a:spAutoFit/>
          </a:bodyPr>
          <a:lstStyle/>
          <a:p>
            <a:r>
              <a:rPr lang="sr-Latn-CS" sz="2000" dirty="0" smtClean="0"/>
              <a:t>(1)</a:t>
            </a:r>
            <a:endParaRPr lang="en-US" sz="2000" dirty="0">
              <a:noFill/>
            </a:endParaRPr>
          </a:p>
        </p:txBody>
      </p:sp>
      <p:sp>
        <p:nvSpPr>
          <p:cNvPr id="67" name="TextBox 66"/>
          <p:cNvSpPr txBox="1"/>
          <p:nvPr/>
        </p:nvSpPr>
        <p:spPr>
          <a:xfrm>
            <a:off x="7168896" y="3255264"/>
            <a:ext cx="816864" cy="400110"/>
          </a:xfrm>
          <a:prstGeom prst="rect">
            <a:avLst/>
          </a:prstGeom>
          <a:noFill/>
        </p:spPr>
        <p:txBody>
          <a:bodyPr wrap="square" rtlCol="0">
            <a:spAutoFit/>
          </a:bodyPr>
          <a:lstStyle/>
          <a:p>
            <a:r>
              <a:rPr lang="sr-Latn-CS" sz="2000" dirty="0" smtClean="0"/>
              <a:t>(3)</a:t>
            </a:r>
            <a:endParaRPr lang="en-US" sz="2000" dirty="0">
              <a:noFill/>
            </a:endParaRPr>
          </a:p>
        </p:txBody>
      </p:sp>
      <p:sp>
        <p:nvSpPr>
          <p:cNvPr id="68" name="TextBox 67"/>
          <p:cNvSpPr txBox="1"/>
          <p:nvPr/>
        </p:nvSpPr>
        <p:spPr>
          <a:xfrm>
            <a:off x="7193280" y="4169664"/>
            <a:ext cx="816864" cy="400110"/>
          </a:xfrm>
          <a:prstGeom prst="rect">
            <a:avLst/>
          </a:prstGeom>
          <a:noFill/>
        </p:spPr>
        <p:txBody>
          <a:bodyPr wrap="square" rtlCol="0">
            <a:spAutoFit/>
          </a:bodyPr>
          <a:lstStyle/>
          <a:p>
            <a:r>
              <a:rPr lang="sr-Latn-CS" sz="2000" dirty="0" smtClean="0"/>
              <a:t>(3)</a:t>
            </a:r>
            <a:endParaRPr lang="en-US" sz="2000" dirty="0">
              <a:noFill/>
            </a:endParaRPr>
          </a:p>
        </p:txBody>
      </p:sp>
      <p:sp>
        <p:nvSpPr>
          <p:cNvPr id="70" name="TextBox 69"/>
          <p:cNvSpPr txBox="1"/>
          <p:nvPr/>
        </p:nvSpPr>
        <p:spPr>
          <a:xfrm>
            <a:off x="7242048" y="5193792"/>
            <a:ext cx="816864" cy="400110"/>
          </a:xfrm>
          <a:prstGeom prst="rect">
            <a:avLst/>
          </a:prstGeom>
          <a:noFill/>
        </p:spPr>
        <p:txBody>
          <a:bodyPr wrap="square" rtlCol="0">
            <a:spAutoFit/>
          </a:bodyPr>
          <a:lstStyle/>
          <a:p>
            <a:r>
              <a:rPr lang="sr-Latn-CS" sz="2000" dirty="0" smtClean="0"/>
              <a:t>(3)</a:t>
            </a:r>
            <a:endParaRPr lang="en-US" sz="2000" dirty="0">
              <a:noFill/>
            </a:endParaRPr>
          </a:p>
        </p:txBody>
      </p:sp>
      <p:sp>
        <p:nvSpPr>
          <p:cNvPr id="59" name="Oval 58"/>
          <p:cNvSpPr/>
          <p:nvPr/>
        </p:nvSpPr>
        <p:spPr>
          <a:xfrm>
            <a:off x="5364480" y="2474976"/>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5443728" y="4443984"/>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5462016" y="535228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5352288" y="342595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Connector 88"/>
          <p:cNvCxnSpPr>
            <a:stCxn id="69" idx="5"/>
            <a:endCxn id="22" idx="2"/>
          </p:cNvCxnSpPr>
          <p:nvPr/>
        </p:nvCxnSpPr>
        <p:spPr>
          <a:xfrm rot="16200000" flipH="1">
            <a:off x="5804934" y="4384566"/>
            <a:ext cx="794878" cy="1225909"/>
          </a:xfrm>
          <a:prstGeom prst="line">
            <a:avLst/>
          </a:prstGeom>
        </p:spPr>
        <p:style>
          <a:lnRef idx="3">
            <a:schemeClr val="accent1"/>
          </a:lnRef>
          <a:fillRef idx="0">
            <a:schemeClr val="accent1"/>
          </a:fillRef>
          <a:effectRef idx="2">
            <a:schemeClr val="accent1"/>
          </a:effectRef>
          <a:fontRef idx="minor">
            <a:schemeClr val="tx1"/>
          </a:fontRef>
        </p:style>
      </p:cxnSp>
      <p:cxnSp>
        <p:nvCxnSpPr>
          <p:cNvPr id="91" name="Straight Connector 90"/>
          <p:cNvCxnSpPr>
            <a:stCxn id="69" idx="7"/>
            <a:endCxn id="17" idx="3"/>
          </p:cNvCxnSpPr>
          <p:nvPr/>
        </p:nvCxnSpPr>
        <p:spPr>
          <a:xfrm rot="5400000" flipH="1" flipV="1">
            <a:off x="5672978" y="3461915"/>
            <a:ext cx="925292" cy="1092410"/>
          </a:xfrm>
          <a:prstGeom prst="line">
            <a:avLst/>
          </a:prstGeom>
        </p:spPr>
        <p:style>
          <a:lnRef idx="3">
            <a:schemeClr val="accent1"/>
          </a:lnRef>
          <a:fillRef idx="0">
            <a:schemeClr val="accent1"/>
          </a:fillRef>
          <a:effectRef idx="2">
            <a:schemeClr val="accent1"/>
          </a:effectRef>
          <a:fontRef idx="minor">
            <a:schemeClr val="tx1"/>
          </a:fontRef>
        </p:style>
      </p:cxnSp>
      <p:cxnSp>
        <p:nvCxnSpPr>
          <p:cNvPr id="93" name="Straight Connector 92"/>
          <p:cNvCxnSpPr>
            <a:stCxn id="59" idx="5"/>
            <a:endCxn id="20" idx="1"/>
          </p:cNvCxnSpPr>
          <p:nvPr/>
        </p:nvCxnSpPr>
        <p:spPr>
          <a:xfrm rot="16200000" flipH="1">
            <a:off x="5240162" y="2901083"/>
            <a:ext cx="1736060" cy="1196042"/>
          </a:xfrm>
          <a:prstGeom prst="line">
            <a:avLst/>
          </a:prstGeom>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46176"/>
          </a:xfrm>
        </p:spPr>
        <p:txBody>
          <a:bodyPr>
            <a:normAutofit fontScale="90000"/>
          </a:bodyPr>
          <a:lstStyle/>
          <a:p>
            <a:pPr algn="ctr"/>
            <a:r>
              <a:rPr lang="sr-Latn-CS" sz="2400" b="1" dirty="0" smtClean="0"/>
              <a:t>Viterbijev algoritam</a:t>
            </a:r>
            <a:r>
              <a:rPr lang="sr-Latn-CS" sz="1200" b="1" dirty="0" smtClean="0"/>
              <a:t/>
            </a:r>
            <a:br>
              <a:rPr lang="sr-Latn-CS" sz="1200" b="1" dirty="0" smtClean="0"/>
            </a:br>
            <a:endParaRPr lang="en-US" sz="2200" dirty="0"/>
          </a:p>
        </p:txBody>
      </p:sp>
      <p:sp>
        <p:nvSpPr>
          <p:cNvPr id="3" name="Content Placeholder 2"/>
          <p:cNvSpPr>
            <a:spLocks noGrp="1"/>
          </p:cNvSpPr>
          <p:nvPr>
            <p:ph idx="1"/>
          </p:nvPr>
        </p:nvSpPr>
        <p:spPr>
          <a:xfrm>
            <a:off x="609598" y="1365504"/>
            <a:ext cx="6656833" cy="4675859"/>
          </a:xfrm>
        </p:spPr>
        <p:txBody>
          <a:bodyPr>
            <a:noAutofit/>
          </a:bodyPr>
          <a:lstStyle/>
          <a:p>
            <a:r>
              <a:rPr lang="sr-Latn-CS" sz="2200" dirty="0" smtClean="0"/>
              <a:t>U petom koraku stižu opet biti 00. Rezonujući potpuno analogno, kao i kod četvrtog koraka dobija se trelis kao na slici 8.</a:t>
            </a:r>
          </a:p>
          <a:p>
            <a:pPr algn="just"/>
            <a:r>
              <a:rPr lang="sr-Latn-CS" sz="2200" dirty="0" smtClean="0"/>
              <a:t>Putanja koja se od stanja 0 odvojila u prvom koraku ka stanju 2 sada nikuda ne vodi (ona i njeni “naslednici” nacrtani su tankom linijom). Dakle, ovaj skup putanja se može eliminisati i u trelisu postoji jedinstvena putanja do dubine 3 – putanja svih nula, te se može smatrati da su dekodovana prva 3 informaciona bita, koji odgovaraju ovoj putanji. To su informacioni biti (0,0,0). Dalje se proces dekodovanja nastavlja s novopristiglim bitima. </a:t>
            </a:r>
            <a:endParaRPr lang="en-US"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55904"/>
          </a:xfrm>
        </p:spPr>
        <p:txBody>
          <a:bodyPr>
            <a:normAutofit/>
          </a:bodyPr>
          <a:lstStyle/>
          <a:p>
            <a:pPr algn="ctr"/>
            <a:r>
              <a:rPr lang="sr-Latn-RS" sz="2400" dirty="0" smtClean="0"/>
              <a:t>Konvolucioni kodovi</a:t>
            </a:r>
            <a:endParaRPr lang="en-US" sz="2200" dirty="0"/>
          </a:p>
        </p:txBody>
      </p:sp>
      <p:sp>
        <p:nvSpPr>
          <p:cNvPr id="3" name="Content Placeholder 2"/>
          <p:cNvSpPr>
            <a:spLocks noGrp="1"/>
          </p:cNvSpPr>
          <p:nvPr>
            <p:ph idx="1"/>
          </p:nvPr>
        </p:nvSpPr>
        <p:spPr>
          <a:xfrm>
            <a:off x="609598" y="1792224"/>
            <a:ext cx="6766562" cy="4249139"/>
          </a:xfrm>
        </p:spPr>
        <p:txBody>
          <a:bodyPr>
            <a:normAutofit fontScale="92500"/>
          </a:bodyPr>
          <a:lstStyle/>
          <a:p>
            <a:pPr algn="just"/>
            <a:r>
              <a:rPr lang="sr-Latn-CS" sz="2400" dirty="0" smtClean="0"/>
              <a:t>U sledećem koraku koder može opet iz stanja 0 da pređe u stanja 0 ili 2, ali iz stanja 2 može da pređe u stanje 1 ili stanje 3.</a:t>
            </a:r>
          </a:p>
          <a:p>
            <a:pPr algn="just"/>
            <a:r>
              <a:rPr lang="sr-Latn-CS" sz="2400" dirty="0" smtClean="0"/>
              <a:t>U sledećem koraku može se iz stanja 1 preći u stanje 0 ili u stanje 2, dok se iz stanja 3 može preći u stanje 1 ili se može ostati u stanju 3. Pri ovome, poštuje se pravilo da se za svaki sledeći korak crta novi dijagram stanja, ali se spajaju samo ona stanja između kojih su mogući prelasci. Na slici 4 nacrtan je trelis za posmatrani koder posle prva tri koraka.</a:t>
            </a:r>
            <a:endParaRPr lang="en-US" sz="2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1" y="658368"/>
            <a:ext cx="6347713" cy="890016"/>
          </a:xfrm>
        </p:spPr>
        <p:txBody>
          <a:bodyPr>
            <a:noAutofit/>
          </a:bodyPr>
          <a:lstStyle/>
          <a:p>
            <a:pPr algn="ctr"/>
            <a:r>
              <a:rPr lang="sr-Latn-CS" sz="2400" dirty="0" smtClean="0"/>
              <a:t>Viterbijev algoritam</a:t>
            </a:r>
            <a:r>
              <a:rPr lang="sr-Latn-CS" sz="1200" b="1" dirty="0" smtClean="0"/>
              <a:t/>
            </a:r>
            <a:br>
              <a:rPr lang="sr-Latn-CS" sz="1200" b="1" dirty="0" smtClean="0"/>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Slika 8</a:t>
            </a: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S</a:t>
            </a:r>
            <a:endParaRPr lang="en-US" sz="2200" dirty="0"/>
          </a:p>
        </p:txBody>
      </p:sp>
      <p:sp>
        <p:nvSpPr>
          <p:cNvPr id="4" name="Oval 3"/>
          <p:cNvSpPr/>
          <p:nvPr/>
        </p:nvSpPr>
        <p:spPr>
          <a:xfrm>
            <a:off x="987552" y="242620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675120" y="2468880"/>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4" idx="6"/>
            <a:endCxn id="7" idx="2"/>
          </p:cNvCxnSpPr>
          <p:nvPr/>
        </p:nvCxnSpPr>
        <p:spPr>
          <a:xfrm>
            <a:off x="1158240" y="2517648"/>
            <a:ext cx="5516880" cy="42672"/>
          </a:xfrm>
          <a:prstGeom prst="line">
            <a:avLst/>
          </a:prstGeom>
        </p:spPr>
        <p:style>
          <a:lnRef idx="3">
            <a:schemeClr val="accent1"/>
          </a:lnRef>
          <a:fillRef idx="0">
            <a:schemeClr val="accent1"/>
          </a:fillRef>
          <a:effectRef idx="2">
            <a:schemeClr val="accent1"/>
          </a:effectRef>
          <a:fontRef idx="minor">
            <a:schemeClr val="tx1"/>
          </a:fontRef>
        </p:style>
      </p:cxnSp>
      <p:sp>
        <p:nvSpPr>
          <p:cNvPr id="12" name="Oval 11"/>
          <p:cNvSpPr/>
          <p:nvPr/>
        </p:nvSpPr>
        <p:spPr>
          <a:xfrm>
            <a:off x="2145792" y="2438400"/>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279648" y="245059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352800" y="3328416"/>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559552" y="3450336"/>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170176" y="4267200"/>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681216" y="434035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3304032" y="5327904"/>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5657088" y="5340096"/>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p:nvPr/>
        </p:nvCxnSpPr>
        <p:spPr>
          <a:xfrm rot="16200000" flipH="1">
            <a:off x="796178" y="2907179"/>
            <a:ext cx="1711676" cy="111069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8" idx="5"/>
            <a:endCxn id="21" idx="2"/>
          </p:cNvCxnSpPr>
          <p:nvPr/>
        </p:nvCxnSpPr>
        <p:spPr>
          <a:xfrm rot="16200000" flipH="1">
            <a:off x="2311926" y="4427238"/>
            <a:ext cx="996046" cy="988165"/>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1" idx="6"/>
            <a:endCxn id="72" idx="2"/>
          </p:cNvCxnSpPr>
          <p:nvPr/>
        </p:nvCxnSpPr>
        <p:spPr>
          <a:xfrm>
            <a:off x="3474720" y="5419344"/>
            <a:ext cx="1024128" cy="12192"/>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endCxn id="14" idx="3"/>
          </p:cNvCxnSpPr>
          <p:nvPr/>
        </p:nvCxnSpPr>
        <p:spPr>
          <a:xfrm flipV="1">
            <a:off x="2218947" y="3484514"/>
            <a:ext cx="1158850" cy="880222"/>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4" idx="4"/>
            <a:endCxn id="69" idx="1"/>
          </p:cNvCxnSpPr>
          <p:nvPr/>
        </p:nvCxnSpPr>
        <p:spPr>
          <a:xfrm rot="16200000" flipH="1">
            <a:off x="3534787" y="3414652"/>
            <a:ext cx="837550" cy="1030837"/>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77" idx="3"/>
            <a:endCxn id="21" idx="7"/>
          </p:cNvCxnSpPr>
          <p:nvPr/>
        </p:nvCxnSpPr>
        <p:spPr>
          <a:xfrm rot="5400000">
            <a:off x="3057794" y="3949595"/>
            <a:ext cx="1797020" cy="1013162"/>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43840" y="2414016"/>
            <a:ext cx="731520" cy="369332"/>
          </a:xfrm>
          <a:prstGeom prst="rect">
            <a:avLst/>
          </a:prstGeom>
          <a:noFill/>
        </p:spPr>
        <p:txBody>
          <a:bodyPr wrap="square" rtlCol="0">
            <a:spAutoFit/>
          </a:bodyPr>
          <a:lstStyle/>
          <a:p>
            <a:r>
              <a:rPr lang="sr-Latn-CS" dirty="0" smtClean="0"/>
              <a:t>(00)0 </a:t>
            </a:r>
            <a:endParaRPr lang="en-US" dirty="0">
              <a:noFill/>
            </a:endParaRPr>
          </a:p>
        </p:txBody>
      </p:sp>
      <p:sp>
        <p:nvSpPr>
          <p:cNvPr id="47" name="TextBox 46"/>
          <p:cNvSpPr txBox="1"/>
          <p:nvPr/>
        </p:nvSpPr>
        <p:spPr>
          <a:xfrm>
            <a:off x="219456" y="3273552"/>
            <a:ext cx="755904" cy="369332"/>
          </a:xfrm>
          <a:prstGeom prst="rect">
            <a:avLst/>
          </a:prstGeom>
          <a:noFill/>
        </p:spPr>
        <p:txBody>
          <a:bodyPr wrap="square" rtlCol="0">
            <a:spAutoFit/>
          </a:bodyPr>
          <a:lstStyle/>
          <a:p>
            <a:r>
              <a:rPr lang="sr-Latn-CS" dirty="0" smtClean="0"/>
              <a:t>(01)1</a:t>
            </a:r>
            <a:endParaRPr lang="en-US" dirty="0">
              <a:noFill/>
            </a:endParaRPr>
          </a:p>
        </p:txBody>
      </p:sp>
      <p:sp>
        <p:nvSpPr>
          <p:cNvPr id="48" name="TextBox 47"/>
          <p:cNvSpPr txBox="1"/>
          <p:nvPr/>
        </p:nvSpPr>
        <p:spPr>
          <a:xfrm>
            <a:off x="207264" y="4236720"/>
            <a:ext cx="792480" cy="369332"/>
          </a:xfrm>
          <a:prstGeom prst="rect">
            <a:avLst/>
          </a:prstGeom>
          <a:noFill/>
        </p:spPr>
        <p:txBody>
          <a:bodyPr wrap="square" rtlCol="0">
            <a:spAutoFit/>
          </a:bodyPr>
          <a:lstStyle/>
          <a:p>
            <a:r>
              <a:rPr lang="sr-Latn-CS" dirty="0" smtClean="0"/>
              <a:t>(10)2</a:t>
            </a:r>
            <a:endParaRPr lang="en-US" b="1" dirty="0">
              <a:noFill/>
            </a:endParaRPr>
          </a:p>
        </p:txBody>
      </p:sp>
      <p:sp>
        <p:nvSpPr>
          <p:cNvPr id="49" name="TextBox 48"/>
          <p:cNvSpPr txBox="1"/>
          <p:nvPr/>
        </p:nvSpPr>
        <p:spPr>
          <a:xfrm>
            <a:off x="268224" y="5187696"/>
            <a:ext cx="755904" cy="369332"/>
          </a:xfrm>
          <a:prstGeom prst="rect">
            <a:avLst/>
          </a:prstGeom>
          <a:noFill/>
        </p:spPr>
        <p:txBody>
          <a:bodyPr wrap="square" rtlCol="0">
            <a:spAutoFit/>
          </a:bodyPr>
          <a:lstStyle/>
          <a:p>
            <a:r>
              <a:rPr lang="sr-Latn-CS" dirty="0" smtClean="0"/>
              <a:t>(11)3</a:t>
            </a:r>
            <a:endParaRPr lang="en-US" dirty="0">
              <a:noFill/>
            </a:endParaRPr>
          </a:p>
        </p:txBody>
      </p:sp>
      <p:sp>
        <p:nvSpPr>
          <p:cNvPr id="66" name="TextBox 65"/>
          <p:cNvSpPr txBox="1"/>
          <p:nvPr/>
        </p:nvSpPr>
        <p:spPr>
          <a:xfrm>
            <a:off x="7053072" y="2383536"/>
            <a:ext cx="816864" cy="400110"/>
          </a:xfrm>
          <a:prstGeom prst="rect">
            <a:avLst/>
          </a:prstGeom>
          <a:noFill/>
        </p:spPr>
        <p:txBody>
          <a:bodyPr wrap="square" rtlCol="0">
            <a:spAutoFit/>
          </a:bodyPr>
          <a:lstStyle/>
          <a:p>
            <a:r>
              <a:rPr lang="sr-Latn-CS" sz="2000" dirty="0" smtClean="0"/>
              <a:t>(1)</a:t>
            </a:r>
            <a:endParaRPr lang="en-US" sz="2000" dirty="0">
              <a:noFill/>
            </a:endParaRPr>
          </a:p>
        </p:txBody>
      </p:sp>
      <p:sp>
        <p:nvSpPr>
          <p:cNvPr id="67" name="TextBox 66"/>
          <p:cNvSpPr txBox="1"/>
          <p:nvPr/>
        </p:nvSpPr>
        <p:spPr>
          <a:xfrm>
            <a:off x="7168896" y="3255264"/>
            <a:ext cx="816864" cy="400110"/>
          </a:xfrm>
          <a:prstGeom prst="rect">
            <a:avLst/>
          </a:prstGeom>
          <a:noFill/>
        </p:spPr>
        <p:txBody>
          <a:bodyPr wrap="square" rtlCol="0">
            <a:spAutoFit/>
          </a:bodyPr>
          <a:lstStyle/>
          <a:p>
            <a:r>
              <a:rPr lang="sr-Latn-CS" sz="2000" dirty="0" smtClean="0"/>
              <a:t>(4)</a:t>
            </a:r>
            <a:endParaRPr lang="en-US" sz="2000" dirty="0">
              <a:noFill/>
            </a:endParaRPr>
          </a:p>
        </p:txBody>
      </p:sp>
      <p:sp>
        <p:nvSpPr>
          <p:cNvPr id="68" name="TextBox 67"/>
          <p:cNvSpPr txBox="1"/>
          <p:nvPr/>
        </p:nvSpPr>
        <p:spPr>
          <a:xfrm>
            <a:off x="7193280" y="4169664"/>
            <a:ext cx="816864" cy="400110"/>
          </a:xfrm>
          <a:prstGeom prst="rect">
            <a:avLst/>
          </a:prstGeom>
          <a:noFill/>
        </p:spPr>
        <p:txBody>
          <a:bodyPr wrap="square" rtlCol="0">
            <a:spAutoFit/>
          </a:bodyPr>
          <a:lstStyle/>
          <a:p>
            <a:r>
              <a:rPr lang="sr-Latn-CS" sz="2000" dirty="0" smtClean="0"/>
              <a:t>(3)</a:t>
            </a:r>
            <a:endParaRPr lang="en-US" sz="2000" dirty="0">
              <a:noFill/>
            </a:endParaRPr>
          </a:p>
        </p:txBody>
      </p:sp>
      <p:sp>
        <p:nvSpPr>
          <p:cNvPr id="70" name="TextBox 69"/>
          <p:cNvSpPr txBox="1"/>
          <p:nvPr/>
        </p:nvSpPr>
        <p:spPr>
          <a:xfrm>
            <a:off x="7242048" y="5193792"/>
            <a:ext cx="816864" cy="400110"/>
          </a:xfrm>
          <a:prstGeom prst="rect">
            <a:avLst/>
          </a:prstGeom>
          <a:noFill/>
        </p:spPr>
        <p:txBody>
          <a:bodyPr wrap="square" rtlCol="0">
            <a:spAutoFit/>
          </a:bodyPr>
          <a:lstStyle/>
          <a:p>
            <a:r>
              <a:rPr lang="sr-Latn-CS" sz="2000" dirty="0" smtClean="0"/>
              <a:t>(3)</a:t>
            </a:r>
            <a:endParaRPr lang="en-US" sz="2000" dirty="0">
              <a:noFill/>
            </a:endParaRPr>
          </a:p>
        </p:txBody>
      </p:sp>
      <p:sp>
        <p:nvSpPr>
          <p:cNvPr id="59" name="Oval 58"/>
          <p:cNvSpPr/>
          <p:nvPr/>
        </p:nvSpPr>
        <p:spPr>
          <a:xfrm>
            <a:off x="5559552" y="2462784"/>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4443984" y="4322064"/>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4498848" y="5340096"/>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4437888" y="340156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Connector 88"/>
          <p:cNvCxnSpPr>
            <a:stCxn id="69" idx="5"/>
            <a:endCxn id="22" idx="2"/>
          </p:cNvCxnSpPr>
          <p:nvPr/>
        </p:nvCxnSpPr>
        <p:spPr>
          <a:xfrm rot="16200000" flipH="1">
            <a:off x="4646694" y="4421142"/>
            <a:ext cx="953374" cy="1067413"/>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69" idx="7"/>
            <a:endCxn id="17" idx="3"/>
          </p:cNvCxnSpPr>
          <p:nvPr/>
        </p:nvCxnSpPr>
        <p:spPr>
          <a:xfrm rot="5400000" flipH="1" flipV="1">
            <a:off x="4715906" y="3480203"/>
            <a:ext cx="742412" cy="994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59" idx="5"/>
            <a:endCxn id="20" idx="1"/>
          </p:cNvCxnSpPr>
          <p:nvPr/>
        </p:nvCxnSpPr>
        <p:spPr>
          <a:xfrm rot="16200000" flipH="1">
            <a:off x="5331602" y="2992523"/>
            <a:ext cx="1748252" cy="1000970"/>
          </a:xfrm>
          <a:prstGeom prst="line">
            <a:avLst/>
          </a:prstGeom>
        </p:spPr>
        <p:style>
          <a:lnRef idx="3">
            <a:schemeClr val="accent1"/>
          </a:lnRef>
          <a:fillRef idx="0">
            <a:schemeClr val="accent1"/>
          </a:fillRef>
          <a:effectRef idx="2">
            <a:schemeClr val="accent1"/>
          </a:effectRef>
          <a:fontRef idx="minor">
            <a:schemeClr val="tx1"/>
          </a:fontRef>
        </p:style>
      </p:cxnSp>
      <p:sp>
        <p:nvSpPr>
          <p:cNvPr id="57" name="Oval 56"/>
          <p:cNvSpPr/>
          <p:nvPr/>
        </p:nvSpPr>
        <p:spPr>
          <a:xfrm>
            <a:off x="4407408" y="248107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6675120" y="5297424"/>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5638800" y="4334256"/>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1" name="Straight Connector 80"/>
          <p:cNvCxnSpPr>
            <a:stCxn id="57" idx="5"/>
            <a:endCxn id="79" idx="1"/>
          </p:cNvCxnSpPr>
          <p:nvPr/>
        </p:nvCxnSpPr>
        <p:spPr>
          <a:xfrm rot="16200000" flipH="1">
            <a:off x="4246514" y="2943755"/>
            <a:ext cx="1723868" cy="1110698"/>
          </a:xfrm>
          <a:prstGeom prst="line">
            <a:avLst/>
          </a:prstGeom>
        </p:spPr>
        <p:style>
          <a:lnRef idx="3">
            <a:schemeClr val="accent1"/>
          </a:lnRef>
          <a:fillRef idx="0">
            <a:schemeClr val="accent1"/>
          </a:fillRef>
          <a:effectRef idx="2">
            <a:schemeClr val="accent1"/>
          </a:effectRef>
          <a:fontRef idx="minor">
            <a:schemeClr val="tx1"/>
          </a:fontRef>
        </p:style>
      </p:cxnSp>
      <p:sp>
        <p:nvSpPr>
          <p:cNvPr id="82" name="Oval 81"/>
          <p:cNvSpPr/>
          <p:nvPr/>
        </p:nvSpPr>
        <p:spPr>
          <a:xfrm>
            <a:off x="6711696" y="3383280"/>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p:cNvCxnSpPr>
            <a:stCxn id="79" idx="7"/>
            <a:endCxn id="82" idx="3"/>
          </p:cNvCxnSpPr>
          <p:nvPr/>
        </p:nvCxnSpPr>
        <p:spPr>
          <a:xfrm rot="5400000" flipH="1" flipV="1">
            <a:off x="5849762" y="3474107"/>
            <a:ext cx="821660" cy="952202"/>
          </a:xfrm>
          <a:prstGeom prst="line">
            <a:avLst/>
          </a:prstGeom>
        </p:spPr>
        <p:style>
          <a:lnRef idx="3">
            <a:schemeClr val="accent1"/>
          </a:lnRef>
          <a:fillRef idx="0">
            <a:schemeClr val="accent1"/>
          </a:fillRef>
          <a:effectRef idx="2">
            <a:schemeClr val="accent1"/>
          </a:effectRef>
          <a:fontRef idx="minor">
            <a:schemeClr val="tx1"/>
          </a:fontRef>
        </p:style>
      </p:cxnSp>
      <p:cxnSp>
        <p:nvCxnSpPr>
          <p:cNvPr id="86" name="Straight Connector 85"/>
          <p:cNvCxnSpPr>
            <a:stCxn id="79" idx="5"/>
            <a:endCxn id="78" idx="2"/>
          </p:cNvCxnSpPr>
          <p:nvPr/>
        </p:nvCxnSpPr>
        <p:spPr>
          <a:xfrm rot="16200000" flipH="1">
            <a:off x="5780550" y="4494294"/>
            <a:ext cx="898510" cy="890629"/>
          </a:xfrm>
          <a:prstGeom prst="line">
            <a:avLst/>
          </a:prstGeom>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43712"/>
          </a:xfrm>
        </p:spPr>
        <p:txBody>
          <a:bodyPr>
            <a:normAutofit fontScale="90000"/>
          </a:bodyPr>
          <a:lstStyle/>
          <a:p>
            <a:pPr algn="ctr"/>
            <a:r>
              <a:rPr lang="sr-Latn-CS" sz="2400" dirty="0" smtClean="0"/>
              <a:t>Viterbijev algoritam</a:t>
            </a:r>
            <a:r>
              <a:rPr lang="sr-Latn-CS" sz="1200" b="1" dirty="0" smtClean="0"/>
              <a:t/>
            </a:r>
            <a:br>
              <a:rPr lang="sr-Latn-CS" sz="1200" b="1" dirty="0" smtClean="0"/>
            </a:br>
            <a:endParaRPr lang="en-US" sz="2200" dirty="0"/>
          </a:p>
        </p:txBody>
      </p:sp>
      <p:sp>
        <p:nvSpPr>
          <p:cNvPr id="3" name="Content Placeholder 2"/>
          <p:cNvSpPr>
            <a:spLocks noGrp="1"/>
          </p:cNvSpPr>
          <p:nvPr>
            <p:ph idx="1"/>
          </p:nvPr>
        </p:nvSpPr>
        <p:spPr>
          <a:xfrm>
            <a:off x="609599" y="1536192"/>
            <a:ext cx="6347714" cy="4505171"/>
          </a:xfrm>
        </p:spPr>
        <p:txBody>
          <a:bodyPr>
            <a:normAutofit/>
          </a:bodyPr>
          <a:lstStyle/>
          <a:p>
            <a:pPr algn="just"/>
            <a:r>
              <a:rPr lang="sr-Latn-CS" sz="2200" dirty="0" smtClean="0"/>
              <a:t>Kao što se može videti, ispravljena je jedna greška. </a:t>
            </a:r>
          </a:p>
          <a:p>
            <a:pPr algn="just"/>
            <a:r>
              <a:rPr lang="sr-Latn-CS" sz="2200" dirty="0" smtClean="0"/>
              <a:t>Da je u toku dekodovanja u četvrtom koraku, pri jednakim Hemingovim rastojanjima, izabrana druga putanja kao preživela, greška bi takođe bila korigovana, ali bi bilo potrebno više koraka.</a:t>
            </a:r>
          </a:p>
          <a:p>
            <a:pPr algn="just"/>
            <a:r>
              <a:rPr lang="sr-Latn-CS" sz="2200" b="1" smtClean="0"/>
              <a:t>Kontrolno pitanje</a:t>
            </a:r>
            <a:endParaRPr lang="sr-Latn-CS" sz="2200" b="1" dirty="0" smtClean="0"/>
          </a:p>
          <a:p>
            <a:pPr algn="just"/>
            <a:r>
              <a:rPr lang="sr-Latn-CS" sz="2200" dirty="0" smtClean="0"/>
              <a:t>1. Šta predstavlja Viterbijev algoritam i u kom slučaju je pogodan za korišćenje?</a:t>
            </a:r>
            <a:endParaRPr lang="en-US"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1" y="658368"/>
            <a:ext cx="6347713" cy="890016"/>
          </a:xfrm>
        </p:spPr>
        <p:txBody>
          <a:bodyPr>
            <a:noAutofit/>
          </a:bodyPr>
          <a:lstStyle/>
          <a:p>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Slika 4</a:t>
            </a: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r>
              <a:rPr lang="sr-Latn-RS" sz="2200" dirty="0" smtClean="0"/>
              <a:t/>
            </a:r>
            <a:br>
              <a:rPr lang="sr-Latn-RS" sz="2200" dirty="0" smtClean="0"/>
            </a:br>
            <a:endParaRPr lang="en-US" sz="2200" dirty="0"/>
          </a:p>
        </p:txBody>
      </p:sp>
      <p:sp>
        <p:nvSpPr>
          <p:cNvPr id="4" name="Oval 3"/>
          <p:cNvSpPr/>
          <p:nvPr/>
        </p:nvSpPr>
        <p:spPr>
          <a:xfrm>
            <a:off x="2304288" y="245059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21552" y="245668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4" idx="6"/>
          </p:cNvCxnSpPr>
          <p:nvPr/>
        </p:nvCxnSpPr>
        <p:spPr>
          <a:xfrm>
            <a:off x="2474976" y="2542032"/>
            <a:ext cx="3913632" cy="182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3572256" y="248716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010912" y="248716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035296" y="336499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376416" y="336499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621024" y="4340352"/>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5035296" y="4315968"/>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388608" y="4291584"/>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035296" y="5218176"/>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400800" y="5242560"/>
            <a:ext cx="170688"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stCxn id="4" idx="5"/>
            <a:endCxn id="18" idx="1"/>
          </p:cNvCxnSpPr>
          <p:nvPr/>
        </p:nvCxnSpPr>
        <p:spPr>
          <a:xfrm rot="16200000" flipH="1">
            <a:off x="2167778" y="2888891"/>
            <a:ext cx="1760444" cy="119604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8" idx="5"/>
            <a:endCxn id="21" idx="2"/>
          </p:cNvCxnSpPr>
          <p:nvPr/>
        </p:nvCxnSpPr>
        <p:spPr>
          <a:xfrm rot="16200000" flipH="1">
            <a:off x="3994422" y="4268742"/>
            <a:ext cx="813166" cy="126858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1" idx="6"/>
            <a:endCxn id="22" idx="2"/>
          </p:cNvCxnSpPr>
          <p:nvPr/>
        </p:nvCxnSpPr>
        <p:spPr>
          <a:xfrm>
            <a:off x="5205984" y="5309616"/>
            <a:ext cx="1194816" cy="24384"/>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2" idx="5"/>
            <a:endCxn id="19" idx="1"/>
          </p:cNvCxnSpPr>
          <p:nvPr/>
        </p:nvCxnSpPr>
        <p:spPr>
          <a:xfrm rot="16200000" flipH="1">
            <a:off x="3539378" y="2821835"/>
            <a:ext cx="1699484" cy="1342346"/>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3" idx="5"/>
            <a:endCxn id="20" idx="1"/>
          </p:cNvCxnSpPr>
          <p:nvPr/>
        </p:nvCxnSpPr>
        <p:spPr>
          <a:xfrm rot="16200000" flipH="1">
            <a:off x="4947554" y="2852315"/>
            <a:ext cx="1675100" cy="1257002"/>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8" idx="7"/>
            <a:endCxn id="7" idx="3"/>
          </p:cNvCxnSpPr>
          <p:nvPr/>
        </p:nvCxnSpPr>
        <p:spPr>
          <a:xfrm rot="5400000" flipH="1" flipV="1">
            <a:off x="4179458" y="2200043"/>
            <a:ext cx="1754348" cy="2579834"/>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4" idx="5"/>
            <a:endCxn id="20" idx="1"/>
          </p:cNvCxnSpPr>
          <p:nvPr/>
        </p:nvCxnSpPr>
        <p:spPr>
          <a:xfrm rot="16200000" flipH="1">
            <a:off x="5398658" y="3303419"/>
            <a:ext cx="797276" cy="123261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7" idx="3"/>
            <a:endCxn id="19" idx="7"/>
          </p:cNvCxnSpPr>
          <p:nvPr/>
        </p:nvCxnSpPr>
        <p:spPr>
          <a:xfrm rot="5400000">
            <a:off x="5380370" y="3321707"/>
            <a:ext cx="821660" cy="122042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7" idx="3"/>
            <a:endCxn id="21" idx="7"/>
          </p:cNvCxnSpPr>
          <p:nvPr/>
        </p:nvCxnSpPr>
        <p:spPr>
          <a:xfrm rot="5400000">
            <a:off x="4929266" y="3772811"/>
            <a:ext cx="1723868" cy="122042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9" idx="5"/>
            <a:endCxn id="22" idx="2"/>
          </p:cNvCxnSpPr>
          <p:nvPr/>
        </p:nvCxnSpPr>
        <p:spPr>
          <a:xfrm rot="16200000" flipH="1">
            <a:off x="5359926" y="4293126"/>
            <a:ext cx="861934" cy="1219813"/>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694688" y="2389632"/>
            <a:ext cx="670560" cy="369332"/>
          </a:xfrm>
          <a:prstGeom prst="rect">
            <a:avLst/>
          </a:prstGeom>
          <a:noFill/>
        </p:spPr>
        <p:txBody>
          <a:bodyPr wrap="square" rtlCol="0">
            <a:spAutoFit/>
          </a:bodyPr>
          <a:lstStyle/>
          <a:p>
            <a:r>
              <a:rPr lang="sr-Latn-CS" dirty="0" smtClean="0"/>
              <a:t>00 </a:t>
            </a:r>
            <a:endParaRPr lang="en-US" dirty="0">
              <a:noFill/>
            </a:endParaRPr>
          </a:p>
        </p:txBody>
      </p:sp>
      <p:sp>
        <p:nvSpPr>
          <p:cNvPr id="47" name="TextBox 46"/>
          <p:cNvSpPr txBox="1"/>
          <p:nvPr/>
        </p:nvSpPr>
        <p:spPr>
          <a:xfrm>
            <a:off x="1749552" y="3358896"/>
            <a:ext cx="542544" cy="369332"/>
          </a:xfrm>
          <a:prstGeom prst="rect">
            <a:avLst/>
          </a:prstGeom>
          <a:noFill/>
        </p:spPr>
        <p:txBody>
          <a:bodyPr wrap="square" rtlCol="0">
            <a:spAutoFit/>
          </a:bodyPr>
          <a:lstStyle/>
          <a:p>
            <a:r>
              <a:rPr lang="sr-Latn-CS" dirty="0" smtClean="0"/>
              <a:t>01</a:t>
            </a:r>
            <a:endParaRPr lang="en-US" dirty="0">
              <a:noFill/>
            </a:endParaRPr>
          </a:p>
        </p:txBody>
      </p:sp>
      <p:sp>
        <p:nvSpPr>
          <p:cNvPr id="48" name="TextBox 47"/>
          <p:cNvSpPr txBox="1"/>
          <p:nvPr/>
        </p:nvSpPr>
        <p:spPr>
          <a:xfrm>
            <a:off x="1761744" y="4322064"/>
            <a:ext cx="493776" cy="369332"/>
          </a:xfrm>
          <a:prstGeom prst="rect">
            <a:avLst/>
          </a:prstGeom>
          <a:noFill/>
        </p:spPr>
        <p:txBody>
          <a:bodyPr wrap="square" rtlCol="0">
            <a:spAutoFit/>
          </a:bodyPr>
          <a:lstStyle/>
          <a:p>
            <a:r>
              <a:rPr lang="sr-Latn-CS" dirty="0" smtClean="0"/>
              <a:t>10</a:t>
            </a:r>
            <a:endParaRPr lang="en-US" b="1" dirty="0">
              <a:noFill/>
            </a:endParaRPr>
          </a:p>
        </p:txBody>
      </p:sp>
      <p:sp>
        <p:nvSpPr>
          <p:cNvPr id="49" name="TextBox 48"/>
          <p:cNvSpPr txBox="1"/>
          <p:nvPr/>
        </p:nvSpPr>
        <p:spPr>
          <a:xfrm>
            <a:off x="1810512" y="5224272"/>
            <a:ext cx="530352" cy="369332"/>
          </a:xfrm>
          <a:prstGeom prst="rect">
            <a:avLst/>
          </a:prstGeom>
          <a:noFill/>
        </p:spPr>
        <p:txBody>
          <a:bodyPr wrap="square" rtlCol="0">
            <a:spAutoFit/>
          </a:bodyPr>
          <a:lstStyle/>
          <a:p>
            <a:r>
              <a:rPr lang="sr-Latn-CS" dirty="0" smtClean="0"/>
              <a:t>11</a:t>
            </a:r>
            <a:endParaRPr lang="en-US" dirty="0">
              <a:noFill/>
            </a:endParaRPr>
          </a:p>
        </p:txBody>
      </p:sp>
      <p:sp>
        <p:nvSpPr>
          <p:cNvPr id="50" name="TextBox 49"/>
          <p:cNvSpPr txBox="1"/>
          <p:nvPr/>
        </p:nvSpPr>
        <p:spPr>
          <a:xfrm>
            <a:off x="2316480" y="3224784"/>
            <a:ext cx="804672" cy="400110"/>
          </a:xfrm>
          <a:prstGeom prst="rect">
            <a:avLst/>
          </a:prstGeom>
          <a:noFill/>
        </p:spPr>
        <p:txBody>
          <a:bodyPr wrap="square" rtlCol="0">
            <a:spAutoFit/>
          </a:bodyPr>
          <a:lstStyle/>
          <a:p>
            <a:r>
              <a:rPr lang="sr-Latn-CS" sz="2000" dirty="0" smtClean="0"/>
              <a:t>1/11</a:t>
            </a:r>
            <a:endParaRPr lang="en-US" sz="2000" dirty="0">
              <a:noFill/>
            </a:endParaRPr>
          </a:p>
        </p:txBody>
      </p:sp>
      <p:sp>
        <p:nvSpPr>
          <p:cNvPr id="52" name="TextBox 51"/>
          <p:cNvSpPr txBox="1"/>
          <p:nvPr/>
        </p:nvSpPr>
        <p:spPr>
          <a:xfrm>
            <a:off x="3389376" y="2901696"/>
            <a:ext cx="835152" cy="400110"/>
          </a:xfrm>
          <a:prstGeom prst="rect">
            <a:avLst/>
          </a:prstGeom>
          <a:noFill/>
        </p:spPr>
        <p:txBody>
          <a:bodyPr wrap="square" rtlCol="0">
            <a:spAutoFit/>
          </a:bodyPr>
          <a:lstStyle/>
          <a:p>
            <a:r>
              <a:rPr lang="sr-Latn-CS" sz="2000" dirty="0" smtClean="0"/>
              <a:t>1/11</a:t>
            </a:r>
            <a:endParaRPr lang="en-US" sz="2000" dirty="0">
              <a:noFill/>
            </a:endParaRPr>
          </a:p>
        </p:txBody>
      </p:sp>
      <p:sp>
        <p:nvSpPr>
          <p:cNvPr id="53" name="TextBox 52"/>
          <p:cNvSpPr txBox="1"/>
          <p:nvPr/>
        </p:nvSpPr>
        <p:spPr>
          <a:xfrm>
            <a:off x="4681728" y="2694432"/>
            <a:ext cx="835152" cy="400110"/>
          </a:xfrm>
          <a:prstGeom prst="rect">
            <a:avLst/>
          </a:prstGeom>
          <a:noFill/>
        </p:spPr>
        <p:txBody>
          <a:bodyPr wrap="square" rtlCol="0">
            <a:spAutoFit/>
          </a:bodyPr>
          <a:lstStyle/>
          <a:p>
            <a:r>
              <a:rPr lang="sr-Latn-CS" sz="2000" dirty="0" smtClean="0"/>
              <a:t>1/11</a:t>
            </a:r>
            <a:endParaRPr lang="en-US" sz="2000" dirty="0">
              <a:noFill/>
            </a:endParaRPr>
          </a:p>
        </p:txBody>
      </p:sp>
      <p:sp>
        <p:nvSpPr>
          <p:cNvPr id="54" name="TextBox 53"/>
          <p:cNvSpPr txBox="1"/>
          <p:nvPr/>
        </p:nvSpPr>
        <p:spPr>
          <a:xfrm>
            <a:off x="6205728" y="2791968"/>
            <a:ext cx="792480" cy="400110"/>
          </a:xfrm>
          <a:prstGeom prst="rect">
            <a:avLst/>
          </a:prstGeom>
          <a:noFill/>
        </p:spPr>
        <p:txBody>
          <a:bodyPr wrap="square" rtlCol="0">
            <a:spAutoFit/>
          </a:bodyPr>
          <a:lstStyle/>
          <a:p>
            <a:r>
              <a:rPr lang="sr-Latn-CS" sz="2000" dirty="0" smtClean="0"/>
              <a:t>0/11</a:t>
            </a:r>
            <a:endParaRPr lang="en-US" sz="2000" dirty="0">
              <a:noFill/>
            </a:endParaRPr>
          </a:p>
        </p:txBody>
      </p:sp>
      <p:sp>
        <p:nvSpPr>
          <p:cNvPr id="55" name="TextBox 54"/>
          <p:cNvSpPr txBox="1"/>
          <p:nvPr/>
        </p:nvSpPr>
        <p:spPr>
          <a:xfrm>
            <a:off x="3657600" y="3779520"/>
            <a:ext cx="902208" cy="400110"/>
          </a:xfrm>
          <a:prstGeom prst="rect">
            <a:avLst/>
          </a:prstGeom>
          <a:noFill/>
        </p:spPr>
        <p:txBody>
          <a:bodyPr wrap="square" rtlCol="0">
            <a:spAutoFit/>
          </a:bodyPr>
          <a:lstStyle/>
          <a:p>
            <a:r>
              <a:rPr lang="sr-Latn-CS" sz="2000" dirty="0" smtClean="0"/>
              <a:t>0/10</a:t>
            </a:r>
            <a:endParaRPr lang="en-US" sz="2000" dirty="0">
              <a:noFill/>
            </a:endParaRPr>
          </a:p>
        </p:txBody>
      </p:sp>
      <p:sp>
        <p:nvSpPr>
          <p:cNvPr id="56" name="TextBox 55"/>
          <p:cNvSpPr txBox="1"/>
          <p:nvPr/>
        </p:nvSpPr>
        <p:spPr>
          <a:xfrm>
            <a:off x="3755136" y="4718304"/>
            <a:ext cx="871728" cy="400110"/>
          </a:xfrm>
          <a:prstGeom prst="rect">
            <a:avLst/>
          </a:prstGeom>
          <a:noFill/>
        </p:spPr>
        <p:txBody>
          <a:bodyPr wrap="square" rtlCol="0">
            <a:spAutoFit/>
          </a:bodyPr>
          <a:lstStyle/>
          <a:p>
            <a:r>
              <a:rPr lang="sr-Latn-CS" sz="2000" dirty="0" smtClean="0"/>
              <a:t>1/01</a:t>
            </a:r>
            <a:endParaRPr lang="en-US" sz="2000" dirty="0">
              <a:noFill/>
            </a:endParaRPr>
          </a:p>
        </p:txBody>
      </p:sp>
      <p:sp>
        <p:nvSpPr>
          <p:cNvPr id="57" name="TextBox 56"/>
          <p:cNvSpPr txBox="1"/>
          <p:nvPr/>
        </p:nvSpPr>
        <p:spPr>
          <a:xfrm>
            <a:off x="5425440" y="5352288"/>
            <a:ext cx="731520" cy="400110"/>
          </a:xfrm>
          <a:prstGeom prst="rect">
            <a:avLst/>
          </a:prstGeom>
          <a:noFill/>
        </p:spPr>
        <p:txBody>
          <a:bodyPr wrap="square" rtlCol="0">
            <a:spAutoFit/>
          </a:bodyPr>
          <a:lstStyle/>
          <a:p>
            <a:r>
              <a:rPr lang="sr-Latn-CS" sz="2000" dirty="0" smtClean="0"/>
              <a:t>1/10</a:t>
            </a:r>
            <a:endParaRPr lang="en-US" sz="2000" dirty="0">
              <a:noFill/>
            </a:endParaRPr>
          </a:p>
        </p:txBody>
      </p:sp>
      <p:sp>
        <p:nvSpPr>
          <p:cNvPr id="58" name="TextBox 57"/>
          <p:cNvSpPr txBox="1"/>
          <p:nvPr/>
        </p:nvSpPr>
        <p:spPr>
          <a:xfrm>
            <a:off x="6242304" y="4511040"/>
            <a:ext cx="816864" cy="400110"/>
          </a:xfrm>
          <a:prstGeom prst="rect">
            <a:avLst/>
          </a:prstGeom>
          <a:noFill/>
        </p:spPr>
        <p:txBody>
          <a:bodyPr wrap="square" rtlCol="0">
            <a:spAutoFit/>
          </a:bodyPr>
          <a:lstStyle/>
          <a:p>
            <a:r>
              <a:rPr lang="sr-Latn-CS" sz="2000" dirty="0" smtClean="0"/>
              <a:t>0/01</a:t>
            </a:r>
            <a:endParaRPr lang="en-US" sz="2000" dirty="0">
              <a:noFill/>
            </a:endParaRPr>
          </a:p>
        </p:txBody>
      </p:sp>
      <p:sp>
        <p:nvSpPr>
          <p:cNvPr id="59" name="TextBox 58"/>
          <p:cNvSpPr txBox="1"/>
          <p:nvPr/>
        </p:nvSpPr>
        <p:spPr>
          <a:xfrm>
            <a:off x="4791456" y="4535424"/>
            <a:ext cx="762000" cy="400110"/>
          </a:xfrm>
          <a:prstGeom prst="rect">
            <a:avLst/>
          </a:prstGeom>
          <a:noFill/>
        </p:spPr>
        <p:txBody>
          <a:bodyPr wrap="square" rtlCol="0">
            <a:spAutoFit/>
          </a:bodyPr>
          <a:lstStyle/>
          <a:p>
            <a:r>
              <a:rPr lang="sr-Latn-CS" sz="2000" dirty="0" smtClean="0"/>
              <a:t>1/01</a:t>
            </a:r>
            <a:endParaRPr lang="en-US" sz="2000" dirty="0">
              <a:noFill/>
            </a:endParaRPr>
          </a:p>
        </p:txBody>
      </p:sp>
      <p:sp>
        <p:nvSpPr>
          <p:cNvPr id="60" name="TextBox 59"/>
          <p:cNvSpPr txBox="1"/>
          <p:nvPr/>
        </p:nvSpPr>
        <p:spPr>
          <a:xfrm>
            <a:off x="4962144" y="3669792"/>
            <a:ext cx="902208" cy="400110"/>
          </a:xfrm>
          <a:prstGeom prst="rect">
            <a:avLst/>
          </a:prstGeom>
          <a:noFill/>
        </p:spPr>
        <p:txBody>
          <a:bodyPr wrap="square" rtlCol="0">
            <a:spAutoFit/>
          </a:bodyPr>
          <a:lstStyle/>
          <a:p>
            <a:r>
              <a:rPr lang="sr-Latn-CS" sz="2000" dirty="0" smtClean="0"/>
              <a:t>1/00</a:t>
            </a:r>
            <a:endParaRPr lang="en-US" sz="2000" dirty="0">
              <a:noFill/>
            </a:endParaRPr>
          </a:p>
        </p:txBody>
      </p:sp>
      <p:sp>
        <p:nvSpPr>
          <p:cNvPr id="61" name="TextBox 60"/>
          <p:cNvSpPr txBox="1"/>
          <p:nvPr/>
        </p:nvSpPr>
        <p:spPr>
          <a:xfrm>
            <a:off x="5401056" y="4011168"/>
            <a:ext cx="768096" cy="400110"/>
          </a:xfrm>
          <a:prstGeom prst="rect">
            <a:avLst/>
          </a:prstGeom>
          <a:noFill/>
        </p:spPr>
        <p:txBody>
          <a:bodyPr wrap="square" rtlCol="0">
            <a:spAutoFit/>
          </a:bodyPr>
          <a:lstStyle/>
          <a:p>
            <a:r>
              <a:rPr lang="sr-Latn-CS" sz="2000" dirty="0" smtClean="0"/>
              <a:t>0/10</a:t>
            </a:r>
            <a:endParaRPr lang="en-US" sz="2000" dirty="0">
              <a:noFill/>
            </a:endParaRPr>
          </a:p>
        </p:txBody>
      </p:sp>
      <p:sp>
        <p:nvSpPr>
          <p:cNvPr id="62" name="TextBox 61"/>
          <p:cNvSpPr txBox="1"/>
          <p:nvPr/>
        </p:nvSpPr>
        <p:spPr>
          <a:xfrm>
            <a:off x="2657856" y="2194560"/>
            <a:ext cx="731520" cy="400110"/>
          </a:xfrm>
          <a:prstGeom prst="rect">
            <a:avLst/>
          </a:prstGeom>
          <a:noFill/>
        </p:spPr>
        <p:txBody>
          <a:bodyPr wrap="square" rtlCol="0">
            <a:spAutoFit/>
          </a:bodyPr>
          <a:lstStyle/>
          <a:p>
            <a:r>
              <a:rPr lang="sr-Latn-CS" sz="2000" dirty="0" smtClean="0"/>
              <a:t>0/00</a:t>
            </a:r>
            <a:endParaRPr lang="en-US" sz="2000" dirty="0">
              <a:noFill/>
            </a:endParaRPr>
          </a:p>
        </p:txBody>
      </p:sp>
      <p:sp>
        <p:nvSpPr>
          <p:cNvPr id="63" name="TextBox 62"/>
          <p:cNvSpPr txBox="1"/>
          <p:nvPr/>
        </p:nvSpPr>
        <p:spPr>
          <a:xfrm>
            <a:off x="4072128" y="2188464"/>
            <a:ext cx="816864" cy="400110"/>
          </a:xfrm>
          <a:prstGeom prst="rect">
            <a:avLst/>
          </a:prstGeom>
          <a:noFill/>
        </p:spPr>
        <p:txBody>
          <a:bodyPr wrap="square" rtlCol="0">
            <a:spAutoFit/>
          </a:bodyPr>
          <a:lstStyle/>
          <a:p>
            <a:r>
              <a:rPr lang="sr-Latn-CS" sz="2000" dirty="0" smtClean="0"/>
              <a:t>0/00</a:t>
            </a:r>
            <a:endParaRPr lang="en-US" sz="2000" dirty="0">
              <a:noFill/>
            </a:endParaRPr>
          </a:p>
        </p:txBody>
      </p:sp>
      <p:sp>
        <p:nvSpPr>
          <p:cNvPr id="64" name="TextBox 63"/>
          <p:cNvSpPr txBox="1"/>
          <p:nvPr/>
        </p:nvSpPr>
        <p:spPr>
          <a:xfrm>
            <a:off x="5401056" y="2188464"/>
            <a:ext cx="780288" cy="400110"/>
          </a:xfrm>
          <a:prstGeom prst="rect">
            <a:avLst/>
          </a:prstGeom>
          <a:noFill/>
        </p:spPr>
        <p:txBody>
          <a:bodyPr wrap="square" rtlCol="0">
            <a:spAutoFit/>
          </a:bodyPr>
          <a:lstStyle/>
          <a:p>
            <a:r>
              <a:rPr lang="sr-Latn-CS" sz="2000" dirty="0" smtClean="0"/>
              <a:t>0/00</a:t>
            </a:r>
            <a:endParaRPr lang="en-US" sz="2000" dirty="0">
              <a:noFill/>
            </a:endParaRPr>
          </a:p>
        </p:txBody>
      </p:sp>
      <p:sp>
        <p:nvSpPr>
          <p:cNvPr id="44" name="Rectangle 43"/>
          <p:cNvSpPr/>
          <p:nvPr/>
        </p:nvSpPr>
        <p:spPr>
          <a:xfrm>
            <a:off x="2653497" y="769358"/>
            <a:ext cx="2676502" cy="430887"/>
          </a:xfrm>
          <a:prstGeom prst="rect">
            <a:avLst/>
          </a:prstGeom>
        </p:spPr>
        <p:txBody>
          <a:bodyPr wrap="none">
            <a:spAutoFit/>
          </a:bodyPr>
          <a:lstStyle/>
          <a:p>
            <a:r>
              <a:rPr lang="sr-Latn-RS" sz="2200" dirty="0" smtClean="0">
                <a:solidFill>
                  <a:schemeClr val="accent1">
                    <a:lumMod val="60000"/>
                    <a:lumOff val="40000"/>
                  </a:schemeClr>
                </a:solidFill>
              </a:rPr>
              <a:t>Konvolucioni kodovi</a:t>
            </a:r>
            <a:endParaRPr lang="en-US" sz="2200" dirty="0">
              <a:solidFill>
                <a:schemeClr val="accent1">
                  <a:lumMod val="60000"/>
                  <a:lumOff val="40000"/>
                </a:schemeClr>
              </a:solidFill>
            </a:endParaRPr>
          </a:p>
        </p:txBody>
      </p:sp>
      <p:cxnSp>
        <p:nvCxnSpPr>
          <p:cNvPr id="65" name="Straight Arrow Connector 64"/>
          <p:cNvCxnSpPr>
            <a:stCxn id="58" idx="1"/>
          </p:cNvCxnSpPr>
          <p:nvPr/>
        </p:nvCxnSpPr>
        <p:spPr>
          <a:xfrm rot="10800000">
            <a:off x="5742432" y="4486657"/>
            <a:ext cx="499872" cy="224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54" idx="1"/>
          </p:cNvCxnSpPr>
          <p:nvPr/>
        </p:nvCxnSpPr>
        <p:spPr>
          <a:xfrm rot="10800000">
            <a:off x="6071616" y="2828545"/>
            <a:ext cx="134112" cy="1634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82752"/>
          </a:xfrm>
        </p:spPr>
        <p:txBody>
          <a:bodyPr>
            <a:normAutofit/>
          </a:bodyPr>
          <a:lstStyle/>
          <a:p>
            <a:pPr algn="ctr"/>
            <a:r>
              <a:rPr lang="sr-Latn-RS" sz="2400" dirty="0" smtClean="0"/>
              <a:t>Konvolucioni kodovi</a:t>
            </a:r>
            <a:endParaRPr lang="en-US" sz="2200" dirty="0"/>
          </a:p>
        </p:txBody>
      </p:sp>
      <p:sp>
        <p:nvSpPr>
          <p:cNvPr id="3" name="Content Placeholder 2"/>
          <p:cNvSpPr>
            <a:spLocks noGrp="1"/>
          </p:cNvSpPr>
          <p:nvPr>
            <p:ph idx="1"/>
          </p:nvPr>
        </p:nvSpPr>
        <p:spPr>
          <a:xfrm>
            <a:off x="609598" y="1438656"/>
            <a:ext cx="6717794" cy="4602707"/>
          </a:xfrm>
        </p:spPr>
        <p:txBody>
          <a:bodyPr>
            <a:normAutofit/>
          </a:bodyPr>
          <a:lstStyle/>
          <a:p>
            <a:pPr algn="just"/>
            <a:r>
              <a:rPr lang="sr-Latn-CS" sz="2200" b="1" dirty="0" smtClean="0"/>
              <a:t>Trelis ima sledeće osobine:</a:t>
            </a:r>
          </a:p>
          <a:p>
            <a:pPr algn="just"/>
            <a:endParaRPr lang="sr-Latn-CS" sz="2200" b="1" dirty="0" smtClean="0"/>
          </a:p>
          <a:p>
            <a:pPr lvl="0" algn="just"/>
            <a:r>
              <a:rPr lang="sr-Latn-CS" b="1" dirty="0" smtClean="0"/>
              <a:t>1. </a:t>
            </a:r>
            <a:r>
              <a:rPr lang="sr-Latn-CS" sz="2200" i="1" dirty="0" smtClean="0"/>
              <a:t>Broj stanja</a:t>
            </a:r>
            <a:r>
              <a:rPr lang="sr-Latn-CS" sz="2200" dirty="0" smtClean="0"/>
              <a:t> trelisa zavisi samo od ukupnog broja ćelija u pomeračkim registrima konvolucionog kodera. Ako koder ima </a:t>
            </a:r>
            <a:r>
              <a:rPr lang="sr-Latn-CS" sz="2200" i="1" dirty="0" smtClean="0"/>
              <a:t>m</a:t>
            </a:r>
            <a:r>
              <a:rPr lang="sr-Latn-CS" sz="2200" dirty="0" smtClean="0"/>
              <a:t> memorijskih ćelija, broj stanja je 2</a:t>
            </a:r>
            <a:r>
              <a:rPr lang="sr-Latn-CS" sz="2200" i="1" baseline="30000" dirty="0" smtClean="0"/>
              <a:t>m</a:t>
            </a:r>
            <a:r>
              <a:rPr lang="sr-Latn-CS" sz="2200" dirty="0" smtClean="0"/>
              <a:t> </a:t>
            </a:r>
            <a:r>
              <a:rPr lang="sr-Latn-CS" sz="2000" dirty="0" smtClean="0"/>
              <a:t>(u posmatranom primeru </a:t>
            </a:r>
            <a:r>
              <a:rPr lang="sr-Latn-CS" sz="2000" i="1" dirty="0" smtClean="0"/>
              <a:t>m</a:t>
            </a:r>
            <a:r>
              <a:rPr lang="sr-Latn-CS" sz="2000" b="1" dirty="0" smtClean="0"/>
              <a:t> =</a:t>
            </a:r>
            <a:r>
              <a:rPr lang="sr-Latn-CS" sz="2000" b="1" baseline="-25000" dirty="0" smtClean="0"/>
              <a:t> </a:t>
            </a:r>
            <a:r>
              <a:rPr lang="sr-Latn-CS" sz="2000" dirty="0" smtClean="0"/>
              <a:t>2, 2</a:t>
            </a:r>
            <a:r>
              <a:rPr lang="sr-Latn-CS" sz="2000" i="1" baseline="30000" dirty="0" smtClean="0"/>
              <a:t>m</a:t>
            </a:r>
            <a:r>
              <a:rPr lang="sr-Latn-CS" sz="2000" b="1" dirty="0" smtClean="0"/>
              <a:t> =</a:t>
            </a:r>
            <a:r>
              <a:rPr lang="sr-Latn-CS" sz="2000" b="1" baseline="-25000" dirty="0" smtClean="0"/>
              <a:t> </a:t>
            </a:r>
            <a:r>
              <a:rPr lang="sr-Latn-CS" sz="2000" dirty="0" smtClean="0"/>
              <a:t>4).</a:t>
            </a:r>
          </a:p>
          <a:p>
            <a:pPr lvl="0" algn="just"/>
            <a:r>
              <a:rPr lang="sr-Latn-CS" sz="2000" b="1" dirty="0" smtClean="0"/>
              <a:t>2. </a:t>
            </a:r>
            <a:r>
              <a:rPr lang="sr-Latn-CS" sz="2200" i="1" dirty="0" smtClean="0"/>
              <a:t>Broj grana</a:t>
            </a:r>
            <a:r>
              <a:rPr lang="sr-Latn-CS" sz="2200" dirty="0" smtClean="0"/>
              <a:t> koje napuštaju svako od stanja određen je isključivo brojem ulaza konvolucionog kodera. Ako koder ima </a:t>
            </a:r>
            <a:r>
              <a:rPr lang="sr-Latn-CS" sz="2200" i="1" dirty="0" smtClean="0"/>
              <a:t>k</a:t>
            </a:r>
            <a:r>
              <a:rPr lang="sr-Latn-CS" sz="2200" dirty="0" smtClean="0"/>
              <a:t> ulaza, iz svakog stanja polazi po 2</a:t>
            </a:r>
            <a:r>
              <a:rPr lang="sr-Latn-CS" sz="2200" i="1" baseline="30000" dirty="0" smtClean="0"/>
              <a:t>k</a:t>
            </a:r>
            <a:r>
              <a:rPr lang="sr-Latn-CS" sz="2200" dirty="0" smtClean="0"/>
              <a:t> grana </a:t>
            </a:r>
            <a:r>
              <a:rPr lang="sr-Latn-CS" sz="2000" dirty="0" smtClean="0"/>
              <a:t>(u posmatranom primeru </a:t>
            </a:r>
            <a:r>
              <a:rPr lang="sr-Latn-CS" sz="2000" i="1" dirty="0" smtClean="0"/>
              <a:t>k</a:t>
            </a:r>
            <a:r>
              <a:rPr lang="sr-Latn-CS" sz="2000" dirty="0" smtClean="0"/>
              <a:t> =</a:t>
            </a:r>
            <a:r>
              <a:rPr lang="sr-Latn-CS" sz="2000" baseline="-25000" dirty="0" smtClean="0"/>
              <a:t> </a:t>
            </a:r>
            <a:r>
              <a:rPr lang="sr-Latn-CS" sz="2000" dirty="0" smtClean="0"/>
              <a:t>1, 2</a:t>
            </a:r>
            <a:r>
              <a:rPr lang="sr-Latn-CS" sz="2000" i="1" baseline="30000" dirty="0" smtClean="0"/>
              <a:t>k</a:t>
            </a:r>
            <a:r>
              <a:rPr lang="sr-Latn-CS" sz="2000" dirty="0" smtClean="0"/>
              <a:t> =</a:t>
            </a:r>
            <a:r>
              <a:rPr lang="sr-Latn-CS" sz="2000" baseline="-25000" dirty="0" smtClean="0"/>
              <a:t> </a:t>
            </a:r>
            <a:r>
              <a:rPr lang="sr-Latn-CS" sz="2000" dirty="0" smtClean="0"/>
              <a:t>2)</a:t>
            </a:r>
          </a:p>
          <a:p>
            <a:pPr lvl="0" algn="just"/>
            <a:endParaRPr lang="en-US" sz="2200" dirty="0" smtClean="0"/>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21792"/>
          </a:xfrm>
        </p:spPr>
        <p:txBody>
          <a:bodyPr>
            <a:normAutofit/>
          </a:bodyPr>
          <a:lstStyle/>
          <a:p>
            <a:pPr algn="ctr"/>
            <a:r>
              <a:rPr lang="sr-Latn-RS" sz="2200" dirty="0" smtClean="0"/>
              <a:t>Konvolucioni kodovi</a:t>
            </a:r>
            <a:endParaRPr lang="en-US" sz="2200" dirty="0"/>
          </a:p>
        </p:txBody>
      </p:sp>
      <p:sp>
        <p:nvSpPr>
          <p:cNvPr id="3" name="Content Placeholder 2"/>
          <p:cNvSpPr>
            <a:spLocks noGrp="1"/>
          </p:cNvSpPr>
          <p:nvPr>
            <p:ph idx="1"/>
          </p:nvPr>
        </p:nvSpPr>
        <p:spPr>
          <a:xfrm>
            <a:off x="609598" y="1365504"/>
            <a:ext cx="6839713" cy="4864608"/>
          </a:xfrm>
        </p:spPr>
        <p:txBody>
          <a:bodyPr>
            <a:normAutofit/>
          </a:bodyPr>
          <a:lstStyle/>
          <a:p>
            <a:pPr algn="just"/>
            <a:r>
              <a:rPr lang="sr-Latn-CS" sz="2200" dirty="0" smtClean="0"/>
              <a:t>3. </a:t>
            </a:r>
            <a:r>
              <a:rPr lang="sr-Latn-CS" sz="2200" i="1" dirty="0" smtClean="0"/>
              <a:t>Broj izlaznih bita</a:t>
            </a:r>
            <a:r>
              <a:rPr lang="sr-Latn-CS" sz="2200" dirty="0" smtClean="0"/>
              <a:t> po svakoj od grana određen je brojem izlaza konvolucionog kodera </a:t>
            </a:r>
          </a:p>
          <a:p>
            <a:pPr algn="just">
              <a:buNone/>
            </a:pPr>
            <a:r>
              <a:rPr lang="sr-Latn-CS" sz="2000" dirty="0" smtClean="0"/>
              <a:t>	(u posmatranom primeru </a:t>
            </a:r>
            <a:r>
              <a:rPr lang="sr-Latn-CS" sz="2000" i="1" dirty="0" smtClean="0"/>
              <a:t>n</a:t>
            </a:r>
            <a:r>
              <a:rPr lang="sr-Latn-CS" sz="2000" dirty="0" smtClean="0"/>
              <a:t> =</a:t>
            </a:r>
            <a:r>
              <a:rPr lang="sr-Latn-CS" sz="2000" baseline="-25000" dirty="0" smtClean="0"/>
              <a:t> </a:t>
            </a:r>
            <a:r>
              <a:rPr lang="sr-Latn-CS" sz="2000" dirty="0" smtClean="0"/>
              <a:t>2).</a:t>
            </a:r>
            <a:endParaRPr lang="sr-Latn-RS" sz="2200" dirty="0" smtClean="0"/>
          </a:p>
          <a:p>
            <a:pPr lvl="0" algn="just"/>
            <a:r>
              <a:rPr lang="sr-Latn-RS" sz="2200" dirty="0" smtClean="0"/>
              <a:t>4. </a:t>
            </a:r>
            <a:r>
              <a:rPr lang="sr-Latn-CS" sz="2200" dirty="0" smtClean="0"/>
              <a:t>Kada u svako od stanja stigne onoliko grana koliko je grana napustilo početno stanje u inicijalnom trenutku (2</a:t>
            </a:r>
            <a:r>
              <a:rPr lang="sr-Latn-CS" sz="2200" i="1" baseline="30000" dirty="0" smtClean="0"/>
              <a:t>k</a:t>
            </a:r>
            <a:r>
              <a:rPr lang="sr-Latn-CS" sz="2200" dirty="0" smtClean="0"/>
              <a:t> grana), trelis prestaje da se razgranava i smatra se da je završen </a:t>
            </a:r>
            <a:r>
              <a:rPr lang="sr-Latn-CS" sz="2200" i="1" dirty="0" smtClean="0"/>
              <a:t>prelazni režim</a:t>
            </a:r>
            <a:r>
              <a:rPr lang="sr-Latn-CS" sz="2200" dirty="0" smtClean="0"/>
              <a:t>. U tom trenutku trelis je potpuno formiran i u narednim koracima se ponavlja struktura iz poslednjeg koraka. </a:t>
            </a:r>
          </a:p>
          <a:p>
            <a:pPr lvl="0" algn="just"/>
            <a:r>
              <a:rPr lang="sr-Latn-CS" sz="2200" dirty="0" smtClean="0"/>
              <a:t>Jedan od najefikasnijih načina dekodovanja konvolucionih kodova je upotreba Viterbijevog algoritma.</a:t>
            </a:r>
            <a:endParaRPr lang="en-US" sz="2200" dirty="0" smtClean="0"/>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585216"/>
          </a:xfrm>
        </p:spPr>
        <p:txBody>
          <a:bodyPr>
            <a:normAutofit fontScale="90000"/>
          </a:bodyPr>
          <a:lstStyle/>
          <a:p>
            <a:pPr algn="ctr"/>
            <a:r>
              <a:rPr lang="sr-Latn-CS" sz="4000" b="1" dirty="0" smtClean="0"/>
              <a:t>Viterbijev algoritam</a:t>
            </a:r>
            <a:r>
              <a:rPr lang="sr-Latn-CS" sz="2000" b="1" dirty="0" smtClean="0"/>
              <a:t/>
            </a:r>
            <a:br>
              <a:rPr lang="sr-Latn-CS" sz="2000" b="1" dirty="0" smtClean="0"/>
            </a:br>
            <a:endParaRPr lang="en-US" sz="2200" dirty="0"/>
          </a:p>
        </p:txBody>
      </p:sp>
      <p:sp>
        <p:nvSpPr>
          <p:cNvPr id="3" name="Content Placeholder 2"/>
          <p:cNvSpPr>
            <a:spLocks noGrp="1"/>
          </p:cNvSpPr>
          <p:nvPr>
            <p:ph idx="1"/>
          </p:nvPr>
        </p:nvSpPr>
        <p:spPr>
          <a:xfrm>
            <a:off x="609599" y="1572768"/>
            <a:ext cx="6347714" cy="4468595"/>
          </a:xfrm>
        </p:spPr>
        <p:txBody>
          <a:bodyPr>
            <a:normAutofit/>
          </a:bodyPr>
          <a:lstStyle/>
          <a:p>
            <a:pPr algn="just"/>
            <a:r>
              <a:rPr lang="sr-Latn-CS" sz="2200" b="1" dirty="0" smtClean="0"/>
              <a:t>Viterbijev algoritam </a:t>
            </a:r>
            <a:r>
              <a:rPr lang="sr-Latn-CS" sz="2200" dirty="0" smtClean="0"/>
              <a:t>je</a:t>
            </a:r>
            <a:r>
              <a:rPr lang="sr-Latn-CS" sz="2200" b="1" dirty="0" smtClean="0"/>
              <a:t> </a:t>
            </a:r>
            <a:r>
              <a:rPr lang="sr-Latn-CS" sz="2200" dirty="0" smtClean="0"/>
              <a:t>ekvivalentan nalaženju najkraće putanje kroz graf čije grane imaju težinu, koristeći dinamičko programiranje. On je pogodan ako domašaj koda nije veliki. Njime se vrši dekodovanje sekvenci s maksimalnom verodostojnošću tj. po pravilu maksimalnih izgleda koje treba primljenoj sekvenci da pridruži sekvencu od koje je ona najverovatnije potekla. Za BSC kanal pravilo maksimalnih izgleda svodi se na izbor one </a:t>
            </a:r>
            <a:r>
              <a:rPr lang="sr-Latn-CS" sz="2000" dirty="0" smtClean="0"/>
              <a:t>kodne sekvence </a:t>
            </a:r>
            <a:r>
              <a:rPr lang="sr-Latn-CS" sz="2000" i="1" dirty="0" smtClean="0"/>
              <a:t>v</a:t>
            </a:r>
            <a:r>
              <a:rPr lang="sr-Latn-CS" sz="2000" dirty="0" smtClean="0"/>
              <a:t> čije je Hemingovo </a:t>
            </a: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548640"/>
          </a:xfrm>
        </p:spPr>
        <p:txBody>
          <a:bodyPr>
            <a:normAutofit fontScale="90000"/>
          </a:bodyPr>
          <a:lstStyle/>
          <a:p>
            <a:pPr algn="ctr"/>
            <a:r>
              <a:rPr lang="sr-Latn-CS" sz="2400" dirty="0" smtClean="0"/>
              <a:t>Viterbijev algoritam</a:t>
            </a:r>
            <a:r>
              <a:rPr lang="sr-Latn-CS" sz="1800" b="1" dirty="0" smtClean="0"/>
              <a:t/>
            </a:r>
            <a:br>
              <a:rPr lang="sr-Latn-CS" sz="1800" b="1" dirty="0" smtClean="0"/>
            </a:br>
            <a:endParaRPr lang="en-US" dirty="0"/>
          </a:p>
        </p:txBody>
      </p:sp>
      <p:sp>
        <p:nvSpPr>
          <p:cNvPr id="3" name="Content Placeholder 2"/>
          <p:cNvSpPr>
            <a:spLocks noGrp="1"/>
          </p:cNvSpPr>
          <p:nvPr>
            <p:ph idx="1"/>
          </p:nvPr>
        </p:nvSpPr>
        <p:spPr>
          <a:xfrm>
            <a:off x="609598" y="1609344"/>
            <a:ext cx="7132322" cy="4432019"/>
          </a:xfrm>
        </p:spPr>
        <p:txBody>
          <a:bodyPr>
            <a:normAutofit fontScale="92500" lnSpcReduction="20000"/>
          </a:bodyPr>
          <a:lstStyle/>
          <a:p>
            <a:pPr algn="just"/>
            <a:r>
              <a:rPr lang="sr-Latn-CS" sz="2400" dirty="0" smtClean="0"/>
              <a:t>rastojanje od primljene sekvence </a:t>
            </a:r>
            <a:r>
              <a:rPr lang="sr-Latn-CS" sz="2400" i="1" dirty="0" smtClean="0"/>
              <a:t>u</a:t>
            </a:r>
            <a:r>
              <a:rPr lang="sr-Latn-CS" sz="2400" dirty="0" smtClean="0"/>
              <a:t> minimalno. Na osnovu ovoga pravila, treba kao poslatu sekvencu izabrati na kodnom stablu onu koja je primljenoj najbliža u Hemingovom smislu. </a:t>
            </a:r>
          </a:p>
          <a:p>
            <a:pPr algn="just"/>
            <a:r>
              <a:rPr lang="sr-Latn-CS" sz="2400" dirty="0" smtClean="0"/>
              <a:t>Predpostavlja se da koder uvek započinje kodovanje iz stanja “svih nula” . U posmatranom slučaju je to  stanje 00. Na osnovu ulaznih informacionih bita koder emituje jednu od mogućih sekvenci.</a:t>
            </a:r>
          </a:p>
          <a:p>
            <a:pPr algn="just"/>
            <a:r>
              <a:rPr lang="sr-Latn-CS" sz="2400" dirty="0" smtClean="0"/>
              <a:t>Ulazna sekvenca u koder jednoznačno određuje izlaznu, a ako se zna izlazna, može se jednoznačno rekonstruisati ulazna sekvenca. Dakle, na prijemu treba odrediti koja je od mogućih sekvenci emitovana i samim tim će biti izvršeno i dekodovanje. </a:t>
            </a:r>
            <a:endParaRPr lang="en-US" sz="2400" b="1" dirty="0" smtClean="0"/>
          </a:p>
          <a:p>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31520"/>
          </a:xfrm>
        </p:spPr>
        <p:txBody>
          <a:bodyPr>
            <a:normAutofit fontScale="90000"/>
          </a:bodyPr>
          <a:lstStyle/>
          <a:p>
            <a:pPr algn="ctr"/>
            <a:r>
              <a:rPr lang="sr-Latn-CS" sz="2400" b="1" dirty="0" smtClean="0"/>
              <a:t>Viterbijev algoritam</a:t>
            </a:r>
            <a:r>
              <a:rPr lang="sr-Latn-CS" sz="1200" b="1" dirty="0" smtClean="0"/>
              <a:t/>
            </a:r>
            <a:br>
              <a:rPr lang="sr-Latn-CS" sz="1200" b="1" dirty="0" smtClean="0"/>
            </a:br>
            <a:endParaRPr lang="en-US" sz="2200" dirty="0"/>
          </a:p>
        </p:txBody>
      </p:sp>
      <p:sp>
        <p:nvSpPr>
          <p:cNvPr id="3" name="Content Placeholder 2"/>
          <p:cNvSpPr>
            <a:spLocks noGrp="1"/>
          </p:cNvSpPr>
          <p:nvPr>
            <p:ph idx="1"/>
          </p:nvPr>
        </p:nvSpPr>
        <p:spPr>
          <a:xfrm>
            <a:off x="609598" y="1597152"/>
            <a:ext cx="6693410" cy="4444211"/>
          </a:xfrm>
        </p:spPr>
        <p:txBody>
          <a:bodyPr>
            <a:normAutofit/>
          </a:bodyPr>
          <a:lstStyle/>
          <a:p>
            <a:r>
              <a:rPr lang="sr-Latn-CS" sz="2200" dirty="0" smtClean="0"/>
              <a:t>Rad kodera se može prikazati polubeskonačniim stablom koje polazi iz jednog čvora i razgranava se do beskonačnosti, pa se dekodovanje svodi na pronalaženje odgovarajuće putanje na trelisu.</a:t>
            </a:r>
          </a:p>
          <a:p>
            <a:pPr algn="just"/>
            <a:r>
              <a:rPr lang="sr-Latn-CS" sz="2200" dirty="0" smtClean="0"/>
              <a:t>Ako se pri prenosu pojave greške, tada primljena sekvenca neće odgovarati nijednoj putanji u trelisu. Viterbijev algoritam upravo primljenoj sekvenci pridružuje u trelisu putanju od koje je najverovatnije da je primljena sekvenca nastala.</a:t>
            </a:r>
          </a:p>
          <a:p>
            <a:pPr algn="just"/>
            <a:r>
              <a:rPr lang="sr-Latn-CS" sz="2200" dirty="0" smtClean="0"/>
              <a:t>Idući duž trelisa, korak po korak, Viterbijev algoritam posle “izvesnog vremena”  dolazi  do </a:t>
            </a: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07136"/>
          </a:xfrm>
        </p:spPr>
        <p:txBody>
          <a:bodyPr>
            <a:normAutofit fontScale="90000"/>
          </a:bodyPr>
          <a:lstStyle/>
          <a:p>
            <a:pPr algn="ctr"/>
            <a:r>
              <a:rPr lang="sr-Latn-CS" sz="2400" b="1" dirty="0" smtClean="0"/>
              <a:t>Viterbijev algoritam</a:t>
            </a:r>
            <a:r>
              <a:rPr lang="sr-Latn-CS" sz="1200" b="1" dirty="0" smtClean="0"/>
              <a:t/>
            </a:r>
            <a:br>
              <a:rPr lang="sr-Latn-CS" sz="1200" b="1" dirty="0" smtClean="0"/>
            </a:br>
            <a:endParaRPr lang="en-US" sz="2200" dirty="0"/>
          </a:p>
        </p:txBody>
      </p:sp>
      <p:sp>
        <p:nvSpPr>
          <p:cNvPr id="3" name="Content Placeholder 2"/>
          <p:cNvSpPr>
            <a:spLocks noGrp="1"/>
          </p:cNvSpPr>
          <p:nvPr>
            <p:ph idx="1"/>
          </p:nvPr>
        </p:nvSpPr>
        <p:spPr>
          <a:xfrm>
            <a:off x="609598" y="1560576"/>
            <a:ext cx="6729986" cy="4480787"/>
          </a:xfrm>
        </p:spPr>
        <p:txBody>
          <a:bodyPr>
            <a:normAutofit/>
          </a:bodyPr>
          <a:lstStyle/>
          <a:p>
            <a:pPr algn="just"/>
            <a:r>
              <a:rPr lang="sr-Latn-CS" sz="2200" dirty="0" smtClean="0"/>
              <a:t>najverovatnije putanje na određenoj </a:t>
            </a:r>
            <a:r>
              <a:rPr lang="sr-Latn-CS" sz="2200" i="1" dirty="0" smtClean="0"/>
              <a:t>dubini</a:t>
            </a:r>
            <a:r>
              <a:rPr lang="sr-Latn-CS" sz="2200" dirty="0" smtClean="0"/>
              <a:t> trelisa, dekoduje odgovarajući deo sekvence informacionih bita, i zatim se nastavlja s daljim “kretanjem” duž trelisa.</a:t>
            </a:r>
          </a:p>
          <a:p>
            <a:pPr algn="just"/>
            <a:r>
              <a:rPr lang="sr-Latn-CS" sz="2200" dirty="0" smtClean="0"/>
              <a:t>Prvi korak pri rešavanju postavljenog zadatka predstavlja formiranje trelisa koji odgovara posmatranom konvolucionom koderu. Ovaj proces zavisi samo od strukture kodera a ne predstavlja deo procesa dekodovanja. Opredelićemo se za koder sa slike 2. Na slici 5 prikazana su prva tri koraka trelisa za dati koder.</a:t>
            </a:r>
            <a:endParaRPr lang="en-US" sz="2200" b="1" dirty="0" smtClean="0"/>
          </a:p>
          <a:p>
            <a:pPr algn="just"/>
            <a:endParaRPr lang="en-US" sz="2200"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1798</TotalTime>
  <Words>1611</Words>
  <Application>Microsoft Office PowerPoint</Application>
  <PresentationFormat>On-screen Show (4:3)</PresentationFormat>
  <Paragraphs>130</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Trebuchet MS</vt:lpstr>
      <vt:lpstr>Wingdings 3</vt:lpstr>
      <vt:lpstr>Facet</vt:lpstr>
      <vt:lpstr>Konvolucioni kodovi</vt:lpstr>
      <vt:lpstr>Konvolucioni kodovi</vt:lpstr>
      <vt:lpstr>                                                Slika 4          </vt:lpstr>
      <vt:lpstr>Konvolucioni kodovi</vt:lpstr>
      <vt:lpstr>Konvolucioni kodovi</vt:lpstr>
      <vt:lpstr>Viterbijev algoritam </vt:lpstr>
      <vt:lpstr>Viterbijev algoritam </vt:lpstr>
      <vt:lpstr>Viterbijev algoritam </vt:lpstr>
      <vt:lpstr>Viterbijev algoritam </vt:lpstr>
      <vt:lpstr>                                                Slika 5          S</vt:lpstr>
      <vt:lpstr>Viterbijev algoritam </vt:lpstr>
      <vt:lpstr>Viterbijev algoritam </vt:lpstr>
      <vt:lpstr>Viterbijev algoritam </vt:lpstr>
      <vt:lpstr>   U zagradama na izlazu su naznačena akumulisana Hemingova rastojanja.                                            Slika 6          S</vt:lpstr>
      <vt:lpstr>Viterbijev algoritam </vt:lpstr>
      <vt:lpstr>Viterbijev algoritam </vt:lpstr>
      <vt:lpstr>Viterbijev algoritam </vt:lpstr>
      <vt:lpstr>                                                Slika 7          S</vt:lpstr>
      <vt:lpstr>Viterbijev algoritam </vt:lpstr>
      <vt:lpstr>Viterbijev algoritam                                                 Slika 8          S</vt:lpstr>
      <vt:lpstr>Viterbijev algoritam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EFIKASNO KODOVANJE INFORMACIJA</dc:title>
  <dc:creator>Jelena</dc:creator>
  <cp:lastModifiedBy>Zoran</cp:lastModifiedBy>
  <cp:revision>178</cp:revision>
  <dcterms:created xsi:type="dcterms:W3CDTF">2020-01-18T21:26:32Z</dcterms:created>
  <dcterms:modified xsi:type="dcterms:W3CDTF">2021-03-08T11:06:16Z</dcterms:modified>
</cp:coreProperties>
</file>