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91" r:id="rId13"/>
    <p:sldId id="392" r:id="rId14"/>
    <p:sldId id="393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9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9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6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227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5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8632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99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15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7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0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9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1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0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8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5.emf"/><Relationship Id="rId4" Type="http://schemas.openxmlformats.org/officeDocument/2006/relationships/oleObject" Target="../embeddings/Microsoft_Visio_2003-2010_Drawing101133333.vsd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0.emf"/><Relationship Id="rId4" Type="http://schemas.openxmlformats.org/officeDocument/2006/relationships/oleObject" Target="../embeddings/Microsoft_Visio_2003-2010_Drawing11123333333344444.vsd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Visio_2003-2010_Drawing231111111111111.vsd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1.emf"/><Relationship Id="rId4" Type="http://schemas.openxmlformats.org/officeDocument/2006/relationships/oleObject" Target="../embeddings/Microsoft_Visio_2003-2010_Drawing12134444444455555.vsd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2.emf"/><Relationship Id="rId4" Type="http://schemas.openxmlformats.org/officeDocument/2006/relationships/oleObject" Target="../embeddings/Microsoft_Visio_2003-2010_Drawing13145555555566666.vsd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Visio_2003-2010_Drawing342222222222222.vsd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80288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77696"/>
            <a:ext cx="6571489" cy="4761203"/>
          </a:xfrm>
        </p:spPr>
        <p:txBody>
          <a:bodyPr/>
          <a:lstStyle/>
          <a:p>
            <a:pPr algn="just">
              <a:buNone/>
            </a:pPr>
            <a:r>
              <a:rPr lang="pl-PL" sz="2200" dirty="0" smtClean="0"/>
              <a:t>	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Tolerancije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karakteristike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slabljenja</a:t>
            </a:r>
            <a:endParaRPr lang="sr-Latn-RS" sz="2200" b="1" dirty="0" smtClean="0"/>
          </a:p>
          <a:p>
            <a:pPr algn="just">
              <a:buNone/>
            </a:pPr>
            <a:r>
              <a:rPr lang="sr-Latn-RS" sz="2200" dirty="0" smtClean="0"/>
              <a:t>	</a:t>
            </a:r>
          </a:p>
          <a:p>
            <a:pPr algn="just">
              <a:buNone/>
            </a:pPr>
            <a:r>
              <a:rPr lang="sr-Latn-RS" sz="2200" dirty="0" smtClean="0"/>
              <a:t>	Definicija s</a:t>
            </a:r>
            <a:r>
              <a:rPr lang="en-US" sz="2200" dirty="0" err="1" smtClean="0"/>
              <a:t>labljenj</a:t>
            </a:r>
            <a:r>
              <a:rPr lang="sr-Latn-RS" sz="2200" dirty="0" smtClean="0"/>
              <a:t>a</a:t>
            </a:r>
            <a:r>
              <a:rPr lang="en-US" sz="2200" dirty="0" smtClean="0"/>
              <a:t> </a:t>
            </a:r>
            <a:r>
              <a:rPr lang="en-US" sz="2200" i="1" dirty="0" smtClean="0"/>
              <a:t>a</a:t>
            </a:r>
            <a:r>
              <a:rPr lang="en-US" sz="2200" dirty="0" smtClean="0"/>
              <a:t>(</a:t>
            </a:r>
            <a:r>
              <a:rPr lang="en-US" sz="2200" i="1" dirty="0" smtClean="0">
                <a:sym typeface="Symbol"/>
              </a:rPr>
              <a:t></a:t>
            </a:r>
            <a:r>
              <a:rPr lang="en-US" sz="2200" dirty="0" smtClean="0"/>
              <a:t>) je</a:t>
            </a:r>
            <a:r>
              <a:rPr lang="sr-Latn-RS" sz="2200" dirty="0" smtClean="0"/>
              <a:t>:</a:t>
            </a:r>
          </a:p>
          <a:p>
            <a:pPr algn="just">
              <a:buNone/>
            </a:pPr>
            <a:endParaRPr lang="sr-Latn-RS" sz="2200" dirty="0" smtClean="0"/>
          </a:p>
          <a:p>
            <a:pPr algn="just">
              <a:buNone/>
            </a:pPr>
            <a:r>
              <a:rPr lang="sr-Latn-RS" sz="2400" dirty="0" smtClean="0"/>
              <a:t>	</a:t>
            </a:r>
            <a:r>
              <a:rPr lang="en-US" sz="2200" dirty="0" smtClean="0"/>
              <a:t>Na </a:t>
            </a:r>
            <a:r>
              <a:rPr lang="en-US" sz="2200" dirty="0" err="1" smtClean="0"/>
              <a:t>slici</a:t>
            </a:r>
            <a:r>
              <a:rPr lang="en-US" sz="2200" dirty="0" smtClean="0"/>
              <a:t> 2 </a:t>
            </a:r>
            <a:r>
              <a:rPr lang="en-US" sz="2200" dirty="0" err="1" smtClean="0"/>
              <a:t>prikazane</a:t>
            </a:r>
            <a:r>
              <a:rPr lang="en-US" sz="2200" dirty="0" smtClean="0"/>
              <a:t> </a:t>
            </a:r>
            <a:r>
              <a:rPr lang="en-US" sz="2200" dirty="0" err="1" smtClean="0"/>
              <a:t>su</a:t>
            </a:r>
            <a:r>
              <a:rPr lang="en-US" sz="2200" dirty="0" smtClean="0"/>
              <a:t> </a:t>
            </a:r>
            <a:r>
              <a:rPr lang="en-US" sz="2200" dirty="0" err="1" smtClean="0"/>
              <a:t>tipične</a:t>
            </a:r>
            <a:r>
              <a:rPr lang="en-US" sz="2200" dirty="0" smtClean="0"/>
              <a:t> </a:t>
            </a:r>
            <a:r>
              <a:rPr lang="en-US" sz="2200" dirty="0" err="1" smtClean="0"/>
              <a:t>tolerancije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karakteristike</a:t>
            </a:r>
            <a:r>
              <a:rPr lang="en-US" sz="2200" dirty="0" smtClean="0"/>
              <a:t> </a:t>
            </a:r>
            <a:r>
              <a:rPr lang="en-US" sz="2200" dirty="0" err="1" smtClean="0"/>
              <a:t>slabljenja</a:t>
            </a:r>
            <a:r>
              <a:rPr lang="sr-Latn-RS" sz="2200" dirty="0" smtClean="0"/>
              <a:t>.</a:t>
            </a:r>
          </a:p>
          <a:p>
            <a:pPr algn="just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</a:rPr>
              <a:t>Maksimalno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dozvoljeno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slabljenje</a:t>
            </a:r>
            <a:r>
              <a:rPr lang="en-US" sz="2200" dirty="0" smtClean="0">
                <a:solidFill>
                  <a:schemeClr val="tx1"/>
                </a:solidFill>
              </a:rPr>
              <a:t> u </a:t>
            </a:r>
            <a:r>
              <a:rPr lang="en-US" sz="2200" dirty="0" err="1" smtClean="0">
                <a:solidFill>
                  <a:schemeClr val="tx1"/>
                </a:solidFill>
              </a:rPr>
              <a:t>propusnom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opsegu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označeno</a:t>
            </a:r>
            <a:r>
              <a:rPr lang="en-US" sz="2200" dirty="0" smtClean="0">
                <a:solidFill>
                  <a:schemeClr val="tx1"/>
                </a:solidFill>
              </a:rPr>
              <a:t> je </a:t>
            </a:r>
            <a:r>
              <a:rPr lang="en-US" sz="2200" dirty="0" err="1" smtClean="0">
                <a:solidFill>
                  <a:schemeClr val="tx1"/>
                </a:solidFill>
              </a:rPr>
              <a:t>sa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</a:rPr>
              <a:t>a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200" dirty="0" smtClean="0">
                <a:solidFill>
                  <a:schemeClr val="tx1"/>
                </a:solidFill>
              </a:rPr>
              <a:t>, a </a:t>
            </a:r>
            <a:r>
              <a:rPr lang="en-US" sz="2200" dirty="0" err="1" smtClean="0">
                <a:solidFill>
                  <a:schemeClr val="tx1"/>
                </a:solidFill>
              </a:rPr>
              <a:t>minimalno</a:t>
            </a:r>
            <a:r>
              <a:rPr lang="en-US" sz="2200" dirty="0" smtClean="0">
                <a:solidFill>
                  <a:schemeClr val="tx1"/>
                </a:solidFill>
              </a:rPr>
              <a:t> u </a:t>
            </a:r>
            <a:r>
              <a:rPr lang="en-US" sz="2200" dirty="0" err="1" smtClean="0">
                <a:solidFill>
                  <a:schemeClr val="tx1"/>
                </a:solidFill>
              </a:rPr>
              <a:t>nepropusnom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opsegu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</a:rPr>
              <a:t>a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a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  <a:endParaRPr lang="sr-Latn-RS" sz="2200" dirty="0" smtClean="0"/>
          </a:p>
          <a:p>
            <a:pPr algn="just">
              <a:buNone/>
            </a:pPr>
            <a:endParaRPr lang="en-US" sz="2200" b="1" dirty="0"/>
          </a:p>
        </p:txBody>
      </p:sp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1040129" y="2816352"/>
          <a:ext cx="3138155" cy="403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8" name="Equation" r:id="rId3" imgW="1333440" imgH="215640" progId="Equation.3">
                  <p:embed/>
                </p:oleObj>
              </mc:Choice>
              <mc:Fallback>
                <p:oleObj name="Equation" r:id="rId3" imgW="13334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129" y="2816352"/>
                        <a:ext cx="3138155" cy="403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92352"/>
            <a:ext cx="6534913" cy="4749011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200" dirty="0" smtClean="0"/>
              <a:t>Funkcija prenosa digitalnog filtra </a:t>
            </a:r>
            <a:r>
              <a:rPr lang="pl-PL" sz="2200" i="1" dirty="0" smtClean="0"/>
              <a:t>H</a:t>
            </a:r>
            <a:r>
              <a:rPr lang="pl-PL" sz="2200" dirty="0" smtClean="0"/>
              <a:t>(</a:t>
            </a:r>
            <a:r>
              <a:rPr lang="pl-PL" sz="2200" i="1" dirty="0" smtClean="0"/>
              <a:t>z</a:t>
            </a:r>
            <a:r>
              <a:rPr lang="pl-PL" sz="2200" dirty="0" smtClean="0"/>
              <a:t>) je </a:t>
            </a:r>
            <a:r>
              <a:rPr lang="pl-PL" sz="2200" i="1" dirty="0" smtClean="0"/>
              <a:t>z</a:t>
            </a:r>
            <a:r>
              <a:rPr lang="pl-PL" sz="2200" dirty="0" smtClean="0"/>
              <a:t> transformacija impulsnog odziva </a:t>
            </a:r>
            <a:r>
              <a:rPr lang="pl-PL" sz="2200" i="1" dirty="0" smtClean="0"/>
              <a:t>h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):</a:t>
            </a:r>
          </a:p>
          <a:p>
            <a:pPr algn="just"/>
            <a:endParaRPr lang="pl-PL" sz="2200" dirty="0" smtClean="0"/>
          </a:p>
          <a:p>
            <a:pPr algn="just">
              <a:buNone/>
            </a:pPr>
            <a:r>
              <a:rPr lang="pl-PL" sz="2200" dirty="0" smtClean="0"/>
              <a:t>                                          (2)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200" dirty="0" smtClean="0"/>
              <a:t>Može se uočiti da se pol </a:t>
            </a:r>
            <a:r>
              <a:rPr lang="pl-PL" sz="2200" i="1" dirty="0" smtClean="0"/>
              <a:t>s</a:t>
            </a:r>
            <a:r>
              <a:rPr lang="pl-PL" sz="2200" dirty="0" smtClean="0"/>
              <a:t>=</a:t>
            </a:r>
            <a:r>
              <a:rPr lang="pl-PL" sz="2200" i="1" dirty="0" smtClean="0"/>
              <a:t>s</a:t>
            </a:r>
            <a:r>
              <a:rPr lang="pl-PL" sz="2200" i="1" baseline="-25000" dirty="0" smtClean="0"/>
              <a:t>k</a:t>
            </a:r>
            <a:r>
              <a:rPr lang="pl-PL" sz="2200" dirty="0" smtClean="0"/>
              <a:t> iz </a:t>
            </a:r>
            <a:r>
              <a:rPr lang="pl-PL" sz="2200" i="1" dirty="0" smtClean="0"/>
              <a:t>s</a:t>
            </a:r>
            <a:r>
              <a:rPr lang="pl-PL" sz="2200" dirty="0" smtClean="0"/>
              <a:t> ravni transformiše u pol u</a:t>
            </a:r>
            <a:r>
              <a:rPr lang="pl-PL" sz="2200" i="1" dirty="0" smtClean="0"/>
              <a:t> z</a:t>
            </a:r>
            <a:r>
              <a:rPr lang="pl-PL" sz="2200" dirty="0" smtClean="0"/>
              <a:t> ravni u tački       . Koeficijenti parcijalnih razlomaka razlikuju se samo u multiplikativnoj konstanti </a:t>
            </a:r>
            <a:r>
              <a:rPr lang="pl-PL" sz="2200" i="1" dirty="0" smtClean="0"/>
              <a:t>T</a:t>
            </a:r>
            <a:r>
              <a:rPr lang="pl-PL" sz="2200" dirty="0" smtClean="0"/>
              <a:t>.</a:t>
            </a:r>
            <a:endParaRPr lang="en-US" sz="2200" dirty="0" smtClean="0"/>
          </a:p>
          <a:p>
            <a:pPr algn="just"/>
            <a:r>
              <a:rPr lang="pl-PL" sz="2200" dirty="0" smtClean="0"/>
              <a:t>Pokazuje se da se stabilan analogni filtar impulsno invarijantnom transformacijom preslikava u stabilan digitalni filtar</a:t>
            </a:r>
            <a:r>
              <a:rPr lang="pl-PL" sz="2400" dirty="0" smtClean="0"/>
              <a:t>.</a:t>
            </a:r>
            <a:endParaRPr lang="en-US" sz="2400" dirty="0" smtClean="0"/>
          </a:p>
          <a:p>
            <a:pPr algn="just"/>
            <a:endParaRPr lang="pl-PL" sz="2200" dirty="0" smtClean="0"/>
          </a:p>
          <a:p>
            <a:pPr algn="just"/>
            <a:endParaRPr lang="pl-PL" sz="2200" dirty="0" smtClean="0"/>
          </a:p>
          <a:p>
            <a:pPr algn="just"/>
            <a:endParaRPr lang="en-US" sz="2200" dirty="0"/>
          </a:p>
        </p:txBody>
      </p:sp>
      <p:graphicFrame>
        <p:nvGraphicFramePr>
          <p:cNvPr id="124931" name="Object 3"/>
          <p:cNvGraphicFramePr>
            <a:graphicFrameLocks noChangeAspect="1"/>
          </p:cNvGraphicFramePr>
          <p:nvPr/>
        </p:nvGraphicFramePr>
        <p:xfrm>
          <a:off x="1266444" y="2206752"/>
          <a:ext cx="2558796" cy="852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7" name="Equation" r:id="rId3" imgW="1295280" imgH="431640" progId="Equation.3">
                  <p:embed/>
                </p:oleObj>
              </mc:Choice>
              <mc:Fallback>
                <p:oleObj name="Equation" r:id="rId3" imgW="12952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444" y="2206752"/>
                        <a:ext cx="2558796" cy="8529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5950711" y="3645408"/>
          <a:ext cx="974345" cy="420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8" name="Equation" r:id="rId5" imgW="558720" imgH="241200" progId="Equation.3">
                  <p:embed/>
                </p:oleObj>
              </mc:Choice>
              <mc:Fallback>
                <p:oleObj name="Equation" r:id="rId5" imgW="55872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0711" y="3645408"/>
                        <a:ext cx="974345" cy="4207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55904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72768"/>
            <a:ext cx="6790945" cy="4468595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P</a:t>
            </a:r>
            <a:r>
              <a:rPr lang="sr-Latn-RS" sz="2200" b="1" dirty="0" smtClean="0"/>
              <a:t>rimer 1</a:t>
            </a:r>
          </a:p>
          <a:p>
            <a:pPr hangingPunct="0">
              <a:buNone/>
            </a:pPr>
            <a:r>
              <a:rPr lang="pl-PL" sz="2200" dirty="0" smtClean="0"/>
              <a:t>	Projektovati digitalni Batervortov filtar 3. reda primenom impulsno invarijantne transformacije  čiji je analogni prototip opisan sa funkcijom prenosa </a:t>
            </a:r>
            <a:r>
              <a:rPr lang="pl-PL" sz="2200" i="1" dirty="0" smtClean="0"/>
              <a:t>H</a:t>
            </a:r>
            <a:r>
              <a:rPr lang="pl-PL" sz="2200" i="1" baseline="-25000" dirty="0" smtClean="0"/>
              <a:t>a</a:t>
            </a:r>
            <a:r>
              <a:rPr lang="pl-PL" sz="2200" dirty="0" smtClean="0"/>
              <a:t>(</a:t>
            </a:r>
            <a:r>
              <a:rPr lang="pl-PL" sz="2200" i="1" dirty="0" smtClean="0"/>
              <a:t>s</a:t>
            </a:r>
            <a:r>
              <a:rPr lang="pl-PL" sz="2200" dirty="0" smtClean="0"/>
              <a:t>)</a:t>
            </a:r>
          </a:p>
          <a:p>
            <a:pPr hangingPunct="0"/>
            <a:endParaRPr lang="pl-PL" sz="2400" dirty="0" smtClean="0"/>
          </a:p>
          <a:p>
            <a:pPr hangingPunct="0"/>
            <a:endParaRPr lang="pl-PL" sz="2400" dirty="0" smtClean="0"/>
          </a:p>
          <a:p>
            <a:pPr hangingPunct="0"/>
            <a:r>
              <a:rPr lang="pl-PL" sz="2400" i="1" dirty="0" smtClean="0"/>
              <a:t>Rešenje:</a:t>
            </a:r>
          </a:p>
          <a:p>
            <a:pPr hangingPunct="0">
              <a:buNone/>
            </a:pPr>
            <a:r>
              <a:rPr lang="pl-PL" sz="2200" dirty="0" smtClean="0"/>
              <a:t>	Granična frekvencija ovog filtra je  </a:t>
            </a:r>
            <a:r>
              <a:rPr lang="pl-PL" sz="2200" i="1" dirty="0" smtClean="0"/>
              <a:t>s</a:t>
            </a:r>
            <a:r>
              <a:rPr lang="pl-PL" sz="2200" dirty="0" smtClean="0"/>
              <a:t>=</a:t>
            </a:r>
            <a:r>
              <a:rPr lang="pl-PL" sz="2200" i="1" dirty="0" smtClean="0"/>
              <a:t>j</a:t>
            </a:r>
            <a:r>
              <a:rPr lang="pl-PL" sz="2200" dirty="0" smtClean="0"/>
              <a:t>1.</a:t>
            </a:r>
          </a:p>
          <a:p>
            <a:pPr hangingPunct="0">
              <a:buNone/>
            </a:pPr>
            <a:r>
              <a:rPr lang="pl-PL" sz="2200" dirty="0" smtClean="0"/>
              <a:t>	Polovi funkcije prenosa i rezidiumi u polovima su: </a:t>
            </a:r>
            <a:endParaRPr lang="en-US" sz="2200" dirty="0" smtClean="0"/>
          </a:p>
          <a:p>
            <a:pPr hangingPunct="0"/>
            <a:endParaRPr lang="en-US" sz="2200" dirty="0"/>
          </a:p>
        </p:txBody>
      </p:sp>
      <p:graphicFrame>
        <p:nvGraphicFramePr>
          <p:cNvPr id="144385" name="Object 1"/>
          <p:cNvGraphicFramePr>
            <a:graphicFrameLocks noChangeAspect="1"/>
          </p:cNvGraphicFramePr>
          <p:nvPr/>
        </p:nvGraphicFramePr>
        <p:xfrm>
          <a:off x="1115060" y="3292602"/>
          <a:ext cx="2881884" cy="779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8" name="Equation" r:id="rId3" imgW="1549080" imgH="419040" progId="Equation.3">
                  <p:embed/>
                </p:oleObj>
              </mc:Choice>
              <mc:Fallback>
                <p:oleObj name="Equation" r:id="rId3" imgW="1549080" imgH="419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060" y="3292602"/>
                        <a:ext cx="2881884" cy="779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92480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97152"/>
            <a:ext cx="7266434" cy="4754880"/>
          </a:xfrm>
        </p:spPr>
        <p:txBody>
          <a:bodyPr/>
          <a:lstStyle/>
          <a:p>
            <a:pPr hangingPunct="0"/>
            <a:r>
              <a:rPr lang="pl-PL" sz="2100" i="1" dirty="0" smtClean="0"/>
              <a:t>s</a:t>
            </a:r>
            <a:r>
              <a:rPr lang="pl-PL" sz="2100" baseline="-25000" dirty="0" smtClean="0"/>
              <a:t>1</a:t>
            </a:r>
            <a:r>
              <a:rPr lang="pl-PL" sz="2100" dirty="0" smtClean="0"/>
              <a:t>=-1,	</a:t>
            </a:r>
            <a:r>
              <a:rPr lang="pl-PL" sz="2100" i="1" dirty="0" smtClean="0"/>
              <a:t>R</a:t>
            </a:r>
            <a:r>
              <a:rPr lang="pl-PL" sz="2100" baseline="-25000" dirty="0" smtClean="0"/>
              <a:t>1</a:t>
            </a:r>
            <a:r>
              <a:rPr lang="pl-PL" sz="2100" dirty="0" smtClean="0"/>
              <a:t>=1;</a:t>
            </a:r>
            <a:endParaRPr lang="en-US" sz="2100" dirty="0" smtClean="0"/>
          </a:p>
          <a:p>
            <a:pPr hangingPunct="0"/>
            <a:r>
              <a:rPr lang="pl-PL" sz="2100" i="1" dirty="0" smtClean="0"/>
              <a:t>s</a:t>
            </a:r>
            <a:r>
              <a:rPr lang="pl-PL" sz="2100" baseline="-25000" dirty="0" smtClean="0"/>
              <a:t>2</a:t>
            </a:r>
            <a:r>
              <a:rPr lang="pl-PL" sz="2100" dirty="0" smtClean="0"/>
              <a:t>= </a:t>
            </a:r>
            <a:r>
              <a:rPr lang="pl-PL" sz="2100" dirty="0" smtClean="0">
                <a:sym typeface="Symbol"/>
              </a:rPr>
              <a:t></a:t>
            </a:r>
            <a:r>
              <a:rPr lang="pl-PL" sz="2100" dirty="0" smtClean="0"/>
              <a:t>0.5+</a:t>
            </a:r>
            <a:r>
              <a:rPr lang="pl-PL" sz="2100" i="1" dirty="0" smtClean="0"/>
              <a:t>j</a:t>
            </a:r>
            <a:r>
              <a:rPr lang="pl-PL" sz="2100" dirty="0" smtClean="0"/>
              <a:t>0.8660,	</a:t>
            </a:r>
            <a:r>
              <a:rPr lang="pl-PL" sz="2100" i="1" dirty="0" smtClean="0"/>
              <a:t>R</a:t>
            </a:r>
            <a:r>
              <a:rPr lang="pl-PL" sz="2100" baseline="-25000" dirty="0" smtClean="0"/>
              <a:t>2</a:t>
            </a:r>
            <a:r>
              <a:rPr lang="pl-PL" sz="2100" dirty="0" smtClean="0"/>
              <a:t>= </a:t>
            </a:r>
            <a:r>
              <a:rPr lang="pl-PL" sz="2100" dirty="0" smtClean="0">
                <a:sym typeface="Symbol"/>
              </a:rPr>
              <a:t></a:t>
            </a:r>
            <a:r>
              <a:rPr lang="pl-PL" sz="2100" dirty="0" smtClean="0"/>
              <a:t>0.5</a:t>
            </a:r>
            <a:r>
              <a:rPr lang="pl-PL" sz="2100" dirty="0" smtClean="0">
                <a:sym typeface="Symbol"/>
              </a:rPr>
              <a:t></a:t>
            </a:r>
            <a:r>
              <a:rPr lang="pl-PL" sz="2100" i="1" dirty="0" smtClean="0"/>
              <a:t>j</a:t>
            </a:r>
            <a:r>
              <a:rPr lang="pl-PL" sz="2100" dirty="0" smtClean="0"/>
              <a:t>0.2887;</a:t>
            </a:r>
            <a:endParaRPr lang="en-US" sz="2100" dirty="0" smtClean="0"/>
          </a:p>
          <a:p>
            <a:pPr hangingPunct="0"/>
            <a:r>
              <a:rPr lang="pl-PL" sz="2100" i="1" dirty="0" smtClean="0"/>
              <a:t>s</a:t>
            </a:r>
            <a:r>
              <a:rPr lang="pl-PL" sz="2100" baseline="-25000" dirty="0" smtClean="0"/>
              <a:t>3</a:t>
            </a:r>
            <a:r>
              <a:rPr lang="pl-PL" sz="2100" dirty="0" smtClean="0"/>
              <a:t>= </a:t>
            </a:r>
            <a:r>
              <a:rPr lang="pl-PL" sz="2100" dirty="0" smtClean="0">
                <a:sym typeface="Symbol"/>
              </a:rPr>
              <a:t></a:t>
            </a:r>
            <a:r>
              <a:rPr lang="pl-PL" sz="2100" dirty="0" smtClean="0"/>
              <a:t>0.5</a:t>
            </a:r>
            <a:r>
              <a:rPr lang="pl-PL" sz="2100" dirty="0" smtClean="0">
                <a:sym typeface="Symbol"/>
              </a:rPr>
              <a:t></a:t>
            </a:r>
            <a:r>
              <a:rPr lang="pl-PL" sz="2100" i="1" dirty="0" smtClean="0"/>
              <a:t>j</a:t>
            </a:r>
            <a:r>
              <a:rPr lang="pl-PL" sz="2100" dirty="0" smtClean="0"/>
              <a:t>0.8660,	</a:t>
            </a:r>
            <a:r>
              <a:rPr lang="pl-PL" sz="2100" i="1" dirty="0" smtClean="0"/>
              <a:t>R</a:t>
            </a:r>
            <a:r>
              <a:rPr lang="pl-PL" sz="2100" baseline="-25000" dirty="0" smtClean="0"/>
              <a:t>3</a:t>
            </a:r>
            <a:r>
              <a:rPr lang="pl-PL" sz="2100" dirty="0" smtClean="0"/>
              <a:t>= </a:t>
            </a:r>
            <a:r>
              <a:rPr lang="pl-PL" sz="2100" dirty="0" smtClean="0">
                <a:sym typeface="Symbol"/>
              </a:rPr>
              <a:t></a:t>
            </a:r>
            <a:r>
              <a:rPr lang="pl-PL" sz="2100" dirty="0" smtClean="0"/>
              <a:t>0.5+</a:t>
            </a:r>
            <a:r>
              <a:rPr lang="pl-PL" sz="2100" i="1" dirty="0" smtClean="0"/>
              <a:t>j</a:t>
            </a:r>
            <a:r>
              <a:rPr lang="pl-PL" sz="2100" dirty="0" smtClean="0"/>
              <a:t>0.2887.</a:t>
            </a:r>
            <a:endParaRPr lang="en-US" sz="2100" dirty="0" smtClean="0"/>
          </a:p>
          <a:p>
            <a:pPr>
              <a:buNone/>
            </a:pPr>
            <a:r>
              <a:rPr lang="pl-PL" sz="2200" i="1" dirty="0" smtClean="0"/>
              <a:t>	H</a:t>
            </a:r>
            <a:r>
              <a:rPr lang="pl-PL" sz="2200" i="1" baseline="-25000" dirty="0" smtClean="0"/>
              <a:t>a</a:t>
            </a:r>
            <a:r>
              <a:rPr lang="pl-PL" sz="2200" dirty="0" smtClean="0"/>
              <a:t>(</a:t>
            </a:r>
            <a:r>
              <a:rPr lang="pl-PL" sz="2200" i="1" dirty="0" smtClean="0"/>
              <a:t>s</a:t>
            </a:r>
            <a:r>
              <a:rPr lang="pl-PL" sz="2200" dirty="0" smtClean="0"/>
              <a:t>) se može rastaviti na parcijalne razlomke</a:t>
            </a:r>
          </a:p>
          <a:p>
            <a:endParaRPr lang="pl-PL" sz="2200" dirty="0" smtClean="0"/>
          </a:p>
          <a:p>
            <a:endParaRPr lang="pl-PL" sz="2200" dirty="0" smtClean="0"/>
          </a:p>
          <a:p>
            <a:pPr algn="just"/>
            <a:r>
              <a:rPr lang="pl-PL" sz="2200" dirty="0" smtClean="0"/>
              <a:t>Funkcija </a:t>
            </a:r>
            <a:r>
              <a:rPr lang="pl-PL" sz="2200" i="1" dirty="0" smtClean="0"/>
              <a:t>H</a:t>
            </a:r>
            <a:r>
              <a:rPr lang="pl-PL" sz="2200" dirty="0" smtClean="0"/>
              <a:t>(</a:t>
            </a:r>
            <a:r>
              <a:rPr lang="pl-PL" sz="2200" i="1" dirty="0" smtClean="0"/>
              <a:t>z</a:t>
            </a:r>
            <a:r>
              <a:rPr lang="pl-PL" sz="2200" dirty="0" smtClean="0"/>
              <a:t>) će takođe biti 3. reda. Za frekvenciju odabiranja uzimamo da bude 6 puta veća od granične frekvencije analognog filtra, što daje T=1/6.</a:t>
            </a:r>
          </a:p>
          <a:p>
            <a:pPr algn="just"/>
            <a:r>
              <a:rPr lang="sr-Latn-RS" sz="2200" dirty="0" smtClean="0"/>
              <a:t>Kako </a:t>
            </a:r>
            <a:r>
              <a:rPr lang="pt-BR" sz="2200" dirty="0" smtClean="0"/>
              <a:t>je frekvencijska skala analognog filtra normalizovana </a:t>
            </a:r>
            <a:r>
              <a:rPr lang="sr-Latn-RS" sz="2200" dirty="0" smtClean="0"/>
              <a:t> </a:t>
            </a:r>
            <a:r>
              <a:rPr lang="pt-BR" sz="2200" dirty="0" smtClean="0"/>
              <a:t>na </a:t>
            </a:r>
            <a:r>
              <a:rPr lang="sr-Latn-RS" sz="2200" dirty="0" smtClean="0"/>
              <a:t> </a:t>
            </a:r>
            <a:r>
              <a:rPr lang="pt-BR" sz="2200" dirty="0" smtClean="0"/>
              <a:t>graničnu </a:t>
            </a:r>
            <a:r>
              <a:rPr lang="sr-Latn-RS" sz="2200" dirty="0" smtClean="0"/>
              <a:t> </a:t>
            </a:r>
            <a:r>
              <a:rPr lang="pt-BR" sz="2200" dirty="0" smtClean="0"/>
              <a:t>frekvenciju </a:t>
            </a:r>
            <a:r>
              <a:rPr lang="sr-Latn-RS" sz="2200" dirty="0" smtClean="0"/>
              <a:t> </a:t>
            </a:r>
            <a:r>
              <a:rPr lang="pt-BR" sz="2200" dirty="0" smtClean="0"/>
              <a:t>propusnog</a:t>
            </a:r>
            <a:endParaRPr lang="en-US" sz="2200" dirty="0" smtClean="0"/>
          </a:p>
          <a:p>
            <a:endParaRPr lang="pl-PL" sz="2200" dirty="0" smtClean="0"/>
          </a:p>
          <a:p>
            <a:endParaRPr lang="en-US" sz="2200" dirty="0"/>
          </a:p>
        </p:txBody>
      </p:sp>
      <p:graphicFrame>
        <p:nvGraphicFramePr>
          <p:cNvPr id="192514" name="Object 2"/>
          <p:cNvGraphicFramePr>
            <a:graphicFrameLocks noChangeAspect="1"/>
          </p:cNvGraphicFramePr>
          <p:nvPr/>
        </p:nvGraphicFramePr>
        <p:xfrm>
          <a:off x="824992" y="3463290"/>
          <a:ext cx="5479750" cy="706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17" name="Equation" r:id="rId3" imgW="3251160" imgH="419040" progId="Equation.3">
                  <p:embed/>
                </p:oleObj>
              </mc:Choice>
              <mc:Fallback>
                <p:oleObj name="Equation" r:id="rId3" imgW="32511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992" y="3463290"/>
                        <a:ext cx="5479750" cy="7063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5216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7424"/>
            <a:ext cx="6827522" cy="490118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r-Latn-RS" sz="2200" dirty="0" smtClean="0"/>
              <a:t>	</a:t>
            </a:r>
            <a:r>
              <a:rPr lang="pt-BR" sz="2200" dirty="0" smtClean="0"/>
              <a:t>opsega </a:t>
            </a:r>
            <a:r>
              <a:rPr lang="pt-BR" sz="2200" i="1" dirty="0" smtClean="0"/>
              <a:t>s</a:t>
            </a:r>
            <a:r>
              <a:rPr lang="pt-BR" sz="2200" i="1" baseline="-25000" dirty="0" smtClean="0"/>
              <a:t>p</a:t>
            </a:r>
            <a:r>
              <a:rPr lang="pt-BR" sz="2200" dirty="0" smtClean="0"/>
              <a:t>=</a:t>
            </a:r>
            <a:r>
              <a:rPr lang="pt-BR" sz="2200" i="1" dirty="0" smtClean="0"/>
              <a:t>jf</a:t>
            </a:r>
            <a:r>
              <a:rPr lang="pt-BR" sz="2200" i="1" baseline="-25000" dirty="0" smtClean="0"/>
              <a:t>p</a:t>
            </a:r>
            <a:r>
              <a:rPr lang="pt-BR" sz="2200" dirty="0" smtClean="0"/>
              <a:t>=</a:t>
            </a:r>
            <a:r>
              <a:rPr lang="pt-BR" sz="2200" i="1" dirty="0" smtClean="0"/>
              <a:t>j</a:t>
            </a:r>
            <a:r>
              <a:rPr lang="pt-BR" sz="2200" dirty="0" smtClean="0"/>
              <a:t>1, </a:t>
            </a:r>
            <a:r>
              <a:rPr lang="sr-Latn-RS" sz="2200" dirty="0" smtClean="0"/>
              <a:t>to</a:t>
            </a:r>
            <a:r>
              <a:rPr lang="pt-BR" sz="2200" dirty="0" smtClean="0"/>
              <a:t> se polovi izračunati u </a:t>
            </a:r>
            <a:r>
              <a:rPr lang="pt-BR" sz="2200" i="1" dirty="0" smtClean="0"/>
              <a:t>s </a:t>
            </a:r>
            <a:r>
              <a:rPr lang="pt-BR" sz="2200" dirty="0" smtClean="0"/>
              <a:t>ravni prethodno skaliraju sa </a:t>
            </a:r>
            <a:r>
              <a:rPr lang="sr-Latn-RS" sz="2200" dirty="0" smtClean="0"/>
              <a:t>faktorom </a:t>
            </a:r>
            <a:r>
              <a:rPr lang="pt-BR" sz="2200" dirty="0" smtClean="0"/>
              <a:t>2</a:t>
            </a:r>
            <a:r>
              <a:rPr lang="en-US" sz="2200" i="1" dirty="0" smtClean="0">
                <a:sym typeface="Symbol"/>
              </a:rPr>
              <a:t></a:t>
            </a:r>
            <a:r>
              <a:rPr lang="pt-BR" sz="2200" i="1" dirty="0" smtClean="0"/>
              <a:t>f</a:t>
            </a:r>
            <a:r>
              <a:rPr lang="pt-BR" sz="2200" i="1" baseline="-25000" dirty="0" smtClean="0"/>
              <a:t>p</a:t>
            </a:r>
            <a:r>
              <a:rPr lang="pt-BR" sz="2200" dirty="0" smtClean="0"/>
              <a:t> i zatim preslikaju u </a:t>
            </a:r>
            <a:r>
              <a:rPr lang="pt-BR" sz="2200" i="1" dirty="0" smtClean="0"/>
              <a:t>z</a:t>
            </a:r>
            <a:r>
              <a:rPr lang="pt-BR" sz="2200" dirty="0" smtClean="0"/>
              <a:t> ravan</a:t>
            </a:r>
            <a:r>
              <a:rPr lang="sr-Latn-RS" sz="2200" dirty="0" smtClean="0"/>
              <a:t>:</a:t>
            </a:r>
          </a:p>
          <a:p>
            <a:pPr algn="just"/>
            <a:endParaRPr lang="sr-Latn-RS" sz="2200" dirty="0" smtClean="0"/>
          </a:p>
          <a:p>
            <a:pPr algn="just"/>
            <a:r>
              <a:rPr lang="pt-BR" sz="2200" dirty="0" smtClean="0"/>
              <a:t>Zbog ove normalizacije faktor </a:t>
            </a:r>
            <a:r>
              <a:rPr lang="pt-BR" sz="2200" i="1" dirty="0" smtClean="0"/>
              <a:t>T</a:t>
            </a:r>
            <a:r>
              <a:rPr lang="pt-BR" sz="2200" dirty="0" smtClean="0"/>
              <a:t> u </a:t>
            </a:r>
            <a:r>
              <a:rPr lang="sr-Latn-RS" sz="2200" dirty="0" smtClean="0"/>
              <a:t>jednačini </a:t>
            </a:r>
            <a:r>
              <a:rPr lang="pt-BR" sz="2200" dirty="0" smtClean="0"/>
              <a:t>(</a:t>
            </a:r>
            <a:r>
              <a:rPr lang="sr-Latn-RS" sz="2200" dirty="0" smtClean="0"/>
              <a:t>2</a:t>
            </a:r>
            <a:r>
              <a:rPr lang="pt-BR" sz="2200" dirty="0" smtClean="0"/>
              <a:t>) zamenjuje se sa 2</a:t>
            </a:r>
            <a:r>
              <a:rPr lang="en-US" sz="2200" i="1" dirty="0" smtClean="0">
                <a:sym typeface="Symbol"/>
              </a:rPr>
              <a:t></a:t>
            </a:r>
            <a:r>
              <a:rPr lang="pt-BR" sz="2200" i="1" dirty="0" smtClean="0"/>
              <a:t>T</a:t>
            </a:r>
            <a:r>
              <a:rPr lang="pt-BR" sz="2200" dirty="0" smtClean="0"/>
              <a:t>.</a:t>
            </a:r>
            <a:endParaRPr lang="en-US" sz="2200" dirty="0" smtClean="0"/>
          </a:p>
          <a:p>
            <a:pPr algn="just"/>
            <a:r>
              <a:rPr lang="pt-BR" sz="2200" dirty="0" smtClean="0"/>
              <a:t>Funkcij</a:t>
            </a:r>
            <a:r>
              <a:rPr lang="sr-Latn-RS" sz="2200" dirty="0" smtClean="0"/>
              <a:t>a</a:t>
            </a:r>
            <a:r>
              <a:rPr lang="pt-BR" sz="2200" dirty="0" smtClean="0"/>
              <a:t> prenosa digitalnog filtra </a:t>
            </a:r>
            <a:r>
              <a:rPr lang="pt-BR" sz="2200" i="1" dirty="0" smtClean="0"/>
              <a:t>H</a:t>
            </a:r>
            <a:r>
              <a:rPr lang="pt-BR" sz="2200" dirty="0" smtClean="0"/>
              <a:t>(</a:t>
            </a:r>
            <a:r>
              <a:rPr lang="pt-BR" sz="2200" i="1" dirty="0" smtClean="0"/>
              <a:t>z</a:t>
            </a:r>
            <a:r>
              <a:rPr lang="pt-BR" sz="2200" dirty="0" smtClean="0"/>
              <a:t>) </a:t>
            </a:r>
            <a:r>
              <a:rPr lang="sr-Latn-RS" sz="2200" dirty="0" smtClean="0"/>
              <a:t>dobija oblik:</a:t>
            </a:r>
          </a:p>
          <a:p>
            <a:pPr algn="just"/>
            <a:endParaRPr lang="sr-Latn-RS" sz="2200" dirty="0" smtClean="0"/>
          </a:p>
          <a:p>
            <a:pPr algn="just"/>
            <a:endParaRPr lang="sr-Latn-RS" sz="2200" dirty="0" smtClean="0"/>
          </a:p>
          <a:p>
            <a:pPr algn="just"/>
            <a:r>
              <a:rPr lang="sr-Latn-RS" sz="2200" dirty="0" smtClean="0"/>
              <a:t>Na slici 4a </a:t>
            </a:r>
            <a:r>
              <a:rPr lang="pt-BR" sz="2200" dirty="0" smtClean="0"/>
              <a:t>prikazane su karakteristike slabljenja analognog i digitalnog filtra</a:t>
            </a:r>
            <a:r>
              <a:rPr lang="sr-Latn-RS" sz="2200" dirty="0" smtClean="0"/>
              <a:t> a na slici 4b fazne karakteristike.</a:t>
            </a:r>
          </a:p>
          <a:p>
            <a:pPr algn="just"/>
            <a:endParaRPr lang="sr-Latn-RS" sz="2200" dirty="0" smtClean="0"/>
          </a:p>
          <a:p>
            <a:pPr algn="just"/>
            <a:endParaRPr lang="sr-Latn-RS" sz="2200" dirty="0" smtClean="0"/>
          </a:p>
          <a:p>
            <a:pPr algn="just"/>
            <a:endParaRPr lang="en-US" sz="2200" dirty="0" smtClean="0"/>
          </a:p>
          <a:p>
            <a:pPr algn="just"/>
            <a:endParaRPr lang="en-US" sz="2200" dirty="0" smtClean="0"/>
          </a:p>
          <a:p>
            <a:endParaRPr lang="en-US" sz="2200" dirty="0"/>
          </a:p>
        </p:txBody>
      </p:sp>
      <p:graphicFrame>
        <p:nvGraphicFramePr>
          <p:cNvPr id="193538" name="Object 2"/>
          <p:cNvGraphicFramePr>
            <a:graphicFrameLocks noChangeAspect="1"/>
          </p:cNvGraphicFramePr>
          <p:nvPr/>
        </p:nvGraphicFramePr>
        <p:xfrm>
          <a:off x="981710" y="2399792"/>
          <a:ext cx="2847340" cy="59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4" name="Equation" r:id="rId3" imgW="1206360" imgH="253800" progId="Equation.3">
                  <p:embed/>
                </p:oleObj>
              </mc:Choice>
              <mc:Fallback>
                <p:oleObj name="Equation" r:id="rId3" imgW="120636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710" y="2399792"/>
                        <a:ext cx="2847340" cy="599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39" name="Object 3"/>
          <p:cNvGraphicFramePr>
            <a:graphicFrameLocks noChangeAspect="1"/>
          </p:cNvGraphicFramePr>
          <p:nvPr/>
        </p:nvGraphicFramePr>
        <p:xfrm>
          <a:off x="914907" y="4353306"/>
          <a:ext cx="5622036" cy="779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5" name="Equation" r:id="rId5" imgW="3022560" imgH="419040" progId="Equation.3">
                  <p:embed/>
                </p:oleObj>
              </mc:Choice>
              <mc:Fallback>
                <p:oleObj name="Equation" r:id="rId5" imgW="30225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907" y="4353306"/>
                        <a:ext cx="5622036" cy="779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22593" cy="609600"/>
          </a:xfrm>
        </p:spPr>
        <p:txBody>
          <a:bodyPr>
            <a:normAutofit fontScale="90000"/>
          </a:bodyPr>
          <a:lstStyle/>
          <a:p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                                   </a:t>
            </a:r>
            <a:r>
              <a:rPr lang="sr-Latn-RS" sz="2200" dirty="0" smtClean="0">
                <a:solidFill>
                  <a:schemeClr val="tx1"/>
                </a:solidFill>
              </a:rPr>
              <a:t>Slika 4</a:t>
            </a:r>
            <a:br>
              <a:rPr lang="sr-Latn-RS" sz="2200" dirty="0" smtClean="0">
                <a:solidFill>
                  <a:schemeClr val="tx1"/>
                </a:solidFill>
              </a:rPr>
            </a:br>
            <a:r>
              <a:rPr lang="pt-BR" sz="2000" dirty="0" smtClean="0"/>
              <a:t> </a:t>
            </a:r>
            <a:r>
              <a:rPr lang="pt-BR" sz="2200" dirty="0" smtClean="0">
                <a:solidFill>
                  <a:schemeClr val="tx1"/>
                </a:solidFill>
              </a:rPr>
              <a:t>Uočava se odstupanje </a:t>
            </a:r>
            <a:r>
              <a:rPr lang="sr-Latn-RS" sz="2200" dirty="0" smtClean="0">
                <a:solidFill>
                  <a:schemeClr val="tx1"/>
                </a:solidFill>
              </a:rPr>
              <a:t>amplitudskih </a:t>
            </a:r>
            <a:r>
              <a:rPr lang="pt-BR" sz="2200" dirty="0" smtClean="0">
                <a:solidFill>
                  <a:schemeClr val="tx1"/>
                </a:solidFill>
              </a:rPr>
              <a:t>karakteristika na visokim frekvencijama </a:t>
            </a:r>
            <a:r>
              <a:rPr lang="sr-Latn-RS" sz="2200" dirty="0" smtClean="0">
                <a:solidFill>
                  <a:schemeClr val="tx1"/>
                </a:solidFill>
              </a:rPr>
              <a:t>dok kod </a:t>
            </a:r>
            <a:r>
              <a:rPr lang="pt-BR" sz="2200" dirty="0" smtClean="0">
                <a:solidFill>
                  <a:schemeClr val="tx1"/>
                </a:solidFill>
              </a:rPr>
              <a:t>faznih karakteristika</a:t>
            </a:r>
            <a:r>
              <a:rPr lang="sr-Latn-RS" sz="2200" dirty="0" smtClean="0">
                <a:solidFill>
                  <a:schemeClr val="tx1"/>
                </a:solidFill>
              </a:rPr>
              <a:t> postoji</a:t>
            </a:r>
            <a:r>
              <a:rPr lang="pt-BR" sz="2200" dirty="0" smtClean="0">
                <a:solidFill>
                  <a:schemeClr val="tx1"/>
                </a:solidFill>
              </a:rPr>
              <a:t> podudarnost u propusnom opsegu. </a:t>
            </a:r>
            <a:r>
              <a:rPr lang="pt-BR" sz="2000" b="1" dirty="0" smtClean="0"/>
              <a:t>¶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sr-Latn-RS" sz="2200" dirty="0" smtClean="0">
                <a:solidFill>
                  <a:schemeClr val="tx1"/>
                </a:solidFill>
              </a:rPr>
              <a:t/>
            </a:r>
            <a:br>
              <a:rPr lang="sr-Latn-RS" sz="2200" dirty="0" smtClean="0">
                <a:solidFill>
                  <a:schemeClr val="tx1"/>
                </a:solidFill>
              </a:rPr>
            </a:br>
            <a:r>
              <a:rPr lang="sr-Latn-RS" sz="2200" dirty="0" smtClean="0">
                <a:solidFill>
                  <a:schemeClr val="tx1"/>
                </a:solidFill>
              </a:rPr>
              <a:t> </a:t>
            </a:r>
            <a:endParaRPr lang="en-US" sz="2200" dirty="0">
              <a:solidFill>
                <a:schemeClr val="tx1"/>
              </a:solidFill>
            </a:endParaRPr>
          </a:p>
        </p:txBody>
      </p:sp>
      <p:graphicFrame>
        <p:nvGraphicFramePr>
          <p:cNvPr id="19456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44707" y="1373219"/>
          <a:ext cx="4312253" cy="3442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5" name="Visio" r:id="rId4" imgW="3609213" imgH="3258502" progId="">
                  <p:embed/>
                </p:oleObj>
              </mc:Choice>
              <mc:Fallback>
                <p:oleObj name="Visio" r:id="rId4" imgW="3609213" imgH="3258502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707" y="1373219"/>
                        <a:ext cx="4312253" cy="3442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325416" y="684014"/>
            <a:ext cx="98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>
                <a:solidFill>
                  <a:schemeClr val="accent1"/>
                </a:solidFill>
              </a:rPr>
              <a:t>IIR filtri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16864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6" y="1597152"/>
            <a:ext cx="6547106" cy="451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2400" b="1" dirty="0" smtClean="0"/>
              <a:t>	</a:t>
            </a:r>
            <a:r>
              <a:rPr lang="pt-BR" sz="2400" b="1" dirty="0" smtClean="0"/>
              <a:t>Bilinearna transformacija</a:t>
            </a:r>
            <a:endParaRPr lang="sr-Latn-RS" sz="2400" b="1" dirty="0" smtClean="0"/>
          </a:p>
          <a:p>
            <a:pPr algn="just">
              <a:buNone/>
            </a:pPr>
            <a:r>
              <a:rPr lang="sr-Latn-RS" sz="2200" dirty="0" smtClean="0"/>
              <a:t>	</a:t>
            </a:r>
            <a:r>
              <a:rPr lang="pt-BR" sz="2200" dirty="0" smtClean="0"/>
              <a:t>Primenom bilinearne transformacije za preslikavanje funkcije prenosa iz analognog u digitalni domen izbegava se preklapanje</a:t>
            </a:r>
            <a:r>
              <a:rPr lang="sr-Latn-RS" sz="2200" dirty="0" smtClean="0"/>
              <a:t>. Ovim je otklonjen  </a:t>
            </a:r>
            <a:r>
              <a:rPr lang="pt-BR" sz="2200" dirty="0" smtClean="0"/>
              <a:t>nedostatak </a:t>
            </a:r>
            <a:r>
              <a:rPr lang="sr-Latn-RS" sz="2200" dirty="0" smtClean="0"/>
              <a:t>koji karakteriše </a:t>
            </a:r>
            <a:r>
              <a:rPr lang="pt-BR" sz="2200" dirty="0" smtClean="0"/>
              <a:t>impulsno invarijantn</a:t>
            </a:r>
            <a:r>
              <a:rPr lang="sr-Latn-RS" sz="2200" dirty="0" smtClean="0"/>
              <a:t>u</a:t>
            </a:r>
            <a:r>
              <a:rPr lang="pt-BR" sz="2200" dirty="0" smtClean="0"/>
              <a:t> transformacij</a:t>
            </a:r>
            <a:r>
              <a:rPr lang="sr-Latn-RS" sz="2200" dirty="0" smtClean="0"/>
              <a:t>u</a:t>
            </a:r>
            <a:r>
              <a:rPr lang="pt-BR" sz="2200" dirty="0" smtClean="0"/>
              <a:t>.</a:t>
            </a:r>
            <a:endParaRPr lang="sr-Latn-RS" sz="2200" dirty="0" smtClean="0"/>
          </a:p>
          <a:p>
            <a:r>
              <a:rPr lang="sr-Latn-RS" sz="2200" dirty="0" smtClean="0"/>
              <a:t>Sa druge strane,</a:t>
            </a:r>
            <a:r>
              <a:rPr lang="sr-Latn-RS" sz="2200" b="1" dirty="0" smtClean="0"/>
              <a:t> </a:t>
            </a:r>
            <a:r>
              <a:rPr lang="pt-BR" sz="2200" dirty="0" smtClean="0"/>
              <a:t>bilinearne transformacij</a:t>
            </a:r>
            <a:r>
              <a:rPr lang="sr-Latn-RS" sz="2200" dirty="0" smtClean="0"/>
              <a:t>a</a:t>
            </a:r>
            <a:r>
              <a:rPr lang="pt-BR" sz="2200" dirty="0" smtClean="0"/>
              <a:t> </a:t>
            </a:r>
            <a:r>
              <a:rPr lang="sr-Latn-RS" sz="2200" dirty="0" smtClean="0"/>
              <a:t>ima n</a:t>
            </a:r>
            <a:r>
              <a:rPr lang="pt-BR" sz="2200" dirty="0" smtClean="0"/>
              <a:t>edostatak nelinearno</a:t>
            </a:r>
            <a:r>
              <a:rPr lang="sr-Latn-RS" sz="2200" dirty="0" smtClean="0"/>
              <a:t>g</a:t>
            </a:r>
            <a:r>
              <a:rPr lang="pt-BR" sz="2200" dirty="0" smtClean="0"/>
              <a:t> sabijanj</a:t>
            </a:r>
            <a:r>
              <a:rPr lang="sr-Latn-RS" sz="2200" dirty="0" smtClean="0"/>
              <a:t>a</a:t>
            </a:r>
            <a:r>
              <a:rPr lang="pt-BR" sz="2200" dirty="0" smtClean="0"/>
              <a:t> frekvencija </a:t>
            </a:r>
            <a:r>
              <a:rPr lang="sr-Latn-RS" sz="2200" dirty="0" smtClean="0"/>
              <a:t>. Razlog tome je što</a:t>
            </a:r>
            <a:r>
              <a:rPr lang="pt-BR" sz="2200" dirty="0" smtClean="0"/>
              <a:t> se cela imaginarna osa </a:t>
            </a:r>
            <a:r>
              <a:rPr lang="en-US" sz="2200" dirty="0" smtClean="0">
                <a:sym typeface="Symbol"/>
              </a:rPr>
              <a:t></a:t>
            </a:r>
            <a:r>
              <a:rPr lang="pt-BR" sz="2200" dirty="0" smtClean="0"/>
              <a:t>&lt;</a:t>
            </a:r>
            <a:r>
              <a:rPr lang="en-US" sz="2200" dirty="0" smtClean="0">
                <a:sym typeface="Symbol"/>
              </a:rPr>
              <a:t></a:t>
            </a:r>
            <a:r>
              <a:rPr lang="pt-BR" sz="2200" dirty="0" smtClean="0"/>
              <a:t>&lt;</a:t>
            </a:r>
            <a:r>
              <a:rPr lang="en-US" sz="2200" dirty="0" smtClean="0">
                <a:sym typeface="Symbol"/>
              </a:rPr>
              <a:t></a:t>
            </a:r>
            <a:r>
              <a:rPr lang="pt-BR" sz="2200" dirty="0" smtClean="0"/>
              <a:t>, preslikava u segment </a:t>
            </a:r>
            <a:r>
              <a:rPr lang="en-US" sz="2200" dirty="0" smtClean="0">
                <a:sym typeface="Symbol"/>
              </a:rPr>
              <a:t></a:t>
            </a:r>
            <a:r>
              <a:rPr lang="en-US" sz="2200" i="1" dirty="0" smtClean="0">
                <a:sym typeface="Symbol"/>
              </a:rPr>
              <a:t></a:t>
            </a:r>
            <a:r>
              <a:rPr lang="pt-BR" sz="2200" dirty="0" smtClean="0"/>
              <a:t> &lt; </a:t>
            </a:r>
            <a:r>
              <a:rPr lang="en-US" sz="2200" i="1" dirty="0" smtClean="0">
                <a:sym typeface="Symbol"/>
              </a:rPr>
              <a:t></a:t>
            </a:r>
            <a:r>
              <a:rPr lang="pt-BR" sz="2200" dirty="0" smtClean="0"/>
              <a:t> &lt; </a:t>
            </a:r>
            <a:r>
              <a:rPr lang="en-US" sz="2200" i="1" dirty="0" smtClean="0">
                <a:sym typeface="Symbol"/>
              </a:rPr>
              <a:t></a:t>
            </a:r>
            <a:r>
              <a:rPr lang="pt-BR" sz="2200" dirty="0" smtClean="0"/>
              <a:t>.</a:t>
            </a:r>
            <a:endParaRPr lang="en-US" sz="2200" dirty="0" smtClean="0"/>
          </a:p>
          <a:p>
            <a:r>
              <a:rPr lang="pt-BR" sz="2200" dirty="0" smtClean="0"/>
              <a:t>Bilinearna transformacija glasi</a:t>
            </a:r>
            <a:r>
              <a:rPr lang="sr-Latn-RS" sz="2200" dirty="0" smtClean="0"/>
              <a:t>:</a:t>
            </a:r>
            <a:endParaRPr lang="en-US" sz="2200" dirty="0" smtClean="0"/>
          </a:p>
          <a:p>
            <a:endParaRPr lang="en-US" sz="2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33984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7424"/>
            <a:ext cx="6347714" cy="4553939"/>
          </a:xfrm>
        </p:spPr>
        <p:txBody>
          <a:bodyPr>
            <a:normAutofit/>
          </a:bodyPr>
          <a:lstStyle/>
          <a:p>
            <a:endParaRPr lang="sr-Latn-RS" dirty="0" smtClean="0"/>
          </a:p>
          <a:p>
            <a:pPr>
              <a:buNone/>
            </a:pPr>
            <a:r>
              <a:rPr lang="sr-Latn-RS" dirty="0" smtClean="0"/>
              <a:t>	                              (3)</a:t>
            </a:r>
          </a:p>
          <a:p>
            <a:r>
              <a:rPr lang="sr-Latn-RS" sz="2200" dirty="0" smtClean="0"/>
              <a:t>F</a:t>
            </a:r>
            <a:r>
              <a:rPr lang="pt-BR" sz="2200" dirty="0" smtClean="0"/>
              <a:t>unkcija prenosa analognog filtra </a:t>
            </a:r>
            <a:r>
              <a:rPr lang="pt-BR" sz="2200" i="1" dirty="0" smtClean="0"/>
              <a:t>H</a:t>
            </a:r>
            <a:r>
              <a:rPr lang="pt-BR" sz="2200" i="1" baseline="-25000" dirty="0" smtClean="0"/>
              <a:t>a</a:t>
            </a:r>
            <a:r>
              <a:rPr lang="pt-BR" sz="2200" dirty="0" smtClean="0"/>
              <a:t>(</a:t>
            </a:r>
            <a:r>
              <a:rPr lang="pt-BR" sz="2200" i="1" dirty="0" smtClean="0"/>
              <a:t>s</a:t>
            </a:r>
            <a:r>
              <a:rPr lang="pt-BR" sz="2200" dirty="0" smtClean="0"/>
              <a:t>) preslikava se u funkciju prenosa digitalnog filtra </a:t>
            </a:r>
            <a:r>
              <a:rPr lang="pt-BR" sz="2200" i="1" dirty="0" smtClean="0"/>
              <a:t>H</a:t>
            </a:r>
            <a:r>
              <a:rPr lang="pt-BR" sz="2200" dirty="0" smtClean="0"/>
              <a:t>(</a:t>
            </a:r>
            <a:r>
              <a:rPr lang="pt-BR" sz="2200" i="1" dirty="0" smtClean="0"/>
              <a:t>z</a:t>
            </a:r>
            <a:r>
              <a:rPr lang="pt-BR" sz="2200" dirty="0" smtClean="0"/>
              <a:t>) zamenom promenljive </a:t>
            </a:r>
            <a:r>
              <a:rPr lang="pt-BR" sz="2200" i="1" dirty="0" smtClean="0"/>
              <a:t>s</a:t>
            </a:r>
            <a:r>
              <a:rPr lang="sr-Latn-RS" sz="2200" i="1" dirty="0" smtClean="0"/>
              <a:t> </a:t>
            </a:r>
            <a:r>
              <a:rPr lang="sr-Latn-RS" sz="2200" dirty="0" smtClean="0"/>
              <a:t>izrazom</a:t>
            </a:r>
            <a:r>
              <a:rPr lang="sr-Latn-RS" sz="2200" i="1" dirty="0" smtClean="0"/>
              <a:t> (3)</a:t>
            </a:r>
            <a:endParaRPr lang="sr-Latn-RS" sz="2200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sz="2200" dirty="0" smtClean="0"/>
              <a:t>I</a:t>
            </a:r>
            <a:r>
              <a:rPr lang="pt-BR" sz="2200" dirty="0" smtClean="0"/>
              <a:t>zraz za inverznu transformaciju</a:t>
            </a:r>
            <a:r>
              <a:rPr lang="sr-Latn-RS" sz="2200" dirty="0" smtClean="0"/>
              <a:t> glasi:</a:t>
            </a:r>
          </a:p>
          <a:p>
            <a:endParaRPr lang="en-US" dirty="0" smtClean="0"/>
          </a:p>
          <a:p>
            <a:endParaRPr lang="sr-Latn-RS" dirty="0" smtClean="0"/>
          </a:p>
          <a:p>
            <a:endParaRPr lang="en-US" dirty="0"/>
          </a:p>
        </p:txBody>
      </p:sp>
      <p:graphicFrame>
        <p:nvGraphicFramePr>
          <p:cNvPr id="125954" name="Object 2"/>
          <p:cNvGraphicFramePr>
            <a:graphicFrameLocks noChangeAspect="1"/>
          </p:cNvGraphicFramePr>
          <p:nvPr/>
        </p:nvGraphicFramePr>
        <p:xfrm>
          <a:off x="1072133" y="1426464"/>
          <a:ext cx="1488187" cy="848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3" name="Equation" r:id="rId3" imgW="952200" imgH="482400" progId="Equation.3">
                  <p:embed/>
                </p:oleObj>
              </mc:Choice>
              <mc:Fallback>
                <p:oleObj name="Equation" r:id="rId3" imgW="9522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2133" y="1426464"/>
                        <a:ext cx="1488187" cy="8484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5" name="Object 3"/>
          <p:cNvGraphicFramePr>
            <a:graphicFrameLocks noChangeAspect="1"/>
          </p:cNvGraphicFramePr>
          <p:nvPr/>
        </p:nvGraphicFramePr>
        <p:xfrm>
          <a:off x="1048257" y="3540760"/>
          <a:ext cx="2492527" cy="823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4" name="Equation" r:id="rId5" imgW="1536480" imgH="507960" progId="Equation.3">
                  <p:embed/>
                </p:oleObj>
              </mc:Choice>
              <mc:Fallback>
                <p:oleObj name="Equation" r:id="rId5" imgW="153648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8257" y="3540760"/>
                        <a:ext cx="2492527" cy="823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1256539" y="5163820"/>
          <a:ext cx="1450086" cy="714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5" name="Equation" r:id="rId7" imgW="876240" imgH="431640" progId="Equation.3">
                  <p:embed/>
                </p:oleObj>
              </mc:Choice>
              <mc:Fallback>
                <p:oleObj name="Equation" r:id="rId7" imgW="8762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6539" y="5163820"/>
                        <a:ext cx="1450086" cy="714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21792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75232"/>
            <a:ext cx="6347714" cy="4566131"/>
          </a:xfrm>
        </p:spPr>
        <p:txBody>
          <a:bodyPr>
            <a:normAutofit fontScale="92500" lnSpcReduction="10000"/>
          </a:bodyPr>
          <a:lstStyle/>
          <a:p>
            <a:r>
              <a:rPr lang="sr-Latn-RS" sz="2400" dirty="0" smtClean="0"/>
              <a:t>Smenom </a:t>
            </a:r>
            <a:r>
              <a:rPr lang="pl-PL" sz="2400" i="1" dirty="0" smtClean="0"/>
              <a:t>s</a:t>
            </a:r>
            <a:r>
              <a:rPr lang="pl-PL" sz="2400" dirty="0" smtClean="0"/>
              <a:t>=</a:t>
            </a:r>
            <a:r>
              <a:rPr lang="en-US" sz="2400" i="1" dirty="0" smtClean="0">
                <a:sym typeface="Symbol"/>
              </a:rPr>
              <a:t></a:t>
            </a:r>
            <a:r>
              <a:rPr lang="pl-PL" sz="2400" dirty="0" smtClean="0"/>
              <a:t>+</a:t>
            </a:r>
            <a:r>
              <a:rPr lang="pl-PL" sz="2400" i="1" dirty="0" smtClean="0"/>
              <a:t>j</a:t>
            </a:r>
            <a:r>
              <a:rPr lang="en-US" sz="2400" dirty="0" smtClean="0">
                <a:sym typeface="Symbol"/>
              </a:rPr>
              <a:t></a:t>
            </a:r>
            <a:r>
              <a:rPr lang="en-US" sz="2400" dirty="0" smtClean="0"/>
              <a:t> </a:t>
            </a:r>
            <a:r>
              <a:rPr lang="sr-Latn-RS" sz="2400" dirty="0" smtClean="0"/>
              <a:t> dobija se:</a:t>
            </a:r>
          </a:p>
          <a:p>
            <a:endParaRPr lang="sr-Latn-RS" sz="2200" dirty="0" smtClean="0"/>
          </a:p>
          <a:p>
            <a:endParaRPr lang="sr-Latn-RS" sz="2200" dirty="0" smtClean="0"/>
          </a:p>
          <a:p>
            <a:r>
              <a:rPr lang="pl-PL" sz="2400" dirty="0" smtClean="0"/>
              <a:t>Za </a:t>
            </a:r>
            <a:r>
              <a:rPr lang="en-US" sz="2400" i="1" dirty="0" smtClean="0">
                <a:sym typeface="Symbol"/>
              </a:rPr>
              <a:t></a:t>
            </a:r>
            <a:r>
              <a:rPr lang="pl-PL" sz="2400" dirty="0" smtClean="0"/>
              <a:t> &lt; 0, </a:t>
            </a:r>
            <a:r>
              <a:rPr lang="en-US" sz="2400" dirty="0" smtClean="0">
                <a:sym typeface="Symbol"/>
              </a:rPr>
              <a:t></a:t>
            </a:r>
            <a:r>
              <a:rPr lang="pl-PL" sz="2400" i="1" dirty="0" smtClean="0"/>
              <a:t>z</a:t>
            </a:r>
            <a:r>
              <a:rPr lang="en-US" sz="2400" dirty="0" smtClean="0">
                <a:sym typeface="Symbol"/>
              </a:rPr>
              <a:t></a:t>
            </a:r>
            <a:r>
              <a:rPr lang="pl-PL" sz="2400" dirty="0" smtClean="0"/>
              <a:t> &lt; 1, i za </a:t>
            </a:r>
            <a:r>
              <a:rPr lang="en-US" sz="2400" i="1" dirty="0" smtClean="0">
                <a:sym typeface="Symbol"/>
              </a:rPr>
              <a:t></a:t>
            </a:r>
            <a:r>
              <a:rPr lang="pl-PL" sz="2400" dirty="0" smtClean="0"/>
              <a:t> &gt; 0, </a:t>
            </a:r>
            <a:r>
              <a:rPr lang="en-US" sz="2400" dirty="0" smtClean="0">
                <a:sym typeface="Symbol"/>
              </a:rPr>
              <a:t></a:t>
            </a:r>
            <a:r>
              <a:rPr lang="pl-PL" sz="2400" i="1" dirty="0" smtClean="0"/>
              <a:t>z</a:t>
            </a:r>
            <a:r>
              <a:rPr lang="en-US" sz="2400" dirty="0" smtClean="0">
                <a:sym typeface="Symbol"/>
              </a:rPr>
              <a:t></a:t>
            </a:r>
            <a:r>
              <a:rPr lang="pl-PL" sz="2400" dirty="0" smtClean="0"/>
              <a:t> &gt; 1 pokazano je da se leva </a:t>
            </a:r>
            <a:r>
              <a:rPr lang="pl-PL" sz="2400" i="1" dirty="0" smtClean="0"/>
              <a:t>s</a:t>
            </a:r>
            <a:r>
              <a:rPr lang="pl-PL" sz="2400" dirty="0" smtClean="0"/>
              <a:t> poluravan preslikava u unutrašnjost jediničnog kruga u </a:t>
            </a:r>
            <a:r>
              <a:rPr lang="pl-PL" sz="2400" i="1" dirty="0" smtClean="0"/>
              <a:t>z</a:t>
            </a:r>
            <a:r>
              <a:rPr lang="pl-PL" sz="2400" dirty="0" smtClean="0"/>
              <a:t> ravni . Desna </a:t>
            </a:r>
            <a:r>
              <a:rPr lang="pl-PL" sz="2400" i="1" dirty="0" smtClean="0"/>
              <a:t>s</a:t>
            </a:r>
            <a:r>
              <a:rPr lang="pl-PL" sz="2400" dirty="0" smtClean="0"/>
              <a:t> poluravana se preslikava u područje </a:t>
            </a:r>
            <a:r>
              <a:rPr lang="pl-PL" sz="2400" i="1" dirty="0" smtClean="0"/>
              <a:t>z</a:t>
            </a:r>
            <a:r>
              <a:rPr lang="pl-PL" sz="2400" dirty="0" smtClean="0"/>
              <a:t> ravni izvan jediničnog kruga.</a:t>
            </a:r>
          </a:p>
          <a:p>
            <a:r>
              <a:rPr lang="pl-PL" sz="2400" dirty="0" smtClean="0"/>
              <a:t>Prema tome, ako su polovi </a:t>
            </a:r>
            <a:r>
              <a:rPr lang="pl-PL" sz="2400" i="1" dirty="0" smtClean="0"/>
              <a:t>H</a:t>
            </a:r>
            <a:r>
              <a:rPr lang="pl-PL" sz="2400" i="1" baseline="-25000" dirty="0" smtClean="0"/>
              <a:t>a</a:t>
            </a:r>
            <a:r>
              <a:rPr lang="pl-PL" sz="2400" dirty="0" smtClean="0"/>
              <a:t>(</a:t>
            </a:r>
            <a:r>
              <a:rPr lang="pl-PL" sz="2400" i="1" dirty="0" smtClean="0"/>
              <a:t>s</a:t>
            </a:r>
            <a:r>
              <a:rPr lang="pl-PL" sz="2400" dirty="0" smtClean="0"/>
              <a:t>) u levoj poluravni, polovi </a:t>
            </a:r>
            <a:r>
              <a:rPr lang="pl-PL" sz="2400" i="1" dirty="0" smtClean="0"/>
              <a:t>H</a:t>
            </a:r>
            <a:r>
              <a:rPr lang="pl-PL" sz="2400" dirty="0" smtClean="0"/>
              <a:t>(</a:t>
            </a:r>
            <a:r>
              <a:rPr lang="pl-PL" sz="2400" i="1" dirty="0" smtClean="0"/>
              <a:t>z</a:t>
            </a:r>
            <a:r>
              <a:rPr lang="pl-PL" sz="2400" dirty="0" smtClean="0"/>
              <a:t>) će biti u unutrašnjosti jediničnog kruga. Može se zaključiti da će kauzalan stabilan analogni filtar biti preslikan u kauzalan stabilan digitalni filtar.</a:t>
            </a:r>
            <a:endParaRPr lang="en-US" sz="24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en-US" sz="2200" dirty="0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1043940" y="1932940"/>
          <a:ext cx="2389722" cy="712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1" name="Equation" r:id="rId3" imgW="1447560" imgH="431640" progId="Equation.3">
                  <p:embed/>
                </p:oleObj>
              </mc:Choice>
              <mc:Fallback>
                <p:oleObj name="Equation" r:id="rId3" imgW="14475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940" y="1932940"/>
                        <a:ext cx="2389722" cy="712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8096"/>
          </a:xfrm>
        </p:spPr>
        <p:txBody>
          <a:bodyPr>
            <a:normAutofit fontScale="90000"/>
          </a:bodyPr>
          <a:lstStyle/>
          <a:p>
            <a:r>
              <a:rPr lang="sr-Latn-RS" sz="2400" dirty="0" smtClean="0"/>
              <a:t>                              IIR filtri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400" dirty="0" smtClean="0">
                <a:solidFill>
                  <a:schemeClr val="tx1"/>
                </a:solidFill>
              </a:rPr>
              <a:t>N</a:t>
            </a:r>
            <a:r>
              <a:rPr lang="pt-BR" sz="2400" dirty="0" smtClean="0">
                <a:solidFill>
                  <a:schemeClr val="tx1"/>
                </a:solidFill>
              </a:rPr>
              <a:t>a slici </a:t>
            </a:r>
            <a:r>
              <a:rPr lang="sr-Latn-RS" sz="2400" dirty="0" smtClean="0">
                <a:solidFill>
                  <a:schemeClr val="tx1"/>
                </a:solidFill>
              </a:rPr>
              <a:t>5 je </a:t>
            </a:r>
            <a:r>
              <a:rPr lang="pt-BR" sz="2400" dirty="0" smtClean="0">
                <a:solidFill>
                  <a:schemeClr val="tx1"/>
                </a:solidFill>
              </a:rPr>
              <a:t>ilustrovan </a:t>
            </a:r>
            <a:r>
              <a:rPr lang="sr-Latn-RS" sz="2400" dirty="0" smtClean="0">
                <a:solidFill>
                  <a:schemeClr val="tx1"/>
                </a:solidFill>
              </a:rPr>
              <a:t>n</a:t>
            </a:r>
            <a:r>
              <a:rPr lang="pt-BR" sz="2400" dirty="0" smtClean="0">
                <a:solidFill>
                  <a:schemeClr val="tx1"/>
                </a:solidFill>
              </a:rPr>
              <a:t>ačin na koji bilinearna transformacija preslikava levu poluravan, desnu poluravan i imaginarnu osu </a:t>
            </a:r>
            <a:r>
              <a:rPr lang="pt-BR" sz="2400" i="1" dirty="0" smtClean="0">
                <a:solidFill>
                  <a:schemeClr val="tx1"/>
                </a:solidFill>
              </a:rPr>
              <a:t>s </a:t>
            </a:r>
            <a:r>
              <a:rPr lang="pt-BR" sz="2400" dirty="0" smtClean="0">
                <a:solidFill>
                  <a:schemeClr val="tx1"/>
                </a:solidFill>
              </a:rPr>
              <a:t>ravni u područja </a:t>
            </a:r>
            <a:r>
              <a:rPr lang="pt-BR" sz="2400" i="1" dirty="0" smtClean="0">
                <a:solidFill>
                  <a:schemeClr val="tx1"/>
                </a:solidFill>
              </a:rPr>
              <a:t>z</a:t>
            </a:r>
            <a:r>
              <a:rPr lang="pt-BR" sz="2400" dirty="0" smtClean="0">
                <a:solidFill>
                  <a:schemeClr val="tx1"/>
                </a:solidFill>
              </a:rPr>
              <a:t> ravni</a:t>
            </a:r>
            <a:r>
              <a:rPr lang="sr-Latn-RS" sz="2400" dirty="0" smtClean="0">
                <a:solidFill>
                  <a:schemeClr val="tx1"/>
                </a:solidFill>
              </a:rPr>
              <a:t>.</a:t>
            </a:r>
            <a:br>
              <a:rPr lang="sr-Latn-RS" sz="2400" dirty="0" smtClean="0">
                <a:solidFill>
                  <a:schemeClr val="tx1"/>
                </a:solidFill>
              </a:rPr>
            </a:br>
            <a:r>
              <a:rPr lang="sr-Latn-RS" sz="2400" dirty="0" smtClean="0">
                <a:solidFill>
                  <a:schemeClr val="tx1"/>
                </a:solidFill>
              </a:rPr>
              <a:t/>
            </a:r>
            <a:br>
              <a:rPr lang="sr-Latn-RS" sz="2400" dirty="0" smtClean="0">
                <a:solidFill>
                  <a:schemeClr val="tx1"/>
                </a:solidFill>
              </a:rPr>
            </a:br>
            <a:r>
              <a:rPr lang="sr-Latn-RS" sz="2400" dirty="0" smtClean="0">
                <a:solidFill>
                  <a:schemeClr val="tx1"/>
                </a:solidFill>
              </a:rPr>
              <a:t/>
            </a:r>
            <a:br>
              <a:rPr lang="sr-Latn-RS" sz="2400" dirty="0" smtClean="0">
                <a:solidFill>
                  <a:schemeClr val="tx1"/>
                </a:solidFill>
              </a:rPr>
            </a:br>
            <a:r>
              <a:rPr lang="sr-Latn-RS" sz="2400" dirty="0" smtClean="0">
                <a:solidFill>
                  <a:schemeClr val="tx1"/>
                </a:solidFill>
              </a:rPr>
              <a:t/>
            </a:r>
            <a:br>
              <a:rPr lang="sr-Latn-RS" sz="2400" dirty="0" smtClean="0">
                <a:solidFill>
                  <a:schemeClr val="tx1"/>
                </a:solidFill>
              </a:rPr>
            </a:br>
            <a:r>
              <a:rPr lang="sr-Latn-RS" sz="2400" dirty="0" smtClean="0">
                <a:solidFill>
                  <a:schemeClr val="tx1"/>
                </a:solidFill>
              </a:rPr>
              <a:t/>
            </a:r>
            <a:br>
              <a:rPr lang="sr-Latn-RS" sz="2400" dirty="0" smtClean="0">
                <a:solidFill>
                  <a:schemeClr val="tx1"/>
                </a:solidFill>
              </a:rPr>
            </a:br>
            <a:r>
              <a:rPr lang="sr-Latn-RS" sz="2400" dirty="0" smtClean="0">
                <a:solidFill>
                  <a:schemeClr val="tx1"/>
                </a:solidFill>
              </a:rPr>
              <a:t/>
            </a:r>
            <a:br>
              <a:rPr lang="sr-Latn-RS" sz="2400" dirty="0" smtClean="0">
                <a:solidFill>
                  <a:schemeClr val="tx1"/>
                </a:solidFill>
              </a:rPr>
            </a:br>
            <a:r>
              <a:rPr lang="sr-Latn-RS" sz="2400" dirty="0" smtClean="0">
                <a:solidFill>
                  <a:schemeClr val="tx1"/>
                </a:solidFill>
              </a:rPr>
              <a:t/>
            </a:r>
            <a:br>
              <a:rPr lang="sr-Latn-RS" sz="2400" dirty="0" smtClean="0">
                <a:solidFill>
                  <a:schemeClr val="tx1"/>
                </a:solidFill>
              </a:rPr>
            </a:br>
            <a:r>
              <a:rPr lang="sr-Latn-RS" sz="2400" dirty="0" smtClean="0">
                <a:solidFill>
                  <a:schemeClr val="tx1"/>
                </a:solidFill>
              </a:rPr>
              <a:t/>
            </a:r>
            <a:br>
              <a:rPr lang="sr-Latn-RS" sz="2400" dirty="0" smtClean="0">
                <a:solidFill>
                  <a:schemeClr val="tx1"/>
                </a:solidFill>
              </a:rPr>
            </a:br>
            <a:r>
              <a:rPr lang="sr-Latn-RS" sz="2400" dirty="0" smtClean="0">
                <a:solidFill>
                  <a:schemeClr val="tx1"/>
                </a:solidFill>
              </a:rPr>
              <a:t/>
            </a:r>
            <a:br>
              <a:rPr lang="sr-Latn-RS" sz="2400" dirty="0" smtClean="0">
                <a:solidFill>
                  <a:schemeClr val="tx1"/>
                </a:solidFill>
              </a:rPr>
            </a:br>
            <a:r>
              <a:rPr lang="sr-Latn-RS" sz="2400" dirty="0" smtClean="0">
                <a:solidFill>
                  <a:schemeClr val="tx1"/>
                </a:solidFill>
              </a:rPr>
              <a:t>                                Slika 5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endParaRPr lang="en-US" sz="2200" dirty="0"/>
          </a:p>
        </p:txBody>
      </p:sp>
      <p:graphicFrame>
        <p:nvGraphicFramePr>
          <p:cNvPr id="12800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07902" y="2964782"/>
          <a:ext cx="6296480" cy="2619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6" name="Visio" r:id="rId4" imgW="4374261" imgH="1819910" progId="">
                  <p:embed/>
                </p:oleObj>
              </mc:Choice>
              <mc:Fallback>
                <p:oleObj name="Visio" r:id="rId4" imgW="4374261" imgH="181991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902" y="2964782"/>
                        <a:ext cx="6296480" cy="26191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94944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84960"/>
            <a:ext cx="6900674" cy="4456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z="2200" i="1" dirty="0" smtClean="0"/>
              <a:t>	</a:t>
            </a:r>
            <a:r>
              <a:rPr lang="pt-BR" sz="2200" i="1" dirty="0" smtClean="0"/>
              <a:t>j</a:t>
            </a:r>
            <a:r>
              <a:rPr lang="en-US" sz="2200" dirty="0" smtClean="0">
                <a:sym typeface="Symbol"/>
              </a:rPr>
              <a:t></a:t>
            </a:r>
            <a:r>
              <a:rPr lang="pt-BR" sz="2200" dirty="0" smtClean="0"/>
              <a:t> osa se preslikava na jedinični krug</a:t>
            </a:r>
            <a:r>
              <a:rPr lang="sr-Latn-RS" sz="2200" dirty="0" smtClean="0"/>
              <a:t> u </a:t>
            </a:r>
            <a:r>
              <a:rPr lang="pt-BR" sz="2200" dirty="0" smtClean="0"/>
              <a:t> </a:t>
            </a:r>
            <a:r>
              <a:rPr lang="pt-BR" sz="2200" i="1" dirty="0" smtClean="0"/>
              <a:t>z</a:t>
            </a:r>
            <a:r>
              <a:rPr lang="pt-BR" sz="2200" dirty="0" smtClean="0"/>
              <a:t> rav</a:t>
            </a:r>
            <a:r>
              <a:rPr lang="sr-Latn-RS" sz="2200" dirty="0" smtClean="0"/>
              <a:t>ni.</a:t>
            </a:r>
          </a:p>
          <a:p>
            <a:pPr algn="just"/>
            <a:r>
              <a:rPr lang="sr-Latn-RS" sz="2200" dirty="0" smtClean="0"/>
              <a:t>Na slici 6 je prikazano </a:t>
            </a:r>
            <a:r>
              <a:rPr lang="sr-Latn-RS" sz="2400" dirty="0" smtClean="0"/>
              <a:t>p</a:t>
            </a:r>
            <a:r>
              <a:rPr lang="pt-BR" sz="2400" dirty="0" smtClean="0"/>
              <a:t>reslikavanje analognog u digitalni filtar bilinearnom transformacijom</a:t>
            </a:r>
            <a:r>
              <a:rPr lang="sr-Latn-RS" sz="2400" dirty="0" smtClean="0"/>
              <a:t>.</a:t>
            </a:r>
          </a:p>
          <a:p>
            <a:pPr algn="just"/>
            <a:r>
              <a:rPr lang="sr-Latn-RS" sz="2200" dirty="0" smtClean="0"/>
              <a:t>Kao što se može videti </a:t>
            </a:r>
            <a:r>
              <a:rPr lang="pt-BR" sz="2200" dirty="0" smtClean="0"/>
              <a:t>opseg frekvencija 0 </a:t>
            </a:r>
            <a:r>
              <a:rPr lang="en-US" sz="2200" dirty="0" smtClean="0">
                <a:sym typeface="Symbol"/>
              </a:rPr>
              <a:t></a:t>
            </a:r>
            <a:r>
              <a:rPr lang="pt-BR" sz="2200" dirty="0" smtClean="0"/>
              <a:t> </a:t>
            </a:r>
            <a:r>
              <a:rPr lang="en-US" sz="2200" dirty="0" smtClean="0">
                <a:sym typeface="Symbol"/>
              </a:rPr>
              <a:t></a:t>
            </a:r>
            <a:r>
              <a:rPr lang="pt-BR" sz="2200" dirty="0" smtClean="0"/>
              <a:t> &lt; </a:t>
            </a:r>
            <a:r>
              <a:rPr lang="en-US" sz="2200" dirty="0" smtClean="0">
                <a:sym typeface="Symbol"/>
              </a:rPr>
              <a:t></a:t>
            </a:r>
            <a:r>
              <a:rPr lang="pt-BR" sz="2200" dirty="0" smtClean="0"/>
              <a:t> preslikava se u opseg 0 </a:t>
            </a:r>
            <a:r>
              <a:rPr lang="en-US" sz="2200" dirty="0" smtClean="0">
                <a:sym typeface="Symbol"/>
              </a:rPr>
              <a:t></a:t>
            </a:r>
            <a:r>
              <a:rPr lang="pt-BR" sz="2200" dirty="0" smtClean="0"/>
              <a:t> </a:t>
            </a:r>
            <a:r>
              <a:rPr lang="en-US" sz="2200" i="1" dirty="0" smtClean="0">
                <a:sym typeface="Symbol"/>
              </a:rPr>
              <a:t></a:t>
            </a:r>
            <a:r>
              <a:rPr lang="pt-BR" sz="2200" dirty="0" smtClean="0"/>
              <a:t> &lt; </a:t>
            </a:r>
            <a:r>
              <a:rPr lang="en-US" sz="2200" i="1" dirty="0" smtClean="0">
                <a:sym typeface="Symbol"/>
              </a:rPr>
              <a:t></a:t>
            </a:r>
            <a:r>
              <a:rPr lang="pt-BR" sz="2200" dirty="0" smtClean="0"/>
              <a:t>, dok se opseg </a:t>
            </a:r>
            <a:r>
              <a:rPr lang="en-US" sz="2200" dirty="0" smtClean="0">
                <a:sym typeface="Symbol"/>
              </a:rPr>
              <a:t></a:t>
            </a:r>
            <a:r>
              <a:rPr lang="pt-BR" sz="2200" dirty="0" smtClean="0"/>
              <a:t> &lt; </a:t>
            </a:r>
            <a:r>
              <a:rPr lang="en-US" sz="2200" dirty="0" smtClean="0">
                <a:sym typeface="Symbol"/>
              </a:rPr>
              <a:t></a:t>
            </a:r>
            <a:r>
              <a:rPr lang="pt-BR" sz="2200" dirty="0" smtClean="0"/>
              <a:t> &lt; 0 preslikava u </a:t>
            </a:r>
            <a:r>
              <a:rPr lang="en-US" sz="2200" dirty="0" smtClean="0">
                <a:sym typeface="Symbol"/>
              </a:rPr>
              <a:t></a:t>
            </a:r>
            <a:r>
              <a:rPr lang="en-US" sz="2200" i="1" dirty="0" smtClean="0">
                <a:sym typeface="Symbol"/>
              </a:rPr>
              <a:t></a:t>
            </a:r>
            <a:r>
              <a:rPr lang="pt-BR" sz="2200" dirty="0" smtClean="0"/>
              <a:t> &lt; </a:t>
            </a:r>
            <a:r>
              <a:rPr lang="en-US" sz="2200" i="1" dirty="0" smtClean="0">
                <a:sym typeface="Symbol"/>
              </a:rPr>
              <a:t></a:t>
            </a:r>
            <a:r>
              <a:rPr lang="pt-BR" sz="2200" dirty="0" smtClean="0"/>
              <a:t> &lt; 0</a:t>
            </a:r>
            <a:r>
              <a:rPr lang="sr-Latn-RS" sz="2200" dirty="0" smtClean="0"/>
              <a:t>.</a:t>
            </a:r>
          </a:p>
          <a:p>
            <a:pPr algn="just"/>
            <a:r>
              <a:rPr lang="pt-BR" sz="2200" dirty="0" smtClean="0"/>
              <a:t>Pošto se cela imaginarna osa preslikava jedanput na jedinični krug, izbegnuto je preklapanje koje </a:t>
            </a:r>
            <a:r>
              <a:rPr lang="sr-Latn-RS" sz="2200" dirty="0" smtClean="0"/>
              <a:t>je </a:t>
            </a:r>
            <a:r>
              <a:rPr lang="pt-BR" sz="2200" dirty="0" smtClean="0"/>
              <a:t>uvek </a:t>
            </a:r>
            <a:r>
              <a:rPr lang="sr-Latn-RS" sz="2200" dirty="0" smtClean="0"/>
              <a:t>prisutno</a:t>
            </a:r>
            <a:r>
              <a:rPr lang="pt-BR" sz="2200" dirty="0" smtClean="0"/>
              <a:t> kod impulsno invarijantne transformacije.</a:t>
            </a:r>
            <a:endParaRPr lang="sr-Latn-RS" sz="2200" dirty="0" smtClean="0"/>
          </a:p>
          <a:p>
            <a:pPr algn="just"/>
            <a:r>
              <a:rPr lang="pt-BR" sz="2200" dirty="0" smtClean="0"/>
              <a:t>Preslikavanje frekvencijske ose koje vrši bilinearna transformacija</a:t>
            </a:r>
            <a:r>
              <a:rPr lang="sr-Latn-RS" sz="2200" dirty="0" smtClean="0"/>
              <a:t> prikazuje slika 7.</a:t>
            </a:r>
            <a:endParaRPr 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39713" cy="536448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                    </a:t>
            </a:r>
            <a:r>
              <a:rPr lang="sr-Latn-RS" sz="2400" dirty="0" smtClean="0"/>
              <a:t>IIR-filtri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                   </a:t>
            </a:r>
            <a:r>
              <a:rPr lang="sr-Latn-RS" sz="2200" dirty="0" smtClean="0">
                <a:solidFill>
                  <a:schemeClr val="tx1"/>
                </a:solidFill>
              </a:rPr>
              <a:t>Slika 2</a:t>
            </a:r>
            <a:br>
              <a:rPr lang="sr-Latn-RS" sz="2200" dirty="0" smtClean="0">
                <a:solidFill>
                  <a:schemeClr val="tx1"/>
                </a:solidFill>
              </a:rPr>
            </a:br>
            <a:r>
              <a:rPr lang="sr-Latn-RS" sz="2200" dirty="0" smtClean="0">
                <a:solidFill>
                  <a:schemeClr val="tx1"/>
                </a:solidFill>
              </a:rPr>
              <a:t/>
            </a:r>
            <a:br>
              <a:rPr lang="sr-Latn-RS" sz="2200" dirty="0" smtClean="0">
                <a:solidFill>
                  <a:schemeClr val="tx1"/>
                </a:solidFill>
              </a:rPr>
            </a:br>
            <a:r>
              <a:rPr lang="pl-PL" sz="2700" b="1" dirty="0" smtClean="0">
                <a:solidFill>
                  <a:schemeClr val="tx1"/>
                </a:solidFill>
              </a:rPr>
              <a:t>Tolerancije karakteristike pojačanja</a:t>
            </a:r>
            <a:r>
              <a:rPr lang="pl-PL" sz="2400" b="1" dirty="0" smtClean="0">
                <a:solidFill>
                  <a:schemeClr val="tx1"/>
                </a:solidFill>
              </a:rPr>
              <a:t/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/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Pojačanje </a:t>
            </a:r>
            <a:r>
              <a:rPr lang="pl-PL" sz="2400" i="1" dirty="0" smtClean="0">
                <a:solidFill>
                  <a:schemeClr val="tx1"/>
                </a:solidFill>
              </a:rPr>
              <a:t>g</a:t>
            </a:r>
            <a:r>
              <a:rPr lang="pl-PL" sz="2400" dirty="0" smtClean="0">
                <a:solidFill>
                  <a:schemeClr val="tx1"/>
                </a:solidFill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  <a:sym typeface="Symbol"/>
              </a:rPr>
              <a:t></a:t>
            </a:r>
            <a:r>
              <a:rPr lang="pl-PL" sz="2400" dirty="0" smtClean="0">
                <a:solidFill>
                  <a:schemeClr val="tx1"/>
                </a:solidFill>
              </a:rPr>
              <a:t>) definiše se izrazom: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sr-Latn-RS" sz="2200" dirty="0" smtClean="0">
                <a:solidFill>
                  <a:schemeClr val="tx1"/>
                </a:solidFill>
              </a:rPr>
              <a:t/>
            </a:r>
            <a:br>
              <a:rPr lang="sr-Latn-RS" sz="2200" dirty="0" smtClean="0">
                <a:solidFill>
                  <a:schemeClr val="tx1"/>
                </a:solidFill>
              </a:rPr>
            </a:br>
            <a:r>
              <a:rPr lang="sr-Latn-RS" sz="2200" dirty="0" smtClean="0">
                <a:solidFill>
                  <a:schemeClr val="tx1"/>
                </a:solidFill>
              </a:rPr>
              <a:t/>
            </a:r>
            <a:br>
              <a:rPr lang="sr-Latn-RS" sz="2200" dirty="0" smtClean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1776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579404" y="1328928"/>
          <a:ext cx="403188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5" name="Visio" r:id="rId4" imgW="2702052" imgH="1838008" progId="">
                  <p:embed/>
                </p:oleObj>
              </mc:Choice>
              <mc:Fallback>
                <p:oleObj name="Visio" r:id="rId4" imgW="2702052" imgH="183800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404" y="1328928"/>
                        <a:ext cx="4031888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8368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200" dirty="0" smtClean="0"/>
              <a:t>IIR filtri</a:t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>
                <a:solidFill>
                  <a:schemeClr val="tx1"/>
                </a:solidFill>
              </a:rPr>
              <a:t>Slika 6</a:t>
            </a:r>
            <a:endParaRPr lang="en-US" sz="2200" dirty="0">
              <a:solidFill>
                <a:schemeClr val="tx1"/>
              </a:solidFill>
            </a:endParaRPr>
          </a:p>
        </p:txBody>
      </p:sp>
      <p:graphicFrame>
        <p:nvGraphicFramePr>
          <p:cNvPr id="13005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30918" y="1563180"/>
          <a:ext cx="4679610" cy="4286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3" name="Visio" r:id="rId4" imgW="4330827" imgH="4303712" progId="">
                  <p:embed/>
                </p:oleObj>
              </mc:Choice>
              <mc:Fallback>
                <p:oleObj name="Visio" r:id="rId4" imgW="4330827" imgH="4303712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918" y="1563180"/>
                        <a:ext cx="4679610" cy="4286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855" y="560832"/>
            <a:ext cx="6347713" cy="694944"/>
          </a:xfrm>
        </p:spPr>
        <p:txBody>
          <a:bodyPr>
            <a:normAutofit fontScale="90000"/>
          </a:bodyPr>
          <a:lstStyle/>
          <a:p>
            <a:r>
              <a:rPr lang="sr-Latn-RS" sz="2200" dirty="0" smtClean="0"/>
              <a:t>                                   IIR filtri</a:t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                               </a:t>
            </a:r>
            <a:r>
              <a:rPr lang="sr-Latn-RS" sz="2200" dirty="0" smtClean="0">
                <a:solidFill>
                  <a:schemeClr val="tx1"/>
                </a:solidFill>
              </a:rPr>
              <a:t>Slika 7</a:t>
            </a:r>
            <a:br>
              <a:rPr lang="sr-Latn-RS" sz="2200" dirty="0" smtClean="0">
                <a:solidFill>
                  <a:schemeClr val="tx1"/>
                </a:solidFill>
              </a:rPr>
            </a:br>
            <a:r>
              <a:rPr lang="sr-Latn-RS" sz="2200" dirty="0" smtClean="0">
                <a:solidFill>
                  <a:schemeClr val="tx1"/>
                </a:solidFill>
              </a:rPr>
              <a:t>Veza </a:t>
            </a:r>
            <a:r>
              <a:rPr lang="pt-BR" sz="2400" dirty="0" smtClean="0">
                <a:solidFill>
                  <a:schemeClr val="tx1"/>
                </a:solidFill>
              </a:rPr>
              <a:t>između frekvencija analognog prototip filtra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</a:t>
            </a:r>
            <a:r>
              <a:rPr lang="pt-BR" sz="2400" dirty="0" smtClean="0">
                <a:solidFill>
                  <a:schemeClr val="tx1"/>
                </a:solidFill>
              </a:rPr>
              <a:t> i frekvencija digitalnog filtra </a:t>
            </a:r>
            <a:r>
              <a:rPr lang="en-US" sz="2400" i="1" dirty="0" smtClean="0">
                <a:solidFill>
                  <a:schemeClr val="tx1"/>
                </a:solidFill>
                <a:sym typeface="Symbol"/>
              </a:rPr>
              <a:t>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sr-Latn-RS" sz="2400" dirty="0" smtClean="0">
                <a:solidFill>
                  <a:schemeClr val="tx1"/>
                </a:solidFill>
              </a:rPr>
              <a:t>data </a:t>
            </a:r>
            <a:r>
              <a:rPr lang="sr-Latn-RS" sz="2400" smtClean="0">
                <a:solidFill>
                  <a:schemeClr val="tx1"/>
                </a:solidFill>
              </a:rPr>
              <a:t>je izrazom</a:t>
            </a:r>
            <a:r>
              <a:rPr lang="sr-Latn-RS" sz="2400" dirty="0" smtClean="0">
                <a:solidFill>
                  <a:schemeClr val="tx1"/>
                </a:solidFill>
              </a:rPr>
              <a:t>:</a:t>
            </a:r>
            <a:br>
              <a:rPr lang="sr-Latn-RS" sz="2400" dirty="0" smtClean="0">
                <a:solidFill>
                  <a:schemeClr val="tx1"/>
                </a:solidFill>
              </a:rPr>
            </a:br>
            <a:r>
              <a:rPr lang="sr-Latn-RS" sz="2400" dirty="0" smtClean="0">
                <a:solidFill>
                  <a:schemeClr val="tx1"/>
                </a:solidFill>
              </a:rPr>
              <a:t/>
            </a:r>
            <a:br>
              <a:rPr lang="sr-Latn-R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31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62718" y="1755649"/>
          <a:ext cx="6002475" cy="234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0" name="Visio" r:id="rId4" imgW="3729990" imgH="1730058" progId="">
                  <p:embed/>
                </p:oleObj>
              </mc:Choice>
              <mc:Fallback>
                <p:oleObj name="Visio" r:id="rId4" imgW="3729990" imgH="173005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718" y="1755649"/>
                        <a:ext cx="6002475" cy="234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5" name="Object 3"/>
          <p:cNvGraphicFramePr>
            <a:graphicFrameLocks noChangeAspect="1"/>
          </p:cNvGraphicFramePr>
          <p:nvPr/>
        </p:nvGraphicFramePr>
        <p:xfrm>
          <a:off x="1109218" y="5419852"/>
          <a:ext cx="1573022" cy="73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1" name="Equation" r:id="rId6" imgW="927000" imgH="431640" progId="Equation.3">
                  <p:embed/>
                </p:oleObj>
              </mc:Choice>
              <mc:Fallback>
                <p:oleObj name="Equation" r:id="rId6" imgW="9270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218" y="5419852"/>
                        <a:ext cx="1573022" cy="732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b="1" dirty="0" smtClean="0"/>
              <a:t>Kontrolna pitanja</a:t>
            </a:r>
          </a:p>
          <a:p>
            <a:r>
              <a:rPr lang="sr-Latn-CS" b="1" dirty="0" smtClean="0"/>
              <a:t>1</a:t>
            </a:r>
            <a:r>
              <a:rPr lang="sr-Latn-CS" b="1" dirty="0"/>
              <a:t>. </a:t>
            </a:r>
            <a:r>
              <a:rPr lang="sr-Latn-CS" dirty="0" smtClean="0"/>
              <a:t>Prikazati grafički tipične </a:t>
            </a:r>
            <a:r>
              <a:rPr lang="sr-Latn-CS" dirty="0"/>
              <a:t>tolerancije karakteristike </a:t>
            </a:r>
            <a:r>
              <a:rPr lang="sr-Latn-CS" dirty="0" smtClean="0"/>
              <a:t>slabljenja.</a:t>
            </a:r>
          </a:p>
          <a:p>
            <a:r>
              <a:rPr lang="sr-Latn-CS" dirty="0" smtClean="0"/>
              <a:t>2</a:t>
            </a:r>
            <a:r>
              <a:rPr lang="sr-Latn-CS" dirty="0"/>
              <a:t>. Prikazati grafički tipične tolerancije karakteristike </a:t>
            </a:r>
            <a:r>
              <a:rPr lang="sr-Latn-CS" dirty="0" smtClean="0"/>
              <a:t>pojačanja.</a:t>
            </a:r>
          </a:p>
          <a:p>
            <a:r>
              <a:rPr lang="sr-Latn-CS" dirty="0" smtClean="0"/>
              <a:t>3. Šta predstavlja </a:t>
            </a:r>
            <a:r>
              <a:rPr lang="pt-BR" i="1" dirty="0"/>
              <a:t>Bilinearna </a:t>
            </a:r>
            <a:r>
              <a:rPr lang="pt-BR" i="1" dirty="0" smtClean="0"/>
              <a:t>transformacija</a:t>
            </a:r>
            <a:r>
              <a:rPr lang="sr-Latn-CS" i="1" dirty="0" smtClean="0"/>
              <a:t>? </a:t>
            </a:r>
            <a:r>
              <a:rPr lang="sr-Latn-CS" dirty="0" smtClean="0"/>
              <a:t>Koje su njene dobre a koje loše osobine?</a:t>
            </a:r>
          </a:p>
          <a:p>
            <a:r>
              <a:rPr lang="sr-Latn-CS" dirty="0" smtClean="0"/>
              <a:t>4. Grafički </a:t>
            </a:r>
            <a:r>
              <a:rPr lang="sr-Latn-CS" smtClean="0"/>
              <a:t>ilustrovati </a:t>
            </a:r>
            <a:r>
              <a:rPr lang="sr-Latn-RS" smtClean="0">
                <a:solidFill>
                  <a:schemeClr val="tx1"/>
                </a:solidFill>
              </a:rPr>
              <a:t>n</a:t>
            </a:r>
            <a:r>
              <a:rPr lang="pt-BR" dirty="0">
                <a:solidFill>
                  <a:schemeClr val="tx1"/>
                </a:solidFill>
              </a:rPr>
              <a:t>ačin na koji bilinearna transformacija preslikava levu poluravan, desnu poluravan i imaginarnu osu </a:t>
            </a:r>
            <a:r>
              <a:rPr lang="pt-BR" i="1" dirty="0">
                <a:solidFill>
                  <a:schemeClr val="tx1"/>
                </a:solidFill>
              </a:rPr>
              <a:t>s </a:t>
            </a:r>
            <a:r>
              <a:rPr lang="pt-BR" dirty="0">
                <a:solidFill>
                  <a:schemeClr val="tx1"/>
                </a:solidFill>
              </a:rPr>
              <a:t>ravni u područja </a:t>
            </a:r>
            <a:r>
              <a:rPr lang="pt-BR" i="1" dirty="0">
                <a:solidFill>
                  <a:schemeClr val="tx1"/>
                </a:solidFill>
              </a:rPr>
              <a:t>z</a:t>
            </a:r>
            <a:r>
              <a:rPr lang="pt-BR" dirty="0">
                <a:solidFill>
                  <a:schemeClr val="tx1"/>
                </a:solidFill>
              </a:rPr>
              <a:t> ravni</a:t>
            </a:r>
            <a:r>
              <a:rPr lang="sr-Latn-RS" dirty="0">
                <a:solidFill>
                  <a:schemeClr val="tx1"/>
                </a:solidFill>
              </a:rPr>
              <a:t>.</a:t>
            </a:r>
            <a:br>
              <a:rPr lang="sr-Latn-RS" dirty="0">
                <a:solidFill>
                  <a:schemeClr val="tx1"/>
                </a:solidFill>
              </a:rPr>
            </a:br>
            <a:endParaRPr lang="sr-Latn-RS" dirty="0"/>
          </a:p>
          <a:p>
            <a:endParaRPr lang="sr-Latn-CS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90219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46176"/>
          </a:xfrm>
        </p:spPr>
        <p:txBody>
          <a:bodyPr>
            <a:normAutofit fontScale="90000"/>
          </a:bodyPr>
          <a:lstStyle/>
          <a:p>
            <a:r>
              <a:rPr lang="sr-Latn-RS" sz="2200" dirty="0" smtClean="0">
                <a:solidFill>
                  <a:schemeClr val="tx1"/>
                </a:solidFill>
              </a:rPr>
              <a:t>						</a:t>
            </a:r>
            <a:r>
              <a:rPr lang="sr-Latn-RS" sz="2200" dirty="0" smtClean="0"/>
              <a:t>IIR-filtri</a:t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endParaRPr lang="en-US" sz="2200" dirty="0"/>
          </a:p>
        </p:txBody>
      </p:sp>
      <p:graphicFrame>
        <p:nvGraphicFramePr>
          <p:cNvPr id="118786" name="Object 2"/>
          <p:cNvGraphicFramePr>
            <a:graphicFrameLocks noChangeAspect="1"/>
          </p:cNvGraphicFramePr>
          <p:nvPr/>
        </p:nvGraphicFramePr>
        <p:xfrm>
          <a:off x="901191" y="1541018"/>
          <a:ext cx="2878329" cy="489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3" name="Equation" r:id="rId3" imgW="1269720" imgH="215640" progId="Equation.3">
                  <p:embed/>
                </p:oleObj>
              </mc:Choice>
              <mc:Fallback>
                <p:oleObj name="Equation" r:id="rId3" imgW="12697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191" y="1541018"/>
                        <a:ext cx="2878329" cy="489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1266145" y="3230880"/>
          <a:ext cx="4168151" cy="2487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4" name="Visio" r:id="rId6" imgW="2814828" imgH="1672272" progId="">
                  <p:embed/>
                </p:oleObj>
              </mc:Choice>
              <mc:Fallback>
                <p:oleObj name="Visio" r:id="rId6" imgW="2814828" imgH="1672272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145" y="3230880"/>
                        <a:ext cx="4168151" cy="2487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4944" y="2160590"/>
            <a:ext cx="6262369" cy="3880773"/>
          </a:xfrm>
        </p:spPr>
        <p:txBody>
          <a:bodyPr>
            <a:normAutofit lnSpcReduction="10000"/>
          </a:bodyPr>
          <a:lstStyle/>
          <a:p>
            <a:r>
              <a:rPr lang="pl-PL" sz="2200" dirty="0" smtClean="0"/>
              <a:t>Na slici 3 prikazane su tipične tolerancije karakteristike pojačanja.</a:t>
            </a:r>
          </a:p>
          <a:p>
            <a:endParaRPr lang="pl-PL" sz="2200" dirty="0" smtClean="0"/>
          </a:p>
          <a:p>
            <a:endParaRPr lang="pl-PL" sz="2200" dirty="0" smtClean="0"/>
          </a:p>
          <a:p>
            <a:endParaRPr lang="pl-PL" sz="2200" dirty="0" smtClean="0"/>
          </a:p>
          <a:p>
            <a:endParaRPr lang="pl-PL" sz="2200" dirty="0" smtClean="0"/>
          </a:p>
          <a:p>
            <a:endParaRPr lang="pl-PL" sz="2200" dirty="0" smtClean="0"/>
          </a:p>
          <a:p>
            <a:endParaRPr lang="pl-PL" sz="2200" dirty="0" smtClean="0"/>
          </a:p>
          <a:p>
            <a:r>
              <a:rPr lang="pl-PL" sz="2200" dirty="0" smtClean="0"/>
              <a:t>                         Slika 3</a:t>
            </a: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19328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38656"/>
            <a:ext cx="6705602" cy="4602707"/>
          </a:xfrm>
        </p:spPr>
        <p:txBody>
          <a:bodyPr>
            <a:normAutofit/>
          </a:bodyPr>
          <a:lstStyle/>
          <a:p>
            <a:pPr algn="just"/>
            <a:r>
              <a:rPr lang="sr-Latn-RS" sz="2200" dirty="0" smtClean="0"/>
              <a:t>Među parametrima, koji figurišu na slikama od 1 do 3, postoji zavisnost i ona je data u tabeli 1 (</a:t>
            </a:r>
            <a:r>
              <a:rPr lang="sr-Latn-RS" sz="2000" dirty="0" smtClean="0"/>
              <a:t>za propusni opseg</a:t>
            </a:r>
            <a:r>
              <a:rPr lang="sr-Latn-RS" sz="2200" dirty="0" smtClean="0"/>
              <a:t>) i  tabeli 2 (</a:t>
            </a:r>
            <a:r>
              <a:rPr lang="sr-Latn-RS" sz="2000" dirty="0" smtClean="0"/>
              <a:t>za nepropusni opseg</a:t>
            </a:r>
            <a:r>
              <a:rPr lang="sr-Latn-RS" sz="2200" dirty="0" smtClean="0"/>
              <a:t>)</a:t>
            </a:r>
          </a:p>
          <a:p>
            <a:pPr algn="just"/>
            <a:r>
              <a:rPr lang="sr-Latn-RS" sz="2200" dirty="0" smtClean="0"/>
              <a:t>Tabela 1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16864" y="3133344"/>
          <a:ext cx="5839968" cy="3084575"/>
        </p:xfrm>
        <a:graphic>
          <a:graphicData uri="http://schemas.openxmlformats.org/drawingml/2006/table">
            <a:tbl>
              <a:tblPr/>
              <a:tblGrid>
                <a:gridCol w="1295742"/>
                <a:gridCol w="4544226"/>
              </a:tblGrid>
              <a:tr h="519379"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Veličina</a:t>
                      </a:r>
                      <a:endParaRPr lang="en-US" sz="1800" dirty="0">
                        <a:latin typeface="Dutc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Relacije</a:t>
                      </a:r>
                      <a:endParaRPr lang="en-US" sz="1800" dirty="0">
                        <a:latin typeface="Dutc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299"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</a:t>
                      </a:r>
                      <a:r>
                        <a:rPr lang="en-US" sz="18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1800" dirty="0">
                        <a:latin typeface="Dutc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299"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2000"/>
                        </a:spcBef>
                        <a:spcAft>
                          <a:spcPts val="30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</a:t>
                      </a:r>
                      <a:endParaRPr lang="en-US" sz="1800" dirty="0">
                        <a:latin typeface="Dutc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299"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700"/>
                        </a:spcBef>
                        <a:spcAft>
                          <a:spcPts val="300"/>
                        </a:spcAft>
                      </a:pPr>
                      <a:r>
                        <a:rPr lang="en-US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800" i="1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1800" dirty="0">
                        <a:latin typeface="Dutc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299"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700"/>
                        </a:spcBef>
                        <a:spcAft>
                          <a:spcPts val="300"/>
                        </a:spcAft>
                      </a:pPr>
                      <a:r>
                        <a:rPr lang="en-US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800" i="1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1800" dirty="0">
                        <a:latin typeface="Dutc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2365248" y="4279392"/>
          <a:ext cx="3803904" cy="71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2" name="Equation" r:id="rId3" imgW="2438400" imgH="457200" progId="Equation.3">
                  <p:embed/>
                </p:oleObj>
              </mc:Choice>
              <mc:Fallback>
                <p:oleObj name="Equation" r:id="rId3" imgW="24384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248" y="4279392"/>
                        <a:ext cx="3803904" cy="713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0" name="Object 2"/>
          <p:cNvGraphicFramePr>
            <a:graphicFrameLocks noChangeAspect="1"/>
          </p:cNvGraphicFramePr>
          <p:nvPr/>
        </p:nvGraphicFramePr>
        <p:xfrm>
          <a:off x="2133600" y="5071872"/>
          <a:ext cx="4466209" cy="423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3" name="Equation" r:id="rId5" imgW="2413000" imgH="228600" progId="Equation.3">
                  <p:embed/>
                </p:oleObj>
              </mc:Choice>
              <mc:Fallback>
                <p:oleObj name="Equation" r:id="rId5" imgW="24130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071872"/>
                        <a:ext cx="4466209" cy="4236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09" name="Object 1"/>
          <p:cNvGraphicFramePr>
            <a:graphicFrameLocks noChangeAspect="1"/>
          </p:cNvGraphicFramePr>
          <p:nvPr/>
        </p:nvGraphicFramePr>
        <p:xfrm>
          <a:off x="2231136" y="5705856"/>
          <a:ext cx="4063365" cy="411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4" name="Equation" r:id="rId7" imgW="2260600" imgH="228600" progId="Equation.3">
                  <p:embed/>
                </p:oleObj>
              </mc:Choice>
              <mc:Fallback>
                <p:oleObj name="Equation" r:id="rId7" imgW="226060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1136" y="5705856"/>
                        <a:ext cx="4063365" cy="411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2351087" y="3645408"/>
          <a:ext cx="3972329" cy="68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5" name="Equation" r:id="rId9" imgW="2514600" imgH="431640" progId="Equation.3">
                  <p:embed/>
                </p:oleObj>
              </mc:Choice>
              <mc:Fallback>
                <p:oleObj name="Equation" r:id="rId9" imgW="25146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7" y="3645408"/>
                        <a:ext cx="3972329" cy="682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70560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75232"/>
            <a:ext cx="6347714" cy="4566131"/>
          </a:xfrm>
        </p:spPr>
        <p:txBody>
          <a:bodyPr>
            <a:normAutofit/>
          </a:bodyPr>
          <a:lstStyle/>
          <a:p>
            <a:r>
              <a:rPr lang="sr-Latn-RS" sz="2200" dirty="0" smtClean="0"/>
              <a:t>Tabela 2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80770" y="2523744"/>
          <a:ext cx="6246622" cy="2816350"/>
        </p:xfrm>
        <a:graphic>
          <a:graphicData uri="http://schemas.openxmlformats.org/drawingml/2006/table">
            <a:tbl>
              <a:tblPr/>
              <a:tblGrid>
                <a:gridCol w="1524038"/>
                <a:gridCol w="4722584"/>
              </a:tblGrid>
              <a:tr h="563270"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Veličina</a:t>
                      </a:r>
                      <a:endParaRPr lang="en-US" sz="2000" dirty="0">
                        <a:latin typeface="Dutc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Relacije</a:t>
                      </a:r>
                      <a:endParaRPr lang="en-US" sz="2000" dirty="0">
                        <a:latin typeface="Dutc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270"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</a:t>
                      </a:r>
                      <a:r>
                        <a:rPr lang="en-US" sz="2000" i="1" baseline="-25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2000">
                        <a:latin typeface="Dutc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270"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2000">
                        <a:latin typeface="Dutc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270"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i="1" baseline="-25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2000">
                        <a:latin typeface="Dutc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270"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err="1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2000" i="1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2000" dirty="0">
                        <a:latin typeface="Dutc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0836" name="Object 4"/>
          <p:cNvGraphicFramePr>
            <a:graphicFrameLocks noChangeAspect="1"/>
          </p:cNvGraphicFramePr>
          <p:nvPr/>
        </p:nvGraphicFramePr>
        <p:xfrm>
          <a:off x="2938272" y="4822392"/>
          <a:ext cx="3035808" cy="45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5" name="Equation" r:id="rId3" imgW="1459866" imgH="215806" progId="Equation.3">
                  <p:embed/>
                </p:oleObj>
              </mc:Choice>
              <mc:Fallback>
                <p:oleObj name="Equation" r:id="rId3" imgW="1459866" imgH="215806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272" y="4822392"/>
                        <a:ext cx="3035808" cy="45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5" name="Object 3"/>
          <p:cNvGraphicFramePr>
            <a:graphicFrameLocks noChangeAspect="1"/>
          </p:cNvGraphicFramePr>
          <p:nvPr/>
        </p:nvGraphicFramePr>
        <p:xfrm>
          <a:off x="2877312" y="3694176"/>
          <a:ext cx="3216568" cy="499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6" name="Equation" r:id="rId5" imgW="1409088" imgH="215806" progId="Equation.3">
                  <p:embed/>
                </p:oleObj>
              </mc:Choice>
              <mc:Fallback>
                <p:oleObj name="Equation" r:id="rId5" imgW="1409088" imgH="215806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312" y="3694176"/>
                        <a:ext cx="3216568" cy="4998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4" name="Object 2"/>
          <p:cNvGraphicFramePr>
            <a:graphicFrameLocks noChangeAspect="1"/>
          </p:cNvGraphicFramePr>
          <p:nvPr/>
        </p:nvGraphicFramePr>
        <p:xfrm>
          <a:off x="2877312" y="4340352"/>
          <a:ext cx="4164178" cy="402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7" name="Equation" r:id="rId7" imgW="1968500" imgH="190500" progId="Equation.3">
                  <p:embed/>
                </p:oleObj>
              </mc:Choice>
              <mc:Fallback>
                <p:oleObj name="Equation" r:id="rId7" imgW="1968500" imgH="190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312" y="4340352"/>
                        <a:ext cx="4164178" cy="402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3" name="Object 1"/>
          <p:cNvGraphicFramePr>
            <a:graphicFrameLocks noChangeAspect="1"/>
          </p:cNvGraphicFramePr>
          <p:nvPr/>
        </p:nvGraphicFramePr>
        <p:xfrm>
          <a:off x="2913887" y="3152508"/>
          <a:ext cx="4218203" cy="407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8" name="Equation" r:id="rId9" imgW="1968500" imgH="190500" progId="Equation.3">
                  <p:embed/>
                </p:oleObj>
              </mc:Choice>
              <mc:Fallback>
                <p:oleObj name="Equation" r:id="rId9" imgW="1968500" imgH="1905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887" y="3152508"/>
                        <a:ext cx="4218203" cy="4075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21792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600" b="1" dirty="0" smtClean="0"/>
              <a:t>	Analogno-digitalne transformacije</a:t>
            </a:r>
          </a:p>
          <a:p>
            <a:pPr algn="just">
              <a:buNone/>
            </a:pPr>
            <a:r>
              <a:rPr lang="pl-PL" sz="2200" dirty="0" smtClean="0"/>
              <a:t>	Primenom analogno-digitalnog preslikavanja na funkciju prenosa analognog prototip filtra vrši se transformocija u funkciju prenosa traženog digitalnog filtra</a:t>
            </a:r>
            <a:r>
              <a:rPr lang="pl-PL" sz="2400" dirty="0" smtClean="0"/>
              <a:t>. </a:t>
            </a:r>
          </a:p>
          <a:p>
            <a:pPr algn="just">
              <a:buNone/>
            </a:pPr>
            <a:r>
              <a:rPr lang="sr-Latn-RS" sz="2600" b="1" dirty="0" smtClean="0"/>
              <a:t>	</a:t>
            </a:r>
            <a:r>
              <a:rPr lang="en-US" sz="2600" b="1" dirty="0" err="1" smtClean="0"/>
              <a:t>Impulsno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invarijantna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transformacija</a:t>
            </a:r>
            <a:endParaRPr lang="sr-Latn-RS" sz="2600" b="1" dirty="0" smtClean="0"/>
          </a:p>
          <a:p>
            <a:pPr algn="just"/>
            <a:r>
              <a:rPr lang="pt-BR" sz="2200" dirty="0" smtClean="0"/>
              <a:t>Ova metoda se zasniva na diskretizaciji impulsnog odziva analognog prototip filtra.</a:t>
            </a:r>
            <a:r>
              <a:rPr lang="sr-Latn-RS" sz="2200" dirty="0" smtClean="0"/>
              <a:t> </a:t>
            </a:r>
            <a:r>
              <a:rPr lang="pt-BR" sz="2200" dirty="0" smtClean="0"/>
              <a:t>Ako je dat analogni filtar čiji je impulsni odziv </a:t>
            </a:r>
            <a:r>
              <a:rPr lang="pt-BR" sz="2200" i="1" dirty="0" smtClean="0"/>
              <a:t>h</a:t>
            </a:r>
            <a:r>
              <a:rPr lang="pt-BR" sz="2200" i="1" baseline="-25000" dirty="0" smtClean="0"/>
              <a:t>a</a:t>
            </a:r>
            <a:r>
              <a:rPr lang="pt-BR" sz="2200" dirty="0" smtClean="0"/>
              <a:t>(</a:t>
            </a:r>
            <a:r>
              <a:rPr lang="pt-BR" sz="2200" i="1" dirty="0" smtClean="0"/>
              <a:t>t</a:t>
            </a:r>
            <a:r>
              <a:rPr lang="pt-BR" sz="2200" dirty="0" smtClean="0"/>
              <a:t>)</a:t>
            </a:r>
            <a:r>
              <a:rPr lang="sr-Latn-RS" sz="2200" dirty="0" smtClean="0"/>
              <a:t> tada se </a:t>
            </a:r>
            <a:r>
              <a:rPr lang="pt-BR" sz="2200" dirty="0" smtClean="0"/>
              <a:t> projekt</a:t>
            </a:r>
            <a:r>
              <a:rPr lang="sr-Latn-RS" sz="2200" dirty="0" smtClean="0"/>
              <a:t>ovani</a:t>
            </a:r>
            <a:r>
              <a:rPr lang="pt-BR" sz="2200" dirty="0" smtClean="0"/>
              <a:t> digitalni filtar </a:t>
            </a:r>
            <a:r>
              <a:rPr lang="sr-Latn-RS" sz="2200" dirty="0" smtClean="0"/>
              <a:t>sa </a:t>
            </a:r>
            <a:r>
              <a:rPr lang="pt-BR" sz="2200" dirty="0" smtClean="0"/>
              <a:t>impulsni</a:t>
            </a:r>
            <a:r>
              <a:rPr lang="sr-Latn-RS" sz="2200" dirty="0" smtClean="0"/>
              <a:t>m</a:t>
            </a:r>
            <a:r>
              <a:rPr lang="pt-BR" sz="2200" dirty="0" smtClean="0"/>
              <a:t> odziv</a:t>
            </a:r>
            <a:r>
              <a:rPr lang="sr-Latn-RS" sz="2200" dirty="0" smtClean="0"/>
              <a:t>om</a:t>
            </a:r>
            <a:r>
              <a:rPr lang="pt-BR" sz="2200" dirty="0" smtClean="0"/>
              <a:t> </a:t>
            </a:r>
            <a:r>
              <a:rPr lang="en-US" sz="2200" dirty="0" smtClean="0">
                <a:sym typeface="Symbol"/>
              </a:rPr>
              <a:t></a:t>
            </a:r>
            <a:r>
              <a:rPr lang="pt-BR" sz="2200" i="1" dirty="0" smtClean="0"/>
              <a:t>h</a:t>
            </a:r>
            <a:r>
              <a:rPr lang="pt-BR" sz="2200" dirty="0" smtClean="0"/>
              <a:t>(</a:t>
            </a:r>
            <a:r>
              <a:rPr lang="pt-BR" sz="2200" i="1" dirty="0" smtClean="0"/>
              <a:t>nT</a:t>
            </a:r>
            <a:r>
              <a:rPr lang="pt-BR" sz="2200" dirty="0" smtClean="0"/>
              <a:t>)</a:t>
            </a:r>
            <a:r>
              <a:rPr lang="en-US" sz="2200" dirty="0" smtClean="0">
                <a:sym typeface="Symbol"/>
              </a:rPr>
              <a:t></a:t>
            </a:r>
            <a:r>
              <a:rPr lang="pt-BR" sz="2200" dirty="0" smtClean="0"/>
              <a:t> dobija diskretizacijom </a:t>
            </a:r>
            <a:r>
              <a:rPr lang="sr-Latn-RS" sz="2200" dirty="0" smtClean="0"/>
              <a:t> funkcije </a:t>
            </a:r>
            <a:r>
              <a:rPr lang="pt-BR" sz="2200" i="1" dirty="0" smtClean="0"/>
              <a:t>h</a:t>
            </a:r>
            <a:r>
              <a:rPr lang="pt-BR" sz="2200" i="1" baseline="-25000" dirty="0" smtClean="0"/>
              <a:t>a</a:t>
            </a:r>
            <a:r>
              <a:rPr lang="pt-BR" sz="2200" dirty="0" smtClean="0"/>
              <a:t>(</a:t>
            </a:r>
            <a:r>
              <a:rPr lang="pt-BR" sz="2200" i="1" dirty="0" smtClean="0"/>
              <a:t>t</a:t>
            </a:r>
            <a:r>
              <a:rPr lang="pt-BR" sz="2200" dirty="0" smtClean="0"/>
              <a:t>)</a:t>
            </a:r>
            <a:r>
              <a:rPr lang="sr-Latn-RS" sz="2200" dirty="0" smtClean="0"/>
              <a:t> :</a:t>
            </a:r>
            <a:r>
              <a:rPr lang="pt-BR" sz="2200" dirty="0" smtClean="0"/>
              <a:t> </a:t>
            </a:r>
            <a:endParaRPr lang="en-US" sz="2200" dirty="0" smtClean="0"/>
          </a:p>
          <a:p>
            <a:pPr algn="just"/>
            <a:endParaRPr lang="en-US" sz="2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70560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7424"/>
            <a:ext cx="6620257" cy="4553939"/>
          </a:xfrm>
        </p:spPr>
        <p:txBody>
          <a:bodyPr/>
          <a:lstStyle/>
          <a:p>
            <a:endParaRPr lang="sr-Latn-RS" dirty="0" smtClean="0"/>
          </a:p>
          <a:p>
            <a:pPr>
              <a:buNone/>
            </a:pPr>
            <a:r>
              <a:rPr lang="sr-Latn-RS" dirty="0" smtClean="0"/>
              <a:t>	                                                                (1)</a:t>
            </a:r>
          </a:p>
          <a:p>
            <a:pPr>
              <a:buNone/>
            </a:pPr>
            <a:r>
              <a:rPr lang="sr-Latn-RS" sz="2200" dirty="0" smtClean="0"/>
              <a:t>	Sa T je označena perioda odabiranja.</a:t>
            </a:r>
          </a:p>
          <a:p>
            <a:pPr algn="just"/>
            <a:endParaRPr lang="sr-Latn-RS" sz="2200" dirty="0" smtClean="0"/>
          </a:p>
          <a:p>
            <a:pPr algn="just"/>
            <a:r>
              <a:rPr lang="pt-BR" sz="2200" dirty="0" smtClean="0"/>
              <a:t>Za primenu ove metode važno je znati odnos između frekvencijskih odziva analognog i digitalnog filtra.</a:t>
            </a:r>
            <a:r>
              <a:rPr lang="sr-Latn-RS" sz="2200" dirty="0" smtClean="0"/>
              <a:t> F</a:t>
            </a:r>
            <a:r>
              <a:rPr lang="pt-BR" sz="2200" dirty="0" smtClean="0"/>
              <a:t>rekvencijski odziv diskretnog sistema </a:t>
            </a:r>
            <a:r>
              <a:rPr lang="pt-BR" sz="2200" i="1" dirty="0" smtClean="0"/>
              <a:t>H</a:t>
            </a:r>
            <a:r>
              <a:rPr lang="pt-BR" sz="2200" dirty="0" smtClean="0"/>
              <a:t>(</a:t>
            </a:r>
            <a:r>
              <a:rPr lang="pt-BR" sz="2200" i="1" dirty="0" smtClean="0"/>
              <a:t>e</a:t>
            </a:r>
            <a:r>
              <a:rPr lang="pt-BR" sz="2200" i="1" baseline="30000" dirty="0" smtClean="0"/>
              <a:t>j</a:t>
            </a:r>
            <a:r>
              <a:rPr lang="en-US" sz="2200" i="1" baseline="30000" dirty="0" smtClean="0">
                <a:sym typeface="Symbol"/>
              </a:rPr>
              <a:t></a:t>
            </a:r>
            <a:r>
              <a:rPr lang="pt-BR" sz="2200" dirty="0" smtClean="0"/>
              <a:t>) povezan je sa frekvencijskim odzivom analognog sistema </a:t>
            </a:r>
            <a:r>
              <a:rPr lang="pt-BR" sz="2200" i="1" dirty="0" smtClean="0"/>
              <a:t>H</a:t>
            </a:r>
            <a:r>
              <a:rPr lang="pt-BR" sz="2200" i="1" baseline="-25000" dirty="0" smtClean="0"/>
              <a:t>a</a:t>
            </a:r>
            <a:r>
              <a:rPr lang="pt-BR" sz="2200" dirty="0" smtClean="0"/>
              <a:t>(</a:t>
            </a:r>
            <a:r>
              <a:rPr lang="pt-BR" sz="2200" i="1" dirty="0" smtClean="0"/>
              <a:t>j</a:t>
            </a:r>
            <a:r>
              <a:rPr lang="en-US" sz="2200" dirty="0" smtClean="0">
                <a:sym typeface="Symbol"/>
              </a:rPr>
              <a:t></a:t>
            </a:r>
            <a:r>
              <a:rPr lang="pt-BR" sz="2200" dirty="0" smtClean="0"/>
              <a:t>)</a:t>
            </a:r>
            <a:r>
              <a:rPr lang="sr-Latn-RS" sz="2200" dirty="0" smtClean="0"/>
              <a:t> jednačinom:</a:t>
            </a:r>
            <a:endParaRPr lang="en-US" sz="2200" dirty="0" smtClean="0"/>
          </a:p>
          <a:p>
            <a:pPr algn="just"/>
            <a:endParaRPr lang="sr-Latn-RS" sz="2200" dirty="0" smtClean="0"/>
          </a:p>
          <a:p>
            <a:endParaRPr lang="en-US" dirty="0"/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1086104" y="1778000"/>
          <a:ext cx="3854704" cy="550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4" name="Equation" r:id="rId3" imgW="1777680" imgH="253800" progId="Equation.3">
                  <p:embed/>
                </p:oleObj>
              </mc:Choice>
              <mc:Fallback>
                <p:oleObj name="Equation" r:id="rId3" imgW="17776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6104" y="1778000"/>
                        <a:ext cx="3854704" cy="550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1137666" y="5145023"/>
          <a:ext cx="3409950" cy="757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5" name="Equation" r:id="rId5" imgW="1942920" imgH="431640" progId="Equation.3">
                  <p:embed/>
                </p:oleObj>
              </mc:Choice>
              <mc:Fallback>
                <p:oleObj name="Equation" r:id="rId5" imgW="19429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7666" y="5145023"/>
                        <a:ext cx="3409950" cy="757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94944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0"/>
            <a:ext cx="6961634" cy="4517363"/>
          </a:xfrm>
        </p:spPr>
        <p:txBody>
          <a:bodyPr/>
          <a:lstStyle/>
          <a:p>
            <a:pPr>
              <a:buNone/>
            </a:pPr>
            <a:r>
              <a:rPr lang="sr-Latn-RS" sz="2200" dirty="0" smtClean="0"/>
              <a:t>	O</a:t>
            </a:r>
            <a:r>
              <a:rPr lang="pt-BR" sz="2200" dirty="0" smtClean="0"/>
              <a:t>dnos frekvencija analognog i diskretnog sistema</a:t>
            </a:r>
            <a:r>
              <a:rPr lang="sr-Latn-RS" sz="2200" dirty="0" smtClean="0"/>
              <a:t> je:</a:t>
            </a:r>
            <a:r>
              <a:rPr lang="pt-BR" sz="2200" dirty="0" smtClean="0"/>
              <a:t> </a:t>
            </a:r>
            <a:r>
              <a:rPr lang="en-US" sz="2200" dirty="0" smtClean="0">
                <a:sym typeface="Symbol"/>
              </a:rPr>
              <a:t></a:t>
            </a:r>
            <a:r>
              <a:rPr lang="pt-BR" sz="2200" dirty="0" smtClean="0"/>
              <a:t>=</a:t>
            </a:r>
            <a:r>
              <a:rPr lang="en-US" sz="2200" i="1" dirty="0" smtClean="0">
                <a:sym typeface="Symbol"/>
              </a:rPr>
              <a:t></a:t>
            </a:r>
            <a:r>
              <a:rPr lang="pt-BR" sz="2200" dirty="0" smtClean="0"/>
              <a:t>/</a:t>
            </a:r>
            <a:r>
              <a:rPr lang="pt-BR" sz="2200" i="1" dirty="0" smtClean="0"/>
              <a:t>T</a:t>
            </a:r>
            <a:r>
              <a:rPr lang="pt-BR" sz="2200" dirty="0" smtClean="0"/>
              <a:t>.</a:t>
            </a:r>
            <a:endParaRPr lang="sr-Latn-RS" sz="2200" dirty="0" smtClean="0"/>
          </a:p>
          <a:p>
            <a:r>
              <a:rPr lang="en-US" sz="2200" dirty="0" err="1" smtClean="0"/>
              <a:t>Impulsno</a:t>
            </a:r>
            <a:r>
              <a:rPr lang="en-US" sz="2200" dirty="0" smtClean="0"/>
              <a:t> </a:t>
            </a:r>
            <a:r>
              <a:rPr lang="en-US" sz="2200" dirty="0" err="1" smtClean="0"/>
              <a:t>invarijantna</a:t>
            </a:r>
            <a:r>
              <a:rPr lang="en-US" sz="2200" dirty="0" smtClean="0"/>
              <a:t> </a:t>
            </a:r>
            <a:r>
              <a:rPr lang="en-US" sz="2200" dirty="0" err="1" smtClean="0"/>
              <a:t>transformacija</a:t>
            </a:r>
            <a:r>
              <a:rPr lang="en-US" sz="2200" dirty="0" smtClean="0"/>
              <a:t> </a:t>
            </a:r>
            <a:r>
              <a:rPr lang="en-US" sz="2200" dirty="0" err="1" smtClean="0"/>
              <a:t>analognog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</a:t>
            </a:r>
            <a:r>
              <a:rPr lang="en-US" sz="2200" dirty="0" smtClean="0"/>
              <a:t> u </a:t>
            </a:r>
            <a:r>
              <a:rPr lang="en-US" sz="2200" dirty="0" err="1" smtClean="0"/>
              <a:t>diskretni</a:t>
            </a:r>
            <a:r>
              <a:rPr lang="sr-Latn-RS" sz="2200" dirty="0" smtClean="0"/>
              <a:t>,</a:t>
            </a:r>
            <a:r>
              <a:rPr lang="en-US" sz="2200" dirty="0" smtClean="0"/>
              <a:t> </a:t>
            </a:r>
            <a:r>
              <a:rPr lang="en-US" sz="2200" dirty="0" err="1" smtClean="0"/>
              <a:t>definisana</a:t>
            </a:r>
            <a:r>
              <a:rPr lang="en-US" sz="2200" dirty="0" smtClean="0"/>
              <a:t> je u </a:t>
            </a:r>
            <a:r>
              <a:rPr lang="en-US" sz="2200" dirty="0" err="1" smtClean="0"/>
              <a:t>vremenskom</a:t>
            </a:r>
            <a:r>
              <a:rPr lang="en-US" sz="2200" dirty="0" smtClean="0"/>
              <a:t> </a:t>
            </a:r>
            <a:r>
              <a:rPr lang="en-US" sz="2200" dirty="0" err="1" smtClean="0"/>
              <a:t>domenu</a:t>
            </a:r>
            <a:r>
              <a:rPr lang="en-US" sz="2200" dirty="0" smtClean="0"/>
              <a:t> </a:t>
            </a:r>
            <a:r>
              <a:rPr lang="en-US" sz="2200" dirty="0" err="1" smtClean="0"/>
              <a:t>izrazom</a:t>
            </a:r>
            <a:r>
              <a:rPr lang="en-US" sz="2200" dirty="0" smtClean="0"/>
              <a:t> (</a:t>
            </a:r>
            <a:r>
              <a:rPr lang="sr-Latn-RS" sz="2200" dirty="0" smtClean="0"/>
              <a:t>1</a:t>
            </a:r>
            <a:r>
              <a:rPr lang="en-US" sz="2200" dirty="0" smtClean="0"/>
              <a:t>), </a:t>
            </a:r>
            <a:r>
              <a:rPr lang="en-US" sz="2200" dirty="0" err="1" smtClean="0"/>
              <a:t>ali</a:t>
            </a:r>
            <a:r>
              <a:rPr lang="en-US" sz="2200" dirty="0" smtClean="0"/>
              <a:t> se </a:t>
            </a:r>
            <a:r>
              <a:rPr lang="en-US" sz="2200" dirty="0" err="1" smtClean="0"/>
              <a:t>ona</a:t>
            </a:r>
            <a:r>
              <a:rPr lang="en-US" sz="2200" dirty="0" smtClean="0"/>
              <a:t> </a:t>
            </a:r>
            <a:r>
              <a:rPr lang="en-US" sz="2200" dirty="0" err="1" smtClean="0"/>
              <a:t>može</a:t>
            </a:r>
            <a:r>
              <a:rPr lang="en-US" sz="2200" dirty="0" smtClean="0"/>
              <a:t> </a:t>
            </a:r>
            <a:r>
              <a:rPr lang="en-US" sz="2200" dirty="0" err="1" smtClean="0"/>
              <a:t>ekvivalentno</a:t>
            </a:r>
            <a:r>
              <a:rPr lang="en-US" sz="2200" dirty="0" smtClean="0"/>
              <a:t> </a:t>
            </a:r>
            <a:r>
              <a:rPr lang="en-US" sz="2200" dirty="0" err="1" smtClean="0"/>
              <a:t>predstaviti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kao</a:t>
            </a:r>
            <a:r>
              <a:rPr lang="en-US" sz="2200" dirty="0" smtClean="0"/>
              <a:t> </a:t>
            </a:r>
            <a:r>
              <a:rPr lang="en-US" sz="2200" dirty="0" err="1" smtClean="0"/>
              <a:t>transformacija</a:t>
            </a:r>
            <a:r>
              <a:rPr lang="en-US" sz="2200" dirty="0" smtClean="0"/>
              <a:t> </a:t>
            </a:r>
            <a:r>
              <a:rPr lang="en-US" sz="2200" dirty="0" err="1" smtClean="0"/>
              <a:t>funkcije</a:t>
            </a:r>
            <a:r>
              <a:rPr lang="en-US" sz="2200" dirty="0" smtClean="0"/>
              <a:t> </a:t>
            </a:r>
            <a:r>
              <a:rPr lang="en-US" sz="2200" dirty="0" err="1" smtClean="0"/>
              <a:t>prenosa</a:t>
            </a:r>
            <a:r>
              <a:rPr lang="en-US" sz="2200" dirty="0" smtClean="0"/>
              <a:t>.</a:t>
            </a:r>
            <a:endParaRPr lang="sr-Latn-RS" sz="2200" dirty="0" smtClean="0"/>
          </a:p>
          <a:p>
            <a:r>
              <a:rPr lang="sr-Latn-RS" sz="2200" dirty="0" smtClean="0"/>
              <a:t>F</a:t>
            </a:r>
            <a:r>
              <a:rPr lang="en-US" sz="2200" dirty="0" err="1" smtClean="0"/>
              <a:t>unkcij</a:t>
            </a:r>
            <a:r>
              <a:rPr lang="sr-Latn-RS" sz="2200" dirty="0" smtClean="0"/>
              <a:t>a</a:t>
            </a:r>
            <a:r>
              <a:rPr lang="en-US" sz="2200" dirty="0" smtClean="0"/>
              <a:t> </a:t>
            </a:r>
            <a:r>
              <a:rPr lang="en-US" sz="2200" dirty="0" err="1" smtClean="0"/>
              <a:t>prenosa</a:t>
            </a:r>
            <a:r>
              <a:rPr lang="en-US" sz="2200" dirty="0" smtClean="0"/>
              <a:t> </a:t>
            </a:r>
            <a:r>
              <a:rPr lang="en-US" sz="2200" dirty="0" err="1" smtClean="0"/>
              <a:t>analognog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</a:t>
            </a:r>
            <a:r>
              <a:rPr lang="en-US" sz="2200" dirty="0" smtClean="0"/>
              <a:t> </a:t>
            </a:r>
            <a:r>
              <a:rPr lang="en-US" sz="2200" i="1" dirty="0" smtClean="0"/>
              <a:t>H</a:t>
            </a:r>
            <a:r>
              <a:rPr lang="en-US" sz="2200" i="1" baseline="-25000" dirty="0" smtClean="0"/>
              <a:t>a</a:t>
            </a:r>
            <a:r>
              <a:rPr lang="en-US" sz="2200" dirty="0" smtClean="0"/>
              <a:t>(</a:t>
            </a:r>
            <a:r>
              <a:rPr lang="en-US" sz="2200" i="1" dirty="0" smtClean="0"/>
              <a:t>s</a:t>
            </a:r>
            <a:r>
              <a:rPr lang="en-US" sz="2200" dirty="0" smtClean="0"/>
              <a:t>)</a:t>
            </a:r>
            <a:r>
              <a:rPr lang="sr-Latn-RS" sz="2200" dirty="0" smtClean="0"/>
              <a:t>, koja ima proste polove, glasi:</a:t>
            </a:r>
          </a:p>
          <a:p>
            <a:endParaRPr lang="en-US" sz="2400" dirty="0" smtClean="0"/>
          </a:p>
          <a:p>
            <a:endParaRPr lang="en-US" sz="2200" dirty="0" smtClean="0"/>
          </a:p>
          <a:p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1312925" y="4657344"/>
          <a:ext cx="1923789" cy="77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5" name="Equation" r:id="rId3" imgW="1104840" imgH="444240" progId="Equation.3">
                  <p:embed/>
                </p:oleObj>
              </mc:Choice>
              <mc:Fallback>
                <p:oleObj name="Equation" r:id="rId3" imgW="11048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925" y="4657344"/>
                        <a:ext cx="1923789" cy="77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55904"/>
          </a:xfrm>
        </p:spPr>
        <p:txBody>
          <a:bodyPr>
            <a:normAutofit/>
          </a:bodyPr>
          <a:lstStyle/>
          <a:p>
            <a:pPr algn="ctr"/>
            <a:r>
              <a:rPr lang="sr-Latn-RS" sz="2200" dirty="0" smtClean="0"/>
              <a:t>IIR filtri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/>
          <a:lstStyle/>
          <a:p>
            <a:pPr>
              <a:buNone/>
            </a:pPr>
            <a:r>
              <a:rPr lang="pl-PL" i="1" dirty="0" smtClean="0"/>
              <a:t>	</a:t>
            </a:r>
            <a:r>
              <a:rPr lang="pl-PL" sz="2200" i="1" dirty="0" smtClean="0"/>
              <a:t>R</a:t>
            </a:r>
            <a:r>
              <a:rPr lang="pl-PL" sz="2200" i="1" baseline="-25000" dirty="0" smtClean="0"/>
              <a:t>k</a:t>
            </a:r>
            <a:r>
              <a:rPr lang="pl-PL" sz="2200" dirty="0" smtClean="0"/>
              <a:t>  je ostatak u polu </a:t>
            </a:r>
            <a:r>
              <a:rPr lang="pl-PL" sz="2200" i="1" dirty="0" smtClean="0"/>
              <a:t>s</a:t>
            </a:r>
            <a:r>
              <a:rPr lang="pl-PL" sz="2200" i="1" baseline="-25000" dirty="0" smtClean="0"/>
              <a:t>k:</a:t>
            </a:r>
            <a:r>
              <a:rPr lang="pl-PL" sz="2200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sz="2200" dirty="0" smtClean="0"/>
              <a:t> Impulsni odziv se dobija primenom inverzne Laplasove transformacije na relaciju (1)</a:t>
            </a:r>
          </a:p>
          <a:p>
            <a:endParaRPr lang="pl-PL" sz="2200" dirty="0" smtClean="0"/>
          </a:p>
          <a:p>
            <a:endParaRPr lang="pl-PL" sz="2200" dirty="0" smtClean="0"/>
          </a:p>
          <a:p>
            <a:r>
              <a:rPr lang="pl-PL" sz="2200" dirty="0" smtClean="0"/>
              <a:t>Impulsni odziv digitalnog filtra </a:t>
            </a:r>
            <a:r>
              <a:rPr lang="pl-PL" sz="2200" i="1" dirty="0" smtClean="0"/>
              <a:t>h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 sada glasi:</a:t>
            </a:r>
          </a:p>
          <a:p>
            <a:endParaRPr lang="pl-PL" sz="2200" dirty="0" smtClean="0"/>
          </a:p>
          <a:p>
            <a:endParaRPr lang="en-US" dirty="0"/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1179575" y="1972564"/>
          <a:ext cx="2586089" cy="526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5" name="Equation" r:id="rId3" imgW="1371600" imgH="279360" progId="Equation.3">
                  <p:embed/>
                </p:oleObj>
              </mc:Choice>
              <mc:Fallback>
                <p:oleObj name="Equation" r:id="rId3" imgW="137160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75" y="1972564"/>
                        <a:ext cx="2586089" cy="5267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1133093" y="3440102"/>
          <a:ext cx="2484547" cy="1009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6" name="Equation" r:id="rId5" imgW="1562040" imgH="634680" progId="Equation.3">
                  <p:embed/>
                </p:oleObj>
              </mc:Choice>
              <mc:Fallback>
                <p:oleObj name="Equation" r:id="rId5" imgW="1562040" imgH="634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093" y="3440102"/>
                        <a:ext cx="2484547" cy="10099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1180084" y="5120640"/>
          <a:ext cx="5375088" cy="73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7" name="Equation" r:id="rId7" imgW="3174840" imgH="431640" progId="Equation.3">
                  <p:embed/>
                </p:oleObj>
              </mc:Choice>
              <mc:Fallback>
                <p:oleObj name="Equation" r:id="rId7" imgW="31748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0084" y="5120640"/>
                        <a:ext cx="5375088" cy="73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2092</TotalTime>
  <Words>251</Words>
  <Application>Microsoft Office PowerPoint</Application>
  <PresentationFormat>On-screen Show (4:3)</PresentationFormat>
  <Paragraphs>132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Dutch</vt:lpstr>
      <vt:lpstr>Symbol</vt:lpstr>
      <vt:lpstr>Times New Roman</vt:lpstr>
      <vt:lpstr>Trebuchet MS</vt:lpstr>
      <vt:lpstr>Wingdings 3</vt:lpstr>
      <vt:lpstr>Facet</vt:lpstr>
      <vt:lpstr>Equation</vt:lpstr>
      <vt:lpstr>Visio</vt:lpstr>
      <vt:lpstr>IIR filtri</vt:lpstr>
      <vt:lpstr>                    IIR-filtri                          Slika 2  Tolerancije karakteristike pojačanja  Pojačanje g() definiše se izrazom:   </vt:lpstr>
      <vt:lpstr>      IIR-filtri      </vt:lpstr>
      <vt:lpstr>IIR filtri</vt:lpstr>
      <vt:lpstr>IIR filtri</vt:lpstr>
      <vt:lpstr>IIR filtri</vt:lpstr>
      <vt:lpstr>IIR filtri</vt:lpstr>
      <vt:lpstr>IIR filtri</vt:lpstr>
      <vt:lpstr>IIR filtri</vt:lpstr>
      <vt:lpstr>IIR filtri</vt:lpstr>
      <vt:lpstr>IIR filtri</vt:lpstr>
      <vt:lpstr>IIR filtri</vt:lpstr>
      <vt:lpstr>IIR filtri</vt:lpstr>
      <vt:lpstr>                                                 Slika 4  Uočava se odstupanje amplitudskih karakteristika na visokim frekvencijama dok kod faznih karakteristika postoji podudarnost u propusnom opsegu. ¶   </vt:lpstr>
      <vt:lpstr>IIR filtri</vt:lpstr>
      <vt:lpstr>IIR filtri</vt:lpstr>
      <vt:lpstr>IIR filtri</vt:lpstr>
      <vt:lpstr>                              IIR filtri   Na slici 5 je ilustrovan način na koji bilinearna transformacija preslikava levu poluravan, desnu poluravan i imaginarnu osu s ravni u područja z ravni.                                         Slika 5            </vt:lpstr>
      <vt:lpstr>IIR filtri</vt:lpstr>
      <vt:lpstr>IIR filtri                 Slika 6</vt:lpstr>
      <vt:lpstr>                                   IIR filtri                                          Slika 7 Veza između frekvencija analognog prototip filtra  i frekvencija digitalnog filtra  data je izrazom: 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Linearni vremenski invarijantni sistemi</dc:title>
  <dc:creator>Jelena</dc:creator>
  <cp:lastModifiedBy>Zoran</cp:lastModifiedBy>
  <cp:revision>202</cp:revision>
  <dcterms:created xsi:type="dcterms:W3CDTF">2020-01-30T15:44:59Z</dcterms:created>
  <dcterms:modified xsi:type="dcterms:W3CDTF">2022-05-18T17:12:43Z</dcterms:modified>
</cp:coreProperties>
</file>