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344" r:id="rId2"/>
    <p:sldId id="345" r:id="rId3"/>
    <p:sldId id="346" r:id="rId4"/>
    <p:sldId id="347" r:id="rId5"/>
    <p:sldId id="348" r:id="rId6"/>
    <p:sldId id="349" r:id="rId7"/>
    <p:sldId id="350" r:id="rId8"/>
    <p:sldId id="351" r:id="rId9"/>
    <p:sldId id="353" r:id="rId10"/>
    <p:sldId id="354" r:id="rId11"/>
    <p:sldId id="355" r:id="rId12"/>
    <p:sldId id="356" r:id="rId13"/>
    <p:sldId id="370" r:id="rId14"/>
    <p:sldId id="371" r:id="rId15"/>
    <p:sldId id="358" r:id="rId16"/>
    <p:sldId id="359" r:id="rId17"/>
    <p:sldId id="360" r:id="rId18"/>
    <p:sldId id="366" r:id="rId19"/>
    <p:sldId id="367" r:id="rId20"/>
    <p:sldId id="372" r:id="rId21"/>
    <p:sldId id="373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714" autoAdjust="0"/>
  </p:normalViewPr>
  <p:slideViewPr>
    <p:cSldViewPr snapToGrid="0">
      <p:cViewPr varScale="1">
        <p:scale>
          <a:sx n="81" d="100"/>
          <a:sy n="81" d="100"/>
        </p:scale>
        <p:origin x="120" y="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1806-8EB6-4812-80D6-C5BBA9204212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9CBC1-8944-4C75-979D-560C231E3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680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1806-8EB6-4812-80D6-C5BBA9204212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9CBC1-8944-4C75-979D-560C231E3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24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1806-8EB6-4812-80D6-C5BBA9204212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9CBC1-8944-4C75-979D-560C231E3D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4969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1806-8EB6-4812-80D6-C5BBA9204212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9CBC1-8944-4C75-979D-560C231E3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35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1806-8EB6-4812-80D6-C5BBA9204212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9CBC1-8944-4C75-979D-560C231E3D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00466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1806-8EB6-4812-80D6-C5BBA9204212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9CBC1-8944-4C75-979D-560C231E3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16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1806-8EB6-4812-80D6-C5BBA9204212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9CBC1-8944-4C75-979D-560C231E3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0460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1806-8EB6-4812-80D6-C5BBA9204212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9CBC1-8944-4C75-979D-560C231E3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36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1806-8EB6-4812-80D6-C5BBA9204212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9CBC1-8944-4C75-979D-560C231E3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49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1806-8EB6-4812-80D6-C5BBA9204212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9CBC1-8944-4C75-979D-560C231E3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715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1806-8EB6-4812-80D6-C5BBA9204212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9CBC1-8944-4C75-979D-560C231E3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05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1806-8EB6-4812-80D6-C5BBA9204212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9CBC1-8944-4C75-979D-560C231E3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64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1806-8EB6-4812-80D6-C5BBA9204212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9CBC1-8944-4C75-979D-560C231E3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980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1806-8EB6-4812-80D6-C5BBA9204212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9CBC1-8944-4C75-979D-560C231E3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155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1806-8EB6-4812-80D6-C5BBA9204212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9CBC1-8944-4C75-979D-560C231E3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367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9CBC1-8944-4C75-979D-560C231E3D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71806-8EB6-4812-80D6-C5BBA9204212}" type="datetimeFigureOut">
              <a:rPr lang="en-US" smtClean="0"/>
              <a:pPr/>
              <a:t>3/8/2021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17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71806-8EB6-4812-80D6-C5BBA9204212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EC9CBC1-8944-4C75-979D-560C231E3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24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4944"/>
          </a:xfrm>
        </p:spPr>
        <p:txBody>
          <a:bodyPr>
            <a:normAutofit/>
          </a:bodyPr>
          <a:lstStyle/>
          <a:p>
            <a:pPr algn="ctr"/>
            <a:r>
              <a:rPr lang="sr-Latn-CS" sz="2200" b="1" dirty="0" smtClean="0"/>
              <a:t>Kanali za prenos informacija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758" y="1499617"/>
            <a:ext cx="8596668" cy="4785586"/>
          </a:xfrm>
        </p:spPr>
        <p:txBody>
          <a:bodyPr>
            <a:normAutofit lnSpcReduction="10000"/>
          </a:bodyPr>
          <a:lstStyle/>
          <a:p>
            <a:r>
              <a:rPr lang="sr-Latn-CS" sz="2200" b="1" i="1" dirty="0" smtClean="0"/>
              <a:t>Maksimalna prenesena informacija </a:t>
            </a:r>
            <a:r>
              <a:rPr lang="sr-Latn-CS" sz="2200" dirty="0" smtClean="0"/>
              <a:t>je po definiciji:</a:t>
            </a:r>
          </a:p>
          <a:p>
            <a:endParaRPr lang="sr-Latn-CS" b="1" i="1" dirty="0" smtClean="0"/>
          </a:p>
          <a:p>
            <a:endParaRPr lang="sr-Latn-RS" dirty="0" smtClean="0"/>
          </a:p>
          <a:p>
            <a:pPr algn="just">
              <a:buNone/>
            </a:pPr>
            <a:r>
              <a:rPr lang="sr-Latn-CS" sz="2200" dirty="0" smtClean="0"/>
              <a:t>	Maksimiranje se vrši variranjem skupa ulaznih verovatnoća. Na taj način je dobijena veličina </a:t>
            </a:r>
            <a:r>
              <a:rPr lang="sr-Latn-CS" sz="2200" i="1" dirty="0" smtClean="0"/>
              <a:t>I</a:t>
            </a:r>
            <a:r>
              <a:rPr lang="sr-Latn-CS" sz="2200" baseline="-25000" dirty="0" smtClean="0"/>
              <a:t>max</a:t>
            </a:r>
            <a:r>
              <a:rPr lang="sr-Latn-CS" sz="2200" dirty="0" smtClean="0"/>
              <a:t> koja zavisi samo od prelaznih verovatnoća i predstavlja karakteristiku samog kanala. Maksimalna prenesena informacija ima dimenziju Sh/simb. Ona predstavlja maksimalnu količinu informacija koja se prosečno po jednom simbolu može preneti kroz kanal.</a:t>
            </a:r>
          </a:p>
          <a:p>
            <a:pPr algn="just"/>
            <a:r>
              <a:rPr lang="sr-Latn-CS" sz="2200" dirty="0" smtClean="0"/>
              <a:t>U praksi je od interesa stvarna brzina prenosa informacija kroz kanal, tj. količina informacija prenošena u sekundi. Neka izvor emituje simbole brzinom </a:t>
            </a:r>
            <a:r>
              <a:rPr lang="sr-Latn-CS" sz="2200" i="1" dirty="0" smtClean="0"/>
              <a:t>v</a:t>
            </a:r>
            <a:r>
              <a:rPr lang="sr-Latn-CS" sz="2200" baseline="-25000" dirty="0" smtClean="0"/>
              <a:t>m</a:t>
            </a:r>
            <a:r>
              <a:rPr lang="sr-Latn-CS" sz="2200" dirty="0" smtClean="0"/>
              <a:t>(X,Y) simb/s i neka je to maksimalna brzina kojom se može raditi kroz dati kanal.</a:t>
            </a:r>
            <a:endParaRPr lang="en-US" sz="2200" dirty="0" smtClean="0"/>
          </a:p>
          <a:p>
            <a:pPr algn="just"/>
            <a:endParaRPr lang="en-US" sz="2200" dirty="0" smtClean="0"/>
          </a:p>
          <a:p>
            <a:endParaRPr lang="sr-Latn-RS" dirty="0" smtClean="0"/>
          </a:p>
          <a:p>
            <a:endParaRPr lang="en-US" dirty="0"/>
          </a:p>
        </p:txBody>
      </p:sp>
      <p:graphicFrame>
        <p:nvGraphicFramePr>
          <p:cNvPr id="72706" name="Object 2"/>
          <p:cNvGraphicFramePr>
            <a:graphicFrameLocks noChangeAspect="1"/>
          </p:cNvGraphicFramePr>
          <p:nvPr/>
        </p:nvGraphicFramePr>
        <p:xfrm>
          <a:off x="1157622" y="1932404"/>
          <a:ext cx="2468627" cy="597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07" name="Equation" r:id="rId3" imgW="1206360" imgH="291960" progId="Equation.3">
                  <p:embed/>
                </p:oleObj>
              </mc:Choice>
              <mc:Fallback>
                <p:oleObj name="Equation" r:id="rId3" imgW="1206360" imgH="2919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7622" y="1932404"/>
                        <a:ext cx="2468627" cy="5976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21792"/>
          </a:xfrm>
        </p:spPr>
        <p:txBody>
          <a:bodyPr>
            <a:normAutofit/>
          </a:bodyPr>
          <a:lstStyle/>
          <a:p>
            <a:pPr algn="ctr"/>
            <a:r>
              <a:rPr lang="sr-Latn-CS" sz="2200" b="1" dirty="0" smtClean="0"/>
              <a:t>Kanali za prenos informacija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3041"/>
            <a:ext cx="8596668" cy="45783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CS" sz="2400" b="1" dirty="0" smtClean="0"/>
              <a:t>	4. Uniformni kanal</a:t>
            </a:r>
          </a:p>
          <a:p>
            <a:pPr>
              <a:buNone/>
            </a:pPr>
            <a:r>
              <a:rPr lang="sr-Latn-CS" sz="2400" dirty="0" smtClean="0"/>
              <a:t>	Kanal je </a:t>
            </a:r>
            <a:r>
              <a:rPr lang="sr-Latn-CS" sz="2400" b="1" i="1" dirty="0" smtClean="0"/>
              <a:t>uniforman</a:t>
            </a:r>
            <a:r>
              <a:rPr lang="sr-Latn-CS" sz="2400" dirty="0" smtClean="0"/>
              <a:t> ako elementi svake vrste i svake kolone kanalne matrice predstavljaju permutaciju istih elemenata. Maksimalna informacija se za uniformni kanal  računa:</a:t>
            </a:r>
          </a:p>
          <a:p>
            <a:endParaRPr lang="en-US" sz="2400" dirty="0" smtClean="0"/>
          </a:p>
          <a:p>
            <a:endParaRPr lang="en-US" sz="2200" dirty="0" smtClean="0"/>
          </a:p>
          <a:p>
            <a:endParaRPr lang="sr-Latn-RS" dirty="0" smtClean="0"/>
          </a:p>
          <a:p>
            <a:endParaRPr lang="sr-Latn-RS" dirty="0" smtClean="0"/>
          </a:p>
          <a:p>
            <a:r>
              <a:rPr lang="sr-Latn-CS" sz="2200" dirty="0" smtClean="0"/>
              <a:t>Pošto sve vrste imaju iste elemente (samo u drugom redosledu), </a:t>
            </a:r>
            <a:endParaRPr lang="en-US" sz="2200" dirty="0"/>
          </a:p>
        </p:txBody>
      </p:sp>
      <p:graphicFrame>
        <p:nvGraphicFramePr>
          <p:cNvPr id="82946" name="Object 2"/>
          <p:cNvGraphicFramePr>
            <a:graphicFrameLocks noChangeAspect="1"/>
          </p:cNvGraphicFramePr>
          <p:nvPr/>
        </p:nvGraphicFramePr>
        <p:xfrm>
          <a:off x="1260475" y="3608388"/>
          <a:ext cx="5145088" cy="1414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47" name="Equation" r:id="rId3" imgW="2679480" imgH="736560" progId="Equation.3">
                  <p:embed/>
                </p:oleObj>
              </mc:Choice>
              <mc:Fallback>
                <p:oleObj name="Equation" r:id="rId3" imgW="2679480" imgH="7365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0475" y="3608388"/>
                        <a:ext cx="5145088" cy="1414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9526" y="573024"/>
            <a:ext cx="8596668" cy="707136"/>
          </a:xfrm>
        </p:spPr>
        <p:txBody>
          <a:bodyPr>
            <a:normAutofit/>
          </a:bodyPr>
          <a:lstStyle/>
          <a:p>
            <a:pPr algn="ctr"/>
            <a:r>
              <a:rPr lang="sr-Latn-CS" sz="2200" b="1" dirty="0" smtClean="0"/>
              <a:t>Kanali za prenos informacija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11809"/>
            <a:ext cx="8596668" cy="45295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CS" sz="2200" dirty="0" smtClean="0"/>
              <a:t>	to drugi zbir u prethodnom izrazu ne zavisi od indeksa </a:t>
            </a:r>
            <a:r>
              <a:rPr lang="sr-Latn-CS" sz="2200" i="1" dirty="0" smtClean="0"/>
              <a:t>i</a:t>
            </a:r>
            <a:r>
              <a:rPr lang="sr-Latn-CS" sz="2200" dirty="0" smtClean="0"/>
              <a:t> tj. isti je za sve vrste. Ovaj zbir se može izvući ispred prve sume, a ta suma je jednaka jedinici, pa je:</a:t>
            </a:r>
          </a:p>
          <a:p>
            <a:endParaRPr lang="sr-Latn-CS" sz="2200" dirty="0" smtClean="0"/>
          </a:p>
          <a:p>
            <a:endParaRPr lang="sr-Latn-CS" sz="2200" dirty="0" smtClean="0"/>
          </a:p>
          <a:p>
            <a:pPr algn="just"/>
            <a:r>
              <a:rPr lang="sr-Latn-CS" sz="2400" dirty="0" smtClean="0"/>
              <a:t>Pošto drugi član ovoga izraza ne zavisi od ulaznih verovatnoća, to se uzajamna informacija maksimira nalaženjem maksimalne vrednosti entropije izlaza </a:t>
            </a:r>
            <a:r>
              <a:rPr lang="sr-Latn-CS" sz="2400" i="1" dirty="0" smtClean="0"/>
              <a:t>H</a:t>
            </a:r>
            <a:r>
              <a:rPr lang="sr-Latn-CS" sz="2400" dirty="0" smtClean="0"/>
              <a:t>(Y).</a:t>
            </a:r>
          </a:p>
          <a:p>
            <a:pPr algn="just"/>
            <a:r>
              <a:rPr lang="sr-Latn-CS" sz="2400" dirty="0" smtClean="0"/>
              <a:t> Ako je kanalna matrica kvadratna, tj. </a:t>
            </a:r>
            <a:r>
              <a:rPr lang="sr-Latn-CS" sz="2400" i="1" dirty="0" smtClean="0"/>
              <a:t>s </a:t>
            </a:r>
            <a:r>
              <a:rPr lang="sr-Latn-CS" sz="2400" dirty="0" smtClean="0"/>
              <a:t>= </a:t>
            </a:r>
            <a:r>
              <a:rPr lang="sr-Latn-CS" sz="2400" i="1" dirty="0" smtClean="0"/>
              <a:t>r </a:t>
            </a:r>
            <a:r>
              <a:rPr lang="sr-Latn-CS" sz="2400" dirty="0" smtClean="0"/>
              <a:t>tada je</a:t>
            </a:r>
            <a:r>
              <a:rPr lang="sr-Latn-CS" sz="2400" i="1" dirty="0" smtClean="0"/>
              <a:t> </a:t>
            </a:r>
            <a:r>
              <a:rPr lang="sr-Latn-CS" sz="2400" dirty="0" smtClean="0"/>
              <a:t> maksimalna vrednost izlazne entropije ld </a:t>
            </a:r>
            <a:r>
              <a:rPr lang="sr-Latn-CS" sz="2400" i="1" dirty="0" smtClean="0"/>
              <a:t>r</a:t>
            </a:r>
            <a:r>
              <a:rPr lang="sr-Latn-CS" sz="2400" dirty="0" smtClean="0"/>
              <a:t> i postiže se ako su svi izlazni simboli podjednako verovatni. </a:t>
            </a:r>
            <a:endParaRPr lang="sr-Latn-CS" sz="2200" dirty="0" smtClean="0"/>
          </a:p>
          <a:p>
            <a:endParaRPr lang="en-US" sz="2200" dirty="0"/>
          </a:p>
        </p:txBody>
      </p:sp>
      <p:graphicFrame>
        <p:nvGraphicFramePr>
          <p:cNvPr id="83970" name="Object 2"/>
          <p:cNvGraphicFramePr>
            <a:graphicFrameLocks noChangeAspect="1"/>
          </p:cNvGraphicFramePr>
          <p:nvPr/>
        </p:nvGraphicFramePr>
        <p:xfrm>
          <a:off x="1266189" y="2633472"/>
          <a:ext cx="5024883" cy="9013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71" name="Equation" r:id="rId3" imgW="2831760" imgH="507960" progId="Equation.3">
                  <p:embed/>
                </p:oleObj>
              </mc:Choice>
              <mc:Fallback>
                <p:oleObj name="Equation" r:id="rId3" imgW="2831760" imgH="5079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6189" y="2633472"/>
                        <a:ext cx="5024883" cy="9013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7824"/>
          </a:xfrm>
        </p:spPr>
        <p:txBody>
          <a:bodyPr>
            <a:normAutofit/>
          </a:bodyPr>
          <a:lstStyle/>
          <a:p>
            <a:pPr algn="ctr"/>
            <a:r>
              <a:rPr lang="sr-Latn-CS" sz="2200" b="1" dirty="0" smtClean="0"/>
              <a:t>Kanali za prenos informacija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344746" cy="3880773"/>
          </a:xfrm>
        </p:spPr>
        <p:txBody>
          <a:bodyPr>
            <a:normAutofit/>
          </a:bodyPr>
          <a:lstStyle/>
          <a:p>
            <a:r>
              <a:rPr lang="sr-Latn-CS" sz="2200" dirty="0" smtClean="0"/>
              <a:t>U slučaju uniformnog kanala pokazuje se da će izlazni simboli biti podjednako verovatni ako su i ulazni simboli podjednako verovatni. Maksimalna međusobna informacija je:</a:t>
            </a:r>
          </a:p>
          <a:p>
            <a:endParaRPr lang="sr-Latn-CS" sz="2200" dirty="0" smtClean="0"/>
          </a:p>
          <a:p>
            <a:endParaRPr lang="sr-Latn-CS" sz="2200" dirty="0" smtClean="0"/>
          </a:p>
          <a:p>
            <a:pPr>
              <a:buNone/>
            </a:pPr>
            <a:r>
              <a:rPr lang="sr-Latn-CS" sz="2400" dirty="0" smtClean="0"/>
              <a:t>	 i zavisi direktno samo od parametara prelaznih verovatnoća.</a:t>
            </a:r>
            <a:endParaRPr lang="sr-Latn-CS" sz="2200" dirty="0" smtClean="0"/>
          </a:p>
          <a:p>
            <a:endParaRPr lang="en-US" sz="2200" dirty="0"/>
          </a:p>
        </p:txBody>
      </p:sp>
      <p:graphicFrame>
        <p:nvGraphicFramePr>
          <p:cNvPr id="84994" name="Object 2"/>
          <p:cNvGraphicFramePr>
            <a:graphicFrameLocks noChangeAspect="1"/>
          </p:cNvGraphicFramePr>
          <p:nvPr/>
        </p:nvGraphicFramePr>
        <p:xfrm>
          <a:off x="1820056" y="3371968"/>
          <a:ext cx="4228486" cy="849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95" name="Equation" r:id="rId3" imgW="2527200" imgH="507960" progId="Equation.3">
                  <p:embed/>
                </p:oleObj>
              </mc:Choice>
              <mc:Fallback>
                <p:oleObj name="Equation" r:id="rId3" imgW="2527200" imgH="5079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0056" y="3371968"/>
                        <a:ext cx="4228486" cy="8499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7508"/>
          </a:xfrm>
        </p:spPr>
        <p:txBody>
          <a:bodyPr>
            <a:normAutofit/>
          </a:bodyPr>
          <a:lstStyle/>
          <a:p>
            <a:pPr algn="ctr"/>
            <a:r>
              <a:rPr lang="sr-Latn-CS" sz="2200" b="1" dirty="0" smtClean="0"/>
              <a:t>Kanali za prenos informacija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76401"/>
            <a:ext cx="8596668" cy="43649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RS" sz="2400" b="1" dirty="0" smtClean="0"/>
              <a:t>	5. </a:t>
            </a:r>
            <a:r>
              <a:rPr lang="en-US" sz="2400" b="1" dirty="0" err="1" smtClean="0"/>
              <a:t>Kanali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simetričnim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ulazom</a:t>
            </a:r>
            <a:endParaRPr lang="sr-Latn-RS" sz="2400" b="1" dirty="0" smtClean="0"/>
          </a:p>
          <a:p>
            <a:endParaRPr lang="sr-Latn-RS" sz="2200" b="1" dirty="0" smtClean="0"/>
          </a:p>
          <a:p>
            <a:pPr>
              <a:buNone/>
            </a:pPr>
            <a:r>
              <a:rPr lang="sr-Latn-RS" sz="2200" dirty="0" smtClean="0"/>
              <a:t>	Diskretni kanal bez memorije je </a:t>
            </a:r>
            <a:r>
              <a:rPr lang="en-US" sz="2200" dirty="0" err="1" smtClean="0"/>
              <a:t>kanal</a:t>
            </a:r>
            <a:r>
              <a:rPr lang="en-US" sz="2200" dirty="0" smtClean="0"/>
              <a:t> </a:t>
            </a:r>
            <a:r>
              <a:rPr lang="en-US" sz="2200" dirty="0" err="1" smtClean="0"/>
              <a:t>sa</a:t>
            </a:r>
            <a:r>
              <a:rPr lang="en-US" sz="2200" dirty="0" smtClean="0"/>
              <a:t> </a:t>
            </a:r>
            <a:r>
              <a:rPr lang="en-US" sz="2200" i="1" dirty="0" err="1" smtClean="0"/>
              <a:t>simetričnim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ulazom</a:t>
            </a:r>
            <a:r>
              <a:rPr lang="en-US" sz="2200" dirty="0" smtClean="0"/>
              <a:t> </a:t>
            </a:r>
            <a:r>
              <a:rPr lang="en-US" sz="2200" dirty="0" err="1" smtClean="0"/>
              <a:t>ukoliko</a:t>
            </a:r>
            <a:r>
              <a:rPr lang="en-US" sz="2200" dirty="0" smtClean="0"/>
              <a:t> je </a:t>
            </a:r>
            <a:r>
              <a:rPr lang="en-US" sz="2200" dirty="0" err="1" smtClean="0"/>
              <a:t>raspodela</a:t>
            </a:r>
            <a:r>
              <a:rPr lang="en-US" sz="2200" dirty="0" smtClean="0"/>
              <a:t> </a:t>
            </a:r>
            <a:r>
              <a:rPr lang="en-US" sz="2200" dirty="0" err="1" smtClean="0"/>
              <a:t>verovatnoće</a:t>
            </a:r>
            <a:r>
              <a:rPr lang="en-US" sz="2200" dirty="0" smtClean="0"/>
              <a:t> </a:t>
            </a:r>
            <a:r>
              <a:rPr lang="en-US" sz="2200" dirty="0" err="1" smtClean="0"/>
              <a:t>greške</a:t>
            </a:r>
            <a:r>
              <a:rPr lang="en-US" sz="2200" dirty="0" smtClean="0"/>
              <a:t> </a:t>
            </a:r>
            <a:r>
              <a:rPr lang="en-US" sz="2200" dirty="0" err="1" smtClean="0"/>
              <a:t>ista</a:t>
            </a:r>
            <a:r>
              <a:rPr lang="en-US" sz="2200" dirty="0" smtClean="0"/>
              <a:t> </a:t>
            </a:r>
            <a:r>
              <a:rPr lang="en-US" sz="2200" dirty="0" err="1" smtClean="0"/>
              <a:t>za</a:t>
            </a:r>
            <a:r>
              <a:rPr lang="en-US" sz="2200" dirty="0" smtClean="0"/>
              <a:t> </a:t>
            </a:r>
            <a:r>
              <a:rPr lang="en-US" sz="2200" dirty="0" err="1" smtClean="0"/>
              <a:t>sve</a:t>
            </a:r>
            <a:r>
              <a:rPr lang="en-US" sz="2200" dirty="0" smtClean="0"/>
              <a:t> </a:t>
            </a:r>
            <a:r>
              <a:rPr lang="en-US" sz="2200" dirty="0" err="1" smtClean="0"/>
              <a:t>ulazne</a:t>
            </a:r>
            <a:r>
              <a:rPr lang="en-US" sz="2200" dirty="0" smtClean="0"/>
              <a:t> </a:t>
            </a:r>
            <a:r>
              <a:rPr lang="en-US" sz="2200" dirty="0" err="1" smtClean="0"/>
              <a:t>simbole</a:t>
            </a:r>
            <a:r>
              <a:rPr lang="en-US" sz="2200" dirty="0" smtClean="0"/>
              <a:t>, </a:t>
            </a:r>
            <a:r>
              <a:rPr lang="en-US" sz="2200" dirty="0" err="1" smtClean="0"/>
              <a:t>odnosno</a:t>
            </a:r>
            <a:r>
              <a:rPr lang="en-US" sz="2200" dirty="0" smtClean="0"/>
              <a:t> </a:t>
            </a:r>
            <a:r>
              <a:rPr lang="en-US" sz="2200" dirty="0" err="1" smtClean="0"/>
              <a:t>ukoliko</a:t>
            </a:r>
            <a:r>
              <a:rPr lang="en-US" sz="2200" dirty="0" smtClean="0"/>
              <a:t> je </a:t>
            </a:r>
            <a:r>
              <a:rPr lang="en-US" sz="2200" dirty="0" err="1" smtClean="0"/>
              <a:t>skup</a:t>
            </a:r>
            <a:r>
              <a:rPr lang="sr-Latn-RS" sz="2200" dirty="0" smtClean="0"/>
              <a:t>             </a:t>
            </a:r>
            <a:r>
              <a:rPr lang="en-US" sz="2200" dirty="0" err="1" smtClean="0"/>
              <a:t>nezavis</a:t>
            </a:r>
            <a:r>
              <a:rPr lang="sr-Latn-RS" sz="2200" dirty="0" smtClean="0"/>
              <a:t>t</a:t>
            </a:r>
            <a:r>
              <a:rPr lang="en-US" sz="2200" dirty="0" smtClean="0"/>
              <a:t>an </a:t>
            </a:r>
            <a:r>
              <a:rPr lang="en-US" sz="2200" dirty="0" err="1" smtClean="0"/>
              <a:t>od</a:t>
            </a:r>
            <a:r>
              <a:rPr lang="en-US" sz="2200" dirty="0" smtClean="0"/>
              <a:t> 𝑥</a:t>
            </a:r>
            <a:r>
              <a:rPr lang="en-US" sz="2200" baseline="-25000" dirty="0" smtClean="0"/>
              <a:t>𝑖</a:t>
            </a:r>
            <a:r>
              <a:rPr lang="en-US" sz="2200" dirty="0" smtClean="0"/>
              <a:t>.</a:t>
            </a:r>
            <a:endParaRPr lang="sr-Latn-RS" sz="2200" dirty="0" smtClean="0"/>
          </a:p>
          <a:p>
            <a:r>
              <a:rPr lang="en-US" sz="2200" dirty="0" err="1" smtClean="0"/>
              <a:t>Za</a:t>
            </a:r>
            <a:r>
              <a:rPr lang="en-US" sz="2200" dirty="0" smtClean="0"/>
              <a:t> </a:t>
            </a:r>
            <a:r>
              <a:rPr lang="en-US" sz="2200" dirty="0" err="1" smtClean="0"/>
              <a:t>svaki</a:t>
            </a:r>
            <a:r>
              <a:rPr lang="en-US" sz="2200" dirty="0" smtClean="0"/>
              <a:t> </a:t>
            </a:r>
            <a:r>
              <a:rPr lang="sr-Latn-RS" sz="2200" dirty="0" smtClean="0"/>
              <a:t>diskretni kanal bez memorije</a:t>
            </a:r>
            <a:r>
              <a:rPr lang="en-US" sz="2200" dirty="0" smtClean="0"/>
              <a:t> </a:t>
            </a:r>
            <a:r>
              <a:rPr lang="en-US" sz="2200" dirty="0" err="1" smtClean="0"/>
              <a:t>sa</a:t>
            </a:r>
            <a:r>
              <a:rPr lang="en-US" sz="2200" dirty="0" smtClean="0"/>
              <a:t> </a:t>
            </a:r>
            <a:r>
              <a:rPr lang="en-US" sz="2200" dirty="0" err="1" smtClean="0"/>
              <a:t>simetričnim</a:t>
            </a:r>
            <a:r>
              <a:rPr lang="en-US" sz="2200" dirty="0" smtClean="0"/>
              <a:t> </a:t>
            </a:r>
            <a:r>
              <a:rPr lang="en-US" sz="2200" dirty="0" err="1" smtClean="0"/>
              <a:t>ulazom</a:t>
            </a:r>
            <a:r>
              <a:rPr lang="en-US" sz="2200" dirty="0" smtClean="0"/>
              <a:t>, </a:t>
            </a:r>
            <a:r>
              <a:rPr lang="en-US" sz="2200" dirty="0" err="1" smtClean="0"/>
              <a:t>važi</a:t>
            </a:r>
            <a:r>
              <a:rPr lang="en-US" sz="2200" dirty="0" smtClean="0"/>
              <a:t> </a:t>
            </a:r>
            <a:endParaRPr lang="sr-Latn-RS" sz="2200" dirty="0" smtClean="0"/>
          </a:p>
          <a:p>
            <a:endParaRPr lang="sr-Latn-RS" sz="2200" dirty="0" smtClean="0"/>
          </a:p>
          <a:p>
            <a:endParaRPr lang="sr-Latn-RS" sz="2200" dirty="0" smtClean="0"/>
          </a:p>
          <a:p>
            <a:r>
              <a:rPr lang="sr-Latn-RS" sz="2200" dirty="0" smtClean="0"/>
              <a:t>gde je                       za svako     .       </a:t>
            </a:r>
            <a:endParaRPr lang="en-US" sz="2200" dirty="0" smtClean="0"/>
          </a:p>
          <a:p>
            <a:endParaRPr lang="en-US" sz="2200" dirty="0"/>
          </a:p>
        </p:txBody>
      </p:sp>
      <p:graphicFrame>
        <p:nvGraphicFramePr>
          <p:cNvPr id="96258" name="Object 2"/>
          <p:cNvGraphicFramePr>
            <a:graphicFrameLocks noChangeAspect="1"/>
          </p:cNvGraphicFramePr>
          <p:nvPr/>
        </p:nvGraphicFramePr>
        <p:xfrm>
          <a:off x="5499100" y="3341688"/>
          <a:ext cx="68262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3" name="Equation" r:id="rId3" imgW="583920" imgH="253800" progId="Equation.3">
                  <p:embed/>
                </p:oleObj>
              </mc:Choice>
              <mc:Fallback>
                <p:oleObj name="Equation" r:id="rId3" imgW="58392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9100" y="3341688"/>
                        <a:ext cx="682625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0" name="Object 4"/>
          <p:cNvGraphicFramePr>
            <a:graphicFrameLocks noChangeAspect="1"/>
          </p:cNvGraphicFramePr>
          <p:nvPr/>
        </p:nvGraphicFramePr>
        <p:xfrm>
          <a:off x="1367691" y="4689231"/>
          <a:ext cx="2343153" cy="495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4" name="Equation" r:id="rId5" imgW="1320480" imgH="279360" progId="Equation.3">
                  <p:embed/>
                </p:oleObj>
              </mc:Choice>
              <mc:Fallback>
                <p:oleObj name="Equation" r:id="rId5" imgW="1320480" imgH="2793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7691" y="4689231"/>
                        <a:ext cx="2343153" cy="4956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1" name="Object 5"/>
          <p:cNvGraphicFramePr>
            <a:graphicFrameLocks noChangeAspect="1"/>
          </p:cNvGraphicFramePr>
          <p:nvPr/>
        </p:nvGraphicFramePr>
        <p:xfrm>
          <a:off x="1927835" y="5498123"/>
          <a:ext cx="1884362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5" name="Equation" r:id="rId7" imgW="1193760" imgH="253800" progId="Equation.3">
                  <p:embed/>
                </p:oleObj>
              </mc:Choice>
              <mc:Fallback>
                <p:oleObj name="Equation" r:id="rId7" imgW="1193760" imgH="253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7835" y="5498123"/>
                        <a:ext cx="1884362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2" name="Object 6"/>
          <p:cNvGraphicFramePr>
            <a:graphicFrameLocks noChangeAspect="1"/>
          </p:cNvGraphicFramePr>
          <p:nvPr/>
        </p:nvGraphicFramePr>
        <p:xfrm>
          <a:off x="4999893" y="5426198"/>
          <a:ext cx="345830" cy="518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6" name="Equation" r:id="rId9" imgW="152280" imgH="228600" progId="Equation.3">
                  <p:embed/>
                </p:oleObj>
              </mc:Choice>
              <mc:Fallback>
                <p:oleObj name="Equation" r:id="rId9" imgW="15228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9893" y="5426198"/>
                        <a:ext cx="345830" cy="5187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2000"/>
          </a:xfrm>
        </p:spPr>
        <p:txBody>
          <a:bodyPr>
            <a:normAutofit/>
          </a:bodyPr>
          <a:lstStyle/>
          <a:p>
            <a:pPr algn="ctr"/>
            <a:r>
              <a:rPr lang="sr-Latn-CS" sz="2200" b="1" dirty="0" smtClean="0"/>
              <a:t>Kanali za prenos informacija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71601"/>
            <a:ext cx="8596668" cy="4669762"/>
          </a:xfrm>
        </p:spPr>
        <p:txBody>
          <a:bodyPr/>
          <a:lstStyle/>
          <a:p>
            <a:pPr>
              <a:buNone/>
            </a:pPr>
            <a:r>
              <a:rPr lang="sr-Latn-RS" sz="2400" b="1" dirty="0" smtClean="0"/>
              <a:t>	6. </a:t>
            </a:r>
            <a:r>
              <a:rPr lang="en-US" sz="2400" b="1" dirty="0" err="1" smtClean="0"/>
              <a:t>Kanali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simetričnim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izlazom</a:t>
            </a:r>
            <a:endParaRPr lang="en-US" sz="2400" dirty="0" smtClean="0"/>
          </a:p>
          <a:p>
            <a:pPr>
              <a:buNone/>
            </a:pPr>
            <a:r>
              <a:rPr lang="sr-Latn-RS" sz="2200" b="1" dirty="0" smtClean="0"/>
              <a:t>	</a:t>
            </a:r>
            <a:r>
              <a:rPr lang="en-US" sz="2200" b="1" dirty="0" smtClean="0"/>
              <a:t> </a:t>
            </a:r>
            <a:endParaRPr lang="en-US" sz="2200" dirty="0" smtClean="0"/>
          </a:p>
          <a:p>
            <a:pPr>
              <a:buNone/>
            </a:pPr>
            <a:r>
              <a:rPr lang="sr-Latn-RS" sz="2200" dirty="0" smtClean="0"/>
              <a:t>	K</a:t>
            </a:r>
            <a:r>
              <a:rPr lang="en-US" sz="2200" dirty="0" smtClean="0"/>
              <a:t>anal</a:t>
            </a:r>
            <a:r>
              <a:rPr lang="sr-Latn-RS" sz="2200" dirty="0" smtClean="0"/>
              <a:t>i</a:t>
            </a:r>
            <a:r>
              <a:rPr lang="en-US" sz="2200" dirty="0" smtClean="0"/>
              <a:t> </a:t>
            </a:r>
            <a:r>
              <a:rPr lang="en-US" sz="2200" dirty="0" err="1" smtClean="0"/>
              <a:t>kod</a:t>
            </a:r>
            <a:r>
              <a:rPr lang="en-US" sz="2200" dirty="0" smtClean="0"/>
              <a:t> </a:t>
            </a:r>
            <a:r>
              <a:rPr lang="en-US" sz="2200" dirty="0" err="1" smtClean="0"/>
              <a:t>kojih</a:t>
            </a:r>
            <a:r>
              <a:rPr lang="en-US" sz="2200" dirty="0" smtClean="0"/>
              <a:t> </a:t>
            </a:r>
            <a:r>
              <a:rPr lang="en-US" sz="2200" dirty="0" err="1" smtClean="0"/>
              <a:t>su</a:t>
            </a:r>
            <a:r>
              <a:rPr lang="en-US" sz="2200" dirty="0" smtClean="0"/>
              <a:t> </a:t>
            </a:r>
            <a:r>
              <a:rPr lang="en-US" sz="2200" dirty="0" err="1" smtClean="0"/>
              <a:t>verovatnoće</a:t>
            </a:r>
            <a:r>
              <a:rPr lang="en-US" sz="2200" dirty="0" smtClean="0"/>
              <a:t> </a:t>
            </a:r>
            <a:r>
              <a:rPr lang="en-US" sz="2200" dirty="0" err="1" smtClean="0"/>
              <a:t>grana</a:t>
            </a:r>
            <a:r>
              <a:rPr lang="en-US" sz="2200" dirty="0" smtClean="0"/>
              <a:t> </a:t>
            </a:r>
            <a:r>
              <a:rPr lang="en-US" sz="2200" dirty="0" err="1" smtClean="0"/>
              <a:t>koje</a:t>
            </a:r>
            <a:r>
              <a:rPr lang="en-US" sz="2200" dirty="0" smtClean="0"/>
              <a:t> </a:t>
            </a:r>
            <a:r>
              <a:rPr lang="en-US" sz="2200" dirty="0" err="1" smtClean="0"/>
              <a:t>dolaze</a:t>
            </a:r>
            <a:r>
              <a:rPr lang="en-US" sz="2200" dirty="0" smtClean="0"/>
              <a:t> do </a:t>
            </a:r>
            <a:r>
              <a:rPr lang="en-US" sz="2200" dirty="0" err="1" smtClean="0"/>
              <a:t>izlaznih</a:t>
            </a:r>
            <a:r>
              <a:rPr lang="en-US" sz="2200" dirty="0" smtClean="0"/>
              <a:t> </a:t>
            </a:r>
            <a:r>
              <a:rPr lang="en-US" sz="2200" dirty="0" err="1" smtClean="0"/>
              <a:t>simbola</a:t>
            </a:r>
            <a:r>
              <a:rPr lang="en-US" sz="2200" dirty="0" smtClean="0"/>
              <a:t> </a:t>
            </a:r>
            <a:r>
              <a:rPr lang="en-US" sz="2200" dirty="0" err="1" smtClean="0"/>
              <a:t>iste</a:t>
            </a:r>
            <a:r>
              <a:rPr lang="sr-Latn-RS" sz="2200" dirty="0" smtClean="0"/>
              <a:t>, zovu se </a:t>
            </a:r>
            <a:r>
              <a:rPr lang="en-US" sz="2200" i="1" dirty="0" err="1" smtClean="0"/>
              <a:t>Kanal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sa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simetričnim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izlazom</a:t>
            </a:r>
            <a:r>
              <a:rPr lang="sr-Latn-RS" sz="2200" dirty="0" smtClean="0"/>
              <a:t>.</a:t>
            </a:r>
          </a:p>
          <a:p>
            <a:r>
              <a:rPr lang="sr-Latn-RS" sz="2200" dirty="0" smtClean="0"/>
              <a:t>Diskretni kanal bez memorije je </a:t>
            </a:r>
            <a:r>
              <a:rPr lang="en-US" sz="2200" dirty="0" err="1" smtClean="0"/>
              <a:t>kanal</a:t>
            </a:r>
            <a:r>
              <a:rPr lang="en-US" sz="2200" dirty="0" smtClean="0"/>
              <a:t> </a:t>
            </a:r>
            <a:r>
              <a:rPr lang="en-US" sz="2200" dirty="0" err="1" smtClean="0"/>
              <a:t>sa</a:t>
            </a:r>
            <a:r>
              <a:rPr lang="en-US" sz="2200" dirty="0" smtClean="0"/>
              <a:t> </a:t>
            </a:r>
            <a:r>
              <a:rPr lang="en-US" sz="2200" i="1" dirty="0" err="1" smtClean="0"/>
              <a:t>simetričnim</a:t>
            </a:r>
            <a:r>
              <a:rPr lang="en-US" sz="2200" i="1" dirty="0" smtClean="0"/>
              <a:t> </a:t>
            </a:r>
            <a:r>
              <a:rPr lang="sr-Latn-RS" sz="2200" i="1" dirty="0" smtClean="0"/>
              <a:t>izlazom</a:t>
            </a:r>
            <a:r>
              <a:rPr lang="en-US" sz="2200" dirty="0" smtClean="0"/>
              <a:t> </a:t>
            </a:r>
            <a:r>
              <a:rPr lang="en-US" sz="2200" dirty="0" err="1" smtClean="0"/>
              <a:t>ukoliko</a:t>
            </a:r>
            <a:r>
              <a:rPr lang="en-US" sz="2200" dirty="0" smtClean="0"/>
              <a:t> je </a:t>
            </a:r>
            <a:r>
              <a:rPr lang="sr-Latn-RS" sz="2200" dirty="0" smtClean="0"/>
              <a:t> </a:t>
            </a:r>
            <a:r>
              <a:rPr lang="en-US" sz="2200" dirty="0" smtClean="0"/>
              <a:t> </a:t>
            </a:r>
            <a:r>
              <a:rPr lang="en-US" sz="2200" dirty="0" err="1" smtClean="0"/>
              <a:t>skup</a:t>
            </a:r>
            <a:r>
              <a:rPr lang="sr-Latn-RS" sz="2200" dirty="0" smtClean="0"/>
              <a:t>             za svako </a:t>
            </a:r>
            <a:r>
              <a:rPr lang="sr-Latn-RS" sz="2200" i="1" dirty="0" smtClean="0"/>
              <a:t>x</a:t>
            </a:r>
            <a:r>
              <a:rPr lang="sr-Latn-RS" sz="2200" dirty="0" smtClean="0"/>
              <a:t> </a:t>
            </a:r>
            <a:r>
              <a:rPr lang="en-US" sz="2200" dirty="0" err="1" smtClean="0"/>
              <a:t>nezavis</a:t>
            </a:r>
            <a:r>
              <a:rPr lang="sr-Latn-RS" sz="2200" dirty="0" smtClean="0"/>
              <a:t>t</a:t>
            </a:r>
            <a:r>
              <a:rPr lang="en-US" sz="2200" dirty="0" smtClean="0"/>
              <a:t>an </a:t>
            </a:r>
            <a:r>
              <a:rPr lang="en-US" sz="2200" dirty="0" err="1" smtClean="0"/>
              <a:t>od</a:t>
            </a:r>
            <a:r>
              <a:rPr lang="sr-Latn-RS" sz="2200" dirty="0" smtClean="0"/>
              <a:t> </a:t>
            </a:r>
            <a:r>
              <a:rPr lang="en-US" sz="2200" dirty="0" smtClean="0"/>
              <a:t> </a:t>
            </a:r>
            <a:r>
              <a:rPr lang="sr-Latn-RS" sz="2200" dirty="0" smtClean="0"/>
              <a:t>y</a:t>
            </a:r>
            <a:r>
              <a:rPr lang="en-US" sz="2200" baseline="-25000" dirty="0" smtClean="0"/>
              <a:t>𝑖</a:t>
            </a:r>
            <a:r>
              <a:rPr lang="en-US" sz="2200" dirty="0" smtClean="0"/>
              <a:t>.</a:t>
            </a:r>
            <a:endParaRPr lang="sr-Latn-RS" sz="2200" dirty="0" smtClean="0"/>
          </a:p>
          <a:p>
            <a:endParaRPr lang="en-US" dirty="0" smtClean="0"/>
          </a:p>
          <a:p>
            <a:r>
              <a:rPr lang="sr-Latn-RS" sz="2200" dirty="0" smtClean="0"/>
              <a:t>Za svaki diskretni kanal bez memorije </a:t>
            </a:r>
            <a:r>
              <a:rPr lang="en-US" sz="2200" dirty="0" err="1" smtClean="0"/>
              <a:t>sa</a:t>
            </a:r>
            <a:r>
              <a:rPr lang="en-US" sz="2200" dirty="0" smtClean="0"/>
              <a:t> </a:t>
            </a:r>
            <a:r>
              <a:rPr lang="en-US" sz="2200" dirty="0" err="1" smtClean="0"/>
              <a:t>simetričnim</a:t>
            </a:r>
            <a:r>
              <a:rPr lang="en-US" sz="2200" dirty="0" smtClean="0"/>
              <a:t> </a:t>
            </a:r>
            <a:r>
              <a:rPr lang="sr-Latn-RS" sz="2200" dirty="0" smtClean="0"/>
              <a:t>izlazom važi:</a:t>
            </a:r>
            <a:endParaRPr lang="en-US" sz="2200" dirty="0"/>
          </a:p>
        </p:txBody>
      </p:sp>
      <p:graphicFrame>
        <p:nvGraphicFramePr>
          <p:cNvPr id="97284" name="Object 4"/>
          <p:cNvGraphicFramePr>
            <a:graphicFrameLocks noChangeAspect="1"/>
          </p:cNvGraphicFramePr>
          <p:nvPr/>
        </p:nvGraphicFramePr>
        <p:xfrm>
          <a:off x="3252665" y="3511427"/>
          <a:ext cx="875111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86" name="Equation" r:id="rId3" imgW="622080" imgH="253800" progId="Equation.3">
                  <p:embed/>
                </p:oleObj>
              </mc:Choice>
              <mc:Fallback>
                <p:oleObj name="Equation" r:id="rId3" imgW="622080" imgH="253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2665" y="3511427"/>
                        <a:ext cx="875111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85" name="Object 5"/>
          <p:cNvGraphicFramePr>
            <a:graphicFrameLocks noChangeAspect="1"/>
          </p:cNvGraphicFramePr>
          <p:nvPr/>
        </p:nvGraphicFramePr>
        <p:xfrm>
          <a:off x="1330080" y="5197597"/>
          <a:ext cx="2162239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87" name="Equation" r:id="rId5" imgW="1231560" imgH="304560" progId="Equation.3">
                  <p:embed/>
                </p:oleObj>
              </mc:Choice>
              <mc:Fallback>
                <p:oleObj name="Equation" r:id="rId5" imgW="1231560" imgH="3045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0080" y="5197597"/>
                        <a:ext cx="2162239" cy="53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8096"/>
          </a:xfrm>
        </p:spPr>
        <p:txBody>
          <a:bodyPr>
            <a:normAutofit/>
          </a:bodyPr>
          <a:lstStyle/>
          <a:p>
            <a:pPr algn="ctr"/>
            <a:r>
              <a:rPr lang="sr-Latn-CS" sz="2200" b="1" dirty="0" smtClean="0"/>
              <a:t>Kanali za prenos informacija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72769"/>
            <a:ext cx="8596668" cy="44685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CS" sz="2400" b="1" dirty="0" smtClean="0"/>
              <a:t>	7. Diskretni kanal bez šumova</a:t>
            </a:r>
          </a:p>
          <a:p>
            <a:pPr algn="just">
              <a:buNone/>
            </a:pPr>
            <a:r>
              <a:rPr lang="sr-Latn-CS" sz="2200" dirty="0" smtClean="0"/>
              <a:t>	U dosadašnjem izlaganju kanali su bili dati preko kanalne matrice, i nije se ulazilo u to koji fizički fenomeni dovode do tih vrednosti. Postavlja se zadatak uvođenja fizičkih karakteristike kanala i određivanja kapaciteta. </a:t>
            </a:r>
          </a:p>
          <a:p>
            <a:r>
              <a:rPr lang="sr-Latn-CS" sz="2200" dirty="0" smtClean="0"/>
              <a:t>Neka se posmatra  kanal čija transfer funkcija odgovara niskopropusnom filtru granične učestanosti </a:t>
            </a:r>
            <a:r>
              <a:rPr lang="sr-Latn-CS" sz="2200" i="1" dirty="0" smtClean="0"/>
              <a:t>f</a:t>
            </a:r>
            <a:r>
              <a:rPr lang="sr-Latn-CS" sz="2200" baseline="-25000" dirty="0" smtClean="0"/>
              <a:t>g</a:t>
            </a:r>
            <a:r>
              <a:rPr lang="sr-Latn-CS" sz="2200" dirty="0" smtClean="0"/>
              <a:t> . Neka u njemu nema nikakvih šumova ni drugih smetnji. U kanal se emituju simboli (ukupno  ih je </a:t>
            </a:r>
            <a:r>
              <a:rPr lang="sr-Latn-CS" sz="2200" i="1" dirty="0" smtClean="0"/>
              <a:t>r</a:t>
            </a:r>
            <a:r>
              <a:rPr lang="sr-Latn-CS" sz="2200" dirty="0" smtClean="0"/>
              <a:t> ) i neka su predstavljeni impulsima sa  istim oblikom a različitih amplituda.</a:t>
            </a:r>
            <a:endParaRPr lang="en-US" sz="2200" dirty="0" smtClean="0"/>
          </a:p>
          <a:p>
            <a:endParaRPr lang="en-US" sz="2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0560"/>
          </a:xfrm>
        </p:spPr>
        <p:txBody>
          <a:bodyPr>
            <a:normAutofit/>
          </a:bodyPr>
          <a:lstStyle/>
          <a:p>
            <a:pPr algn="ctr"/>
            <a:r>
              <a:rPr lang="sr-Latn-CS" sz="2200" b="1" dirty="0" smtClean="0"/>
              <a:t>Kanali za prenos informacija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0849"/>
            <a:ext cx="8596668" cy="4590514"/>
          </a:xfrm>
        </p:spPr>
        <p:txBody>
          <a:bodyPr>
            <a:normAutofit/>
          </a:bodyPr>
          <a:lstStyle/>
          <a:p>
            <a:pPr algn="just"/>
            <a:r>
              <a:rPr lang="sr-Latn-CS" sz="2200" dirty="0" smtClean="0"/>
              <a:t>Neka je brzina rada takva da je zadovoljen I Nikvistov kriterijum, što znači da je brzina emitovanja simbola </a:t>
            </a:r>
            <a:r>
              <a:rPr lang="sr-Latn-CS" sz="2200" i="1" dirty="0" smtClean="0"/>
              <a:t>v</a:t>
            </a:r>
            <a:r>
              <a:rPr lang="sr-Latn-CS" sz="2200" baseline="-25000" dirty="0" smtClean="0"/>
              <a:t>m</a:t>
            </a:r>
            <a:r>
              <a:rPr lang="sr-Latn-CS" sz="2200" dirty="0" smtClean="0"/>
              <a:t>(X,Y)</a:t>
            </a:r>
            <a:r>
              <a:rPr lang="sr-Latn-CS" sz="2200" i="1" dirty="0" smtClean="0"/>
              <a:t> </a:t>
            </a:r>
            <a:r>
              <a:rPr lang="sr-Latn-CS" sz="2200" dirty="0" smtClean="0"/>
              <a:t>= 2</a:t>
            </a:r>
            <a:r>
              <a:rPr lang="sr-Latn-CS" sz="2200" i="1" dirty="0" smtClean="0"/>
              <a:t>f</a:t>
            </a:r>
            <a:r>
              <a:rPr lang="sr-Latn-CS" sz="2200" baseline="-25000" dirty="0" smtClean="0"/>
              <a:t>g</a:t>
            </a:r>
            <a:r>
              <a:rPr lang="sr-Latn-CS" sz="2200" dirty="0" smtClean="0"/>
              <a:t>. Kao što znamo, zbog ovoga, u kanalu neće biti interferencije simbola. Pošto po pretpostavci nema ni drugih šumova ni smetnji, prijemnik će na osnovu prispele amplitude moći da odredi tačno koji je simbol emitovan, tj.</a:t>
            </a:r>
          </a:p>
          <a:p>
            <a:pPr algn="just">
              <a:buNone/>
            </a:pPr>
            <a:r>
              <a:rPr lang="sr-Latn-CS" sz="2200" dirty="0" smtClean="0"/>
              <a:t>                                               = H(X)</a:t>
            </a:r>
          </a:p>
          <a:p>
            <a:pPr algn="just">
              <a:buNone/>
            </a:pPr>
            <a:r>
              <a:rPr lang="sr-Latn-CS" sz="2400" dirty="0" smtClean="0"/>
              <a:t>	pošto je </a:t>
            </a:r>
            <a:r>
              <a:rPr lang="sr-Latn-CS" sz="2400" i="1" dirty="0" smtClean="0"/>
              <a:t>H</a:t>
            </a:r>
            <a:r>
              <a:rPr lang="sr-Latn-CS" sz="2400" dirty="0" smtClean="0"/>
              <a:t>(X/Y)=0. Međusobna informacija će biti maksimalna kada je entropija ulazne liste maksimalna a to se dešava kada su svi simboli podjednako verovatni tj. </a:t>
            </a:r>
            <a:r>
              <a:rPr lang="sr-Latn-CS" sz="2400" i="1" dirty="0" smtClean="0"/>
              <a:t>P</a:t>
            </a:r>
            <a:r>
              <a:rPr lang="sr-Latn-CS" sz="2400" dirty="0" smtClean="0"/>
              <a:t>(</a:t>
            </a:r>
            <a:r>
              <a:rPr lang="sr-Latn-CS" sz="2400" i="1" dirty="0" smtClean="0"/>
              <a:t>x</a:t>
            </a:r>
            <a:r>
              <a:rPr lang="sr-Latn-CS" sz="2400" i="1" baseline="-25000" dirty="0" smtClean="0"/>
              <a:t>i</a:t>
            </a:r>
            <a:r>
              <a:rPr lang="sr-Latn-CS" sz="2400" dirty="0" smtClean="0"/>
              <a:t>)=1/</a:t>
            </a:r>
            <a:r>
              <a:rPr lang="sr-Latn-CS" sz="2400" i="1" dirty="0" smtClean="0"/>
              <a:t>r</a:t>
            </a:r>
            <a:r>
              <a:rPr lang="sr-Latn-CS" sz="2400" dirty="0" smtClean="0"/>
              <a:t> (</a:t>
            </a:r>
            <a:r>
              <a:rPr lang="sr-Latn-CS" sz="2400" i="1" dirty="0" smtClean="0"/>
              <a:t>i </a:t>
            </a:r>
            <a:r>
              <a:rPr lang="sr-Latn-CS" sz="2400" dirty="0" smtClean="0"/>
              <a:t>= 1,2,…,</a:t>
            </a:r>
            <a:r>
              <a:rPr lang="sr-Latn-CS" sz="2400" i="1" dirty="0" smtClean="0"/>
              <a:t>r</a:t>
            </a:r>
            <a:r>
              <a:rPr lang="sr-Latn-CS" sz="2400" dirty="0" smtClean="0"/>
              <a:t>). Ona  iznosi </a:t>
            </a:r>
            <a:r>
              <a:rPr lang="sr-Latn-CS" sz="2400" i="1" dirty="0" smtClean="0"/>
              <a:t>H</a:t>
            </a:r>
            <a:r>
              <a:rPr lang="sr-Latn-CS" sz="2400" dirty="0" smtClean="0"/>
              <a:t>(X)</a:t>
            </a:r>
            <a:r>
              <a:rPr lang="sr-Latn-CS" sz="2400" dirty="0" smtClean="0">
                <a:sym typeface="Symbol"/>
              </a:rPr>
              <a:t></a:t>
            </a:r>
            <a:r>
              <a:rPr lang="sr-Latn-CS" sz="2400" baseline="-25000" dirty="0" smtClean="0"/>
              <a:t>max</a:t>
            </a:r>
            <a:r>
              <a:rPr lang="sr-Latn-CS" sz="2400" dirty="0" smtClean="0"/>
              <a:t>= ld </a:t>
            </a:r>
            <a:r>
              <a:rPr lang="sr-Latn-CS" sz="2400" i="1" dirty="0" smtClean="0"/>
              <a:t>r</a:t>
            </a:r>
            <a:r>
              <a:rPr lang="sr-Latn-CS" sz="2400" dirty="0" smtClean="0"/>
              <a:t>. Tada je</a:t>
            </a:r>
            <a:endParaRPr lang="en-US" sz="2400" dirty="0" smtClean="0"/>
          </a:p>
          <a:p>
            <a:pPr algn="just"/>
            <a:endParaRPr lang="sr-Latn-CS" sz="2200" dirty="0" smtClean="0"/>
          </a:p>
          <a:p>
            <a:pPr algn="just"/>
            <a:endParaRPr lang="en-US" sz="2200" dirty="0"/>
          </a:p>
        </p:txBody>
      </p:sp>
      <p:graphicFrame>
        <p:nvGraphicFramePr>
          <p:cNvPr id="86019" name="Object 3"/>
          <p:cNvGraphicFramePr>
            <a:graphicFrameLocks noChangeAspect="1"/>
          </p:cNvGraphicFramePr>
          <p:nvPr/>
        </p:nvGraphicFramePr>
        <p:xfrm>
          <a:off x="1366838" y="3594100"/>
          <a:ext cx="33147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0" name="Equation" r:id="rId3" imgW="1714320" imgH="203040" progId="Equation.3">
                  <p:embed/>
                </p:oleObj>
              </mc:Choice>
              <mc:Fallback>
                <p:oleObj name="Equation" r:id="rId3" imgW="171432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838" y="3594100"/>
                        <a:ext cx="3314700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1520"/>
          </a:xfrm>
        </p:spPr>
        <p:txBody>
          <a:bodyPr>
            <a:normAutofit/>
          </a:bodyPr>
          <a:lstStyle/>
          <a:p>
            <a:pPr algn="ctr"/>
            <a:r>
              <a:rPr lang="sr-Latn-CS" sz="2200" b="1" dirty="0" smtClean="0"/>
              <a:t>Kanali za prenos informacija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48385"/>
            <a:ext cx="8596668" cy="4492978"/>
          </a:xfrm>
        </p:spPr>
        <p:txBody>
          <a:bodyPr/>
          <a:lstStyle/>
          <a:p>
            <a:endParaRPr lang="sr-Latn-RS" dirty="0" smtClean="0"/>
          </a:p>
          <a:p>
            <a:endParaRPr lang="sr-Latn-RS" dirty="0" smtClean="0"/>
          </a:p>
          <a:p>
            <a:r>
              <a:rPr lang="sr-Latn-CS" sz="2200" dirty="0" smtClean="0"/>
              <a:t>Kapacitet ovakvoga kanala je</a:t>
            </a:r>
            <a:endParaRPr lang="en-US" sz="2200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pPr>
              <a:buNone/>
            </a:pPr>
            <a:r>
              <a:rPr lang="sr-Latn-RS" sz="2600" b="1" dirty="0" smtClean="0"/>
              <a:t>	Brzina prenosa</a:t>
            </a:r>
          </a:p>
          <a:p>
            <a:pPr>
              <a:buNone/>
            </a:pPr>
            <a:r>
              <a:rPr lang="sr-Latn-RS" sz="2200" dirty="0" smtClean="0"/>
              <a:t>	</a:t>
            </a:r>
            <a:r>
              <a:rPr lang="en-US" sz="2200" dirty="0" err="1" smtClean="0"/>
              <a:t>Brzina</a:t>
            </a:r>
            <a:r>
              <a:rPr lang="en-US" sz="2200" dirty="0" smtClean="0"/>
              <a:t> </a:t>
            </a:r>
            <a:r>
              <a:rPr lang="en-US" sz="2200" dirty="0" err="1" smtClean="0"/>
              <a:t>prenosa</a:t>
            </a:r>
            <a:r>
              <a:rPr lang="en-US" sz="2200" dirty="0" smtClean="0"/>
              <a:t> (</a:t>
            </a:r>
            <a:r>
              <a:rPr lang="en-US" sz="2200" dirty="0" err="1" smtClean="0"/>
              <a:t>za</a:t>
            </a:r>
            <a:r>
              <a:rPr lang="en-US" sz="2200" dirty="0" smtClean="0"/>
              <a:t> </a:t>
            </a:r>
            <a:r>
              <a:rPr lang="en-US" sz="2200" dirty="0" err="1" smtClean="0"/>
              <a:t>osnovu</a:t>
            </a:r>
            <a:r>
              <a:rPr lang="en-US" sz="2200" dirty="0" smtClean="0"/>
              <a:t> b) </a:t>
            </a:r>
            <a:r>
              <a:rPr lang="en-US" sz="2200" dirty="0" err="1" smtClean="0"/>
              <a:t>koda</a:t>
            </a:r>
            <a:r>
              <a:rPr lang="en-US" sz="2200" dirty="0" smtClean="0"/>
              <a:t> </a:t>
            </a:r>
            <a:r>
              <a:rPr lang="en-US" sz="2200" dirty="0" err="1" smtClean="0"/>
              <a:t>kojim</a:t>
            </a:r>
            <a:r>
              <a:rPr lang="en-US" sz="2200" dirty="0" smtClean="0"/>
              <a:t> se </a:t>
            </a:r>
            <a:r>
              <a:rPr lang="en-US" sz="2200" dirty="0" err="1" smtClean="0"/>
              <a:t>koduje</a:t>
            </a:r>
            <a:r>
              <a:rPr lang="en-US" sz="2200" dirty="0" smtClean="0"/>
              <a:t> </a:t>
            </a:r>
            <a:r>
              <a:rPr lang="en-US" sz="2200" dirty="0" err="1" smtClean="0"/>
              <a:t>diskretan</a:t>
            </a:r>
            <a:r>
              <a:rPr lang="en-US" sz="2200" dirty="0" smtClean="0"/>
              <a:t> </a:t>
            </a:r>
            <a:r>
              <a:rPr lang="en-US" sz="2200" dirty="0" err="1" smtClean="0"/>
              <a:t>izvor</a:t>
            </a:r>
            <a:r>
              <a:rPr lang="en-US" sz="2200" dirty="0" smtClean="0"/>
              <a:t> U </a:t>
            </a:r>
            <a:r>
              <a:rPr lang="en-US" sz="2200" dirty="0" err="1" smtClean="0"/>
              <a:t>sa</a:t>
            </a:r>
            <a:r>
              <a:rPr lang="en-US" sz="2200" dirty="0" smtClean="0"/>
              <a:t> Υ</a:t>
            </a:r>
            <a:r>
              <a:rPr lang="en-US" sz="2200" baseline="-25000" dirty="0" smtClean="0"/>
              <a:t>𝑈</a:t>
            </a:r>
            <a:r>
              <a:rPr lang="sr-Latn-RS" sz="2200" baseline="-25000" dirty="0" smtClean="0"/>
              <a:t> </a:t>
            </a:r>
            <a:r>
              <a:rPr lang="en-US" sz="2200" dirty="0" err="1" smtClean="0"/>
              <a:t>poruka</a:t>
            </a:r>
            <a:r>
              <a:rPr lang="en-US" sz="2200" dirty="0" smtClean="0"/>
              <a:t>, </a:t>
            </a:r>
            <a:r>
              <a:rPr lang="en-US" sz="2200" dirty="0" err="1" smtClean="0"/>
              <a:t>čije</a:t>
            </a:r>
            <a:r>
              <a:rPr lang="en-US" sz="2200" dirty="0" smtClean="0"/>
              <a:t> </a:t>
            </a:r>
            <a:r>
              <a:rPr lang="en-US" sz="2200" dirty="0" err="1" smtClean="0"/>
              <a:t>su</a:t>
            </a:r>
            <a:r>
              <a:rPr lang="en-US" sz="2200" dirty="0" smtClean="0"/>
              <a:t> </a:t>
            </a:r>
            <a:r>
              <a:rPr lang="en-US" sz="2200" dirty="0" err="1" smtClean="0"/>
              <a:t>kodne</a:t>
            </a:r>
            <a:r>
              <a:rPr lang="en-US" sz="2200" dirty="0" smtClean="0"/>
              <a:t> </a:t>
            </a:r>
            <a:r>
              <a:rPr lang="en-US" sz="2200" dirty="0" err="1" smtClean="0"/>
              <a:t>reči</a:t>
            </a:r>
            <a:r>
              <a:rPr lang="en-US" sz="2200" dirty="0" smtClean="0"/>
              <a:t> </a:t>
            </a:r>
            <a:r>
              <a:rPr lang="en-US" sz="2200" dirty="0" err="1" smtClean="0"/>
              <a:t>fiksne</a:t>
            </a:r>
            <a:r>
              <a:rPr lang="en-US" sz="2200" dirty="0" smtClean="0"/>
              <a:t> </a:t>
            </a:r>
            <a:r>
              <a:rPr lang="en-US" sz="2200" dirty="0" err="1" smtClean="0"/>
              <a:t>dužine</a:t>
            </a:r>
            <a:r>
              <a:rPr lang="en-US" sz="2200" dirty="0" smtClean="0"/>
              <a:t> n je </a:t>
            </a:r>
            <a:r>
              <a:rPr lang="en-US" sz="2200" dirty="0" err="1" smtClean="0"/>
              <a:t>definisana</a:t>
            </a:r>
            <a:r>
              <a:rPr lang="en-US" sz="2200" dirty="0" smtClean="0"/>
              <a:t> </a:t>
            </a:r>
            <a:r>
              <a:rPr lang="en-US" sz="2200" dirty="0" err="1" smtClean="0"/>
              <a:t>sa</a:t>
            </a:r>
            <a:endParaRPr lang="sr-Latn-RS" sz="2200" b="1" dirty="0" smtClean="0"/>
          </a:p>
          <a:p>
            <a:pPr>
              <a:buNone/>
            </a:pPr>
            <a:endParaRPr lang="sr-Latn-RS" sz="2200" dirty="0" smtClean="0"/>
          </a:p>
          <a:p>
            <a:endParaRPr lang="en-US" dirty="0"/>
          </a:p>
        </p:txBody>
      </p:sp>
      <p:graphicFrame>
        <p:nvGraphicFramePr>
          <p:cNvPr id="87042" name="Object 2"/>
          <p:cNvGraphicFramePr>
            <a:graphicFrameLocks noChangeAspect="1"/>
          </p:cNvGraphicFramePr>
          <p:nvPr/>
        </p:nvGraphicFramePr>
        <p:xfrm>
          <a:off x="1185926" y="1888828"/>
          <a:ext cx="2215642" cy="414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44" name="Equation" r:id="rId3" imgW="1358640" imgH="253800" progId="Equation.3">
                  <p:embed/>
                </p:oleObj>
              </mc:Choice>
              <mc:Fallback>
                <p:oleObj name="Equation" r:id="rId3" imgW="135864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5926" y="1888828"/>
                        <a:ext cx="2215642" cy="4141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3" name="Object 3"/>
          <p:cNvGraphicFramePr>
            <a:graphicFrameLocks noChangeAspect="1"/>
          </p:cNvGraphicFramePr>
          <p:nvPr/>
        </p:nvGraphicFramePr>
        <p:xfrm>
          <a:off x="1188569" y="3035808"/>
          <a:ext cx="3515351" cy="4512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45" name="Equation" r:id="rId5" imgW="1879560" imgH="241200" progId="Equation.3">
                  <p:embed/>
                </p:oleObj>
              </mc:Choice>
              <mc:Fallback>
                <p:oleObj name="Equation" r:id="rId5" imgW="187956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8569" y="3035808"/>
                        <a:ext cx="3515351" cy="4512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85216"/>
          </a:xfrm>
        </p:spPr>
        <p:txBody>
          <a:bodyPr>
            <a:normAutofit/>
          </a:bodyPr>
          <a:lstStyle/>
          <a:p>
            <a:pPr algn="ctr"/>
            <a:r>
              <a:rPr lang="sr-Latn-CS" sz="2200" b="1" dirty="0" smtClean="0"/>
              <a:t>Kanali za prenos informacija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67097"/>
            <a:ext cx="8596668" cy="4774266"/>
          </a:xfrm>
        </p:spPr>
        <p:txBody>
          <a:bodyPr/>
          <a:lstStyle/>
          <a:p>
            <a:pPr>
              <a:buNone/>
            </a:pPr>
            <a:endParaRPr lang="sr-Latn-RS" dirty="0" smtClean="0"/>
          </a:p>
          <a:p>
            <a:endParaRPr lang="sr-Latn-RS" dirty="0" smtClean="0"/>
          </a:p>
          <a:p>
            <a:pPr>
              <a:buNone/>
            </a:pPr>
            <a:r>
              <a:rPr lang="sr-Latn-RS" sz="2200" dirty="0" smtClean="0"/>
              <a:t>	Uočava se </a:t>
            </a:r>
            <a:r>
              <a:rPr lang="en-US" sz="2200" dirty="0" smtClean="0"/>
              <a:t> </a:t>
            </a:r>
            <a:r>
              <a:rPr lang="en-US" sz="2200" dirty="0" err="1" smtClean="0"/>
              <a:t>da</a:t>
            </a:r>
            <a:r>
              <a:rPr lang="en-US" sz="2200" dirty="0" smtClean="0"/>
              <a:t> je Υ</a:t>
            </a:r>
            <a:r>
              <a:rPr lang="en-US" sz="2200" baseline="-25000" dirty="0" smtClean="0"/>
              <a:t>𝑈 </a:t>
            </a:r>
            <a:r>
              <a:rPr lang="en-US" sz="2200" dirty="0" err="1" smtClean="0"/>
              <a:t>istovremeno</a:t>
            </a:r>
            <a:r>
              <a:rPr lang="en-US" sz="2200" dirty="0" smtClean="0"/>
              <a:t> </a:t>
            </a:r>
            <a:r>
              <a:rPr lang="en-US" sz="2200" dirty="0" err="1" smtClean="0"/>
              <a:t>i</a:t>
            </a:r>
            <a:r>
              <a:rPr lang="en-US" sz="2200" dirty="0" smtClean="0"/>
              <a:t> </a:t>
            </a:r>
            <a:r>
              <a:rPr lang="en-US" sz="2200" dirty="0" err="1" smtClean="0"/>
              <a:t>broj</a:t>
            </a:r>
            <a:r>
              <a:rPr lang="en-US" sz="2200" dirty="0" smtClean="0"/>
              <a:t> </a:t>
            </a:r>
            <a:r>
              <a:rPr lang="en-US" sz="2200" dirty="0" err="1" smtClean="0"/>
              <a:t>mogućih</a:t>
            </a:r>
            <a:r>
              <a:rPr lang="en-US" sz="2200" dirty="0" smtClean="0"/>
              <a:t> </a:t>
            </a:r>
            <a:r>
              <a:rPr lang="en-US" sz="2200" dirty="0" err="1" smtClean="0"/>
              <a:t>kodnih</a:t>
            </a:r>
            <a:r>
              <a:rPr lang="en-US" sz="2200" dirty="0" smtClean="0"/>
              <a:t> </a:t>
            </a:r>
            <a:r>
              <a:rPr lang="en-US" sz="2200" dirty="0" err="1" smtClean="0"/>
              <a:t>reči</a:t>
            </a:r>
            <a:r>
              <a:rPr lang="en-US" sz="2200" dirty="0" smtClean="0"/>
              <a:t> </a:t>
            </a:r>
            <a:r>
              <a:rPr lang="en-US" sz="2200" dirty="0" err="1" smtClean="0"/>
              <a:t>determinističkih</a:t>
            </a:r>
            <a:r>
              <a:rPr lang="en-US" sz="2200" dirty="0" smtClean="0"/>
              <a:t> </a:t>
            </a:r>
            <a:r>
              <a:rPr lang="en-US" sz="2200" dirty="0" err="1" smtClean="0"/>
              <a:t>nesingularnih</a:t>
            </a:r>
            <a:r>
              <a:rPr lang="en-US" sz="2200" dirty="0" smtClean="0"/>
              <a:t> </a:t>
            </a:r>
            <a:r>
              <a:rPr lang="en-US" sz="2200" dirty="0" err="1" smtClean="0"/>
              <a:t>kodova</a:t>
            </a:r>
            <a:r>
              <a:rPr lang="en-US" sz="2200" dirty="0" smtClean="0"/>
              <a:t>.</a:t>
            </a:r>
            <a:endParaRPr lang="sr-Latn-RS" sz="2200" dirty="0" smtClean="0"/>
          </a:p>
          <a:p>
            <a:endParaRPr lang="sr-Latn-RS" sz="2200" b="1" dirty="0" smtClean="0"/>
          </a:p>
          <a:p>
            <a:pPr>
              <a:buNone/>
            </a:pPr>
            <a:r>
              <a:rPr lang="sr-Latn-RS" sz="2400" b="1" dirty="0" smtClean="0"/>
              <a:t>	Primer 3</a:t>
            </a:r>
          </a:p>
          <a:p>
            <a:pPr>
              <a:buNone/>
            </a:pPr>
            <a:r>
              <a:rPr lang="sr-Latn-RS" sz="2200" dirty="0" smtClean="0"/>
              <a:t>	Za prenos osam kodnih reči  pomoću koda prikazanom u tabeli</a:t>
            </a:r>
            <a:endParaRPr lang="en-US" sz="2200" dirty="0" smtClean="0"/>
          </a:p>
          <a:p>
            <a:endParaRPr lang="sr-Latn-R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133" y="1477083"/>
            <a:ext cx="1638095" cy="5714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373" y="4822982"/>
            <a:ext cx="7690604" cy="889822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60832"/>
          </a:xfrm>
        </p:spPr>
        <p:txBody>
          <a:bodyPr>
            <a:normAutofit/>
          </a:bodyPr>
          <a:lstStyle/>
          <a:p>
            <a:pPr algn="ctr"/>
            <a:r>
              <a:rPr lang="sr-Latn-CS" sz="2200" b="1" dirty="0" smtClean="0"/>
              <a:t>Kanali za prenos informacija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4273"/>
            <a:ext cx="8596668" cy="462709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r-Latn-RS" sz="2600" dirty="0" smtClean="0"/>
              <a:t>	naći brzinu prenosa.</a:t>
            </a:r>
          </a:p>
          <a:p>
            <a:endParaRPr lang="sr-Latn-RS" sz="2200" b="1" i="1" dirty="0" smtClean="0"/>
          </a:p>
          <a:p>
            <a:r>
              <a:rPr lang="sr-Latn-RS" sz="2600" b="1" i="1" dirty="0" smtClean="0"/>
              <a:t>Rešenje:</a:t>
            </a:r>
          </a:p>
          <a:p>
            <a:pPr>
              <a:buNone/>
            </a:pPr>
            <a:r>
              <a:rPr lang="sr-Latn-RS" sz="2200" dirty="0" smtClean="0"/>
              <a:t>	</a:t>
            </a:r>
            <a:r>
              <a:rPr lang="sr-Latn-RS" sz="2600" dirty="0" smtClean="0"/>
              <a:t>Brzina prenosa je:</a:t>
            </a:r>
          </a:p>
          <a:p>
            <a:pPr>
              <a:buNone/>
            </a:pPr>
            <a:r>
              <a:rPr lang="sr-Latn-RS" sz="2400" dirty="0" smtClean="0"/>
              <a:t>	</a:t>
            </a:r>
            <a:r>
              <a:rPr lang="en-US" sz="2600" dirty="0" smtClean="0"/>
              <a:t>𝑅=(l</a:t>
            </a:r>
            <a:r>
              <a:rPr lang="sr-Latn-RS" sz="2600" dirty="0" smtClean="0"/>
              <a:t>d </a:t>
            </a:r>
            <a:r>
              <a:rPr lang="en-US" sz="2600" dirty="0" smtClean="0"/>
              <a:t>8)/6=</a:t>
            </a:r>
            <a:r>
              <a:rPr lang="sr-Latn-RS" sz="2600" dirty="0" smtClean="0"/>
              <a:t> ld (2</a:t>
            </a:r>
            <a:r>
              <a:rPr lang="sr-Latn-RS" sz="2600" baseline="30000" dirty="0" smtClean="0"/>
              <a:t>3</a:t>
            </a:r>
            <a:r>
              <a:rPr lang="sr-Latn-RS" sz="2600" dirty="0" smtClean="0"/>
              <a:t> )/6 =</a:t>
            </a:r>
          </a:p>
          <a:p>
            <a:pPr>
              <a:buNone/>
            </a:pPr>
            <a:r>
              <a:rPr lang="sr-Latn-RS" sz="2600" dirty="0" smtClean="0"/>
              <a:t>	  = 3ld (2)/6 = </a:t>
            </a:r>
            <a:r>
              <a:rPr lang="en-US" sz="2600" dirty="0" smtClean="0"/>
              <a:t>3/6=0.5</a:t>
            </a:r>
            <a:endParaRPr lang="sr-Latn-RS" sz="2600" dirty="0" smtClean="0"/>
          </a:p>
          <a:p>
            <a:pPr>
              <a:buNone/>
            </a:pPr>
            <a:endParaRPr lang="sr-Latn-RS" sz="2400" dirty="0" smtClean="0"/>
          </a:p>
          <a:p>
            <a:pPr>
              <a:buNone/>
            </a:pPr>
            <a:r>
              <a:rPr lang="sr-Latn-RS" sz="2400" dirty="0" smtClean="0"/>
              <a:t>	</a:t>
            </a:r>
            <a:r>
              <a:rPr lang="sr-Latn-RS" sz="2600" dirty="0" smtClean="0"/>
              <a:t>Rešenje</a:t>
            </a:r>
            <a:r>
              <a:rPr lang="en-US" sz="2600" dirty="0" smtClean="0"/>
              <a:t> </a:t>
            </a:r>
            <a:r>
              <a:rPr lang="sr-Latn-RS" sz="2600" dirty="0" smtClean="0"/>
              <a:t>je očekivano</a:t>
            </a:r>
            <a:r>
              <a:rPr lang="en-US" sz="2600" dirty="0" smtClean="0"/>
              <a:t>, </a:t>
            </a:r>
            <a:r>
              <a:rPr lang="sr-Latn-RS" sz="2600" dirty="0" smtClean="0"/>
              <a:t>pošto </a:t>
            </a:r>
            <a:r>
              <a:rPr lang="en-US" sz="2600" dirty="0" smtClean="0"/>
              <a:t>se u </a:t>
            </a:r>
            <a:r>
              <a:rPr lang="en-US" sz="2600" dirty="0" err="1" smtClean="0"/>
              <a:t>ovom</a:t>
            </a:r>
            <a:r>
              <a:rPr lang="en-US" sz="2600" dirty="0" smtClean="0"/>
              <a:t> </a:t>
            </a:r>
            <a:r>
              <a:rPr lang="en-US" sz="2600" dirty="0" err="1" smtClean="0"/>
              <a:t>kodu</a:t>
            </a:r>
            <a:r>
              <a:rPr lang="en-US" sz="2600" dirty="0" smtClean="0"/>
              <a:t> </a:t>
            </a:r>
            <a:r>
              <a:rPr lang="en-US" sz="2600" dirty="0" err="1" smtClean="0"/>
              <a:t>koristi</a:t>
            </a:r>
            <a:r>
              <a:rPr lang="en-US" sz="2600" dirty="0" smtClean="0"/>
              <a:t> </a:t>
            </a:r>
            <a:r>
              <a:rPr lang="en-US" sz="2600" dirty="0" err="1" smtClean="0"/>
              <a:t>dva</a:t>
            </a:r>
            <a:r>
              <a:rPr lang="en-US" sz="2600" dirty="0" smtClean="0"/>
              <a:t> </a:t>
            </a:r>
            <a:r>
              <a:rPr lang="en-US" sz="2600" dirty="0" err="1" smtClean="0"/>
              <a:t>puta</a:t>
            </a:r>
            <a:r>
              <a:rPr lang="en-US" sz="2600" dirty="0" smtClean="0"/>
              <a:t> </a:t>
            </a:r>
            <a:r>
              <a:rPr lang="en-US" sz="2600" dirty="0" err="1" smtClean="0"/>
              <a:t>više</a:t>
            </a:r>
            <a:r>
              <a:rPr lang="en-US" sz="2600" dirty="0" smtClean="0"/>
              <a:t> </a:t>
            </a:r>
            <a:r>
              <a:rPr lang="en-US" sz="2600" dirty="0" err="1" smtClean="0"/>
              <a:t>bita</a:t>
            </a:r>
            <a:r>
              <a:rPr lang="en-US" sz="2600" dirty="0" smtClean="0"/>
              <a:t> </a:t>
            </a:r>
            <a:r>
              <a:rPr lang="en-US" sz="2600" dirty="0" err="1" smtClean="0"/>
              <a:t>nego</a:t>
            </a:r>
            <a:r>
              <a:rPr lang="en-US" sz="2600" dirty="0" smtClean="0"/>
              <a:t> </a:t>
            </a:r>
            <a:r>
              <a:rPr lang="en-US" sz="2600" dirty="0" err="1" smtClean="0"/>
              <a:t>što</a:t>
            </a:r>
            <a:r>
              <a:rPr lang="sr-Latn-RS" sz="2600" dirty="0" smtClean="0"/>
              <a:t> izvor</a:t>
            </a:r>
            <a:r>
              <a:rPr lang="en-US" sz="2600" dirty="0" smtClean="0"/>
              <a:t> </a:t>
            </a:r>
            <a:r>
              <a:rPr lang="en-US" sz="2600" dirty="0" err="1" smtClean="0"/>
              <a:t>emituje</a:t>
            </a:r>
            <a:r>
              <a:rPr lang="en-US" sz="2600" dirty="0" smtClean="0"/>
              <a:t>.</a:t>
            </a:r>
          </a:p>
          <a:p>
            <a:pPr>
              <a:buNone/>
            </a:pPr>
            <a:endParaRPr lang="sr-Latn-RS" sz="2400" dirty="0" smtClean="0"/>
          </a:p>
          <a:p>
            <a:pPr>
              <a:buNone/>
            </a:pPr>
            <a:endParaRPr lang="sr-Latn-RS" sz="2400" dirty="0" smtClean="0"/>
          </a:p>
          <a:p>
            <a:pPr>
              <a:buNone/>
            </a:pPr>
            <a:r>
              <a:rPr lang="sr-Latn-RS" sz="2400" dirty="0" smtClean="0"/>
              <a:t>	</a:t>
            </a:r>
            <a:endParaRPr lang="sr-Latn-RS" sz="2200" dirty="0" smtClean="0"/>
          </a:p>
          <a:p>
            <a:endParaRPr lang="sr-Latn-RS" sz="2200" i="1" dirty="0" smtClean="0"/>
          </a:p>
          <a:p>
            <a:endParaRPr lang="en-US" sz="2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4944"/>
          </a:xfrm>
        </p:spPr>
        <p:txBody>
          <a:bodyPr>
            <a:normAutofit/>
          </a:bodyPr>
          <a:lstStyle/>
          <a:p>
            <a:pPr algn="ctr"/>
            <a:r>
              <a:rPr lang="sr-Latn-CS" sz="2200" b="1" dirty="0" smtClean="0"/>
              <a:t>Kanali za prenos informacija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84961"/>
            <a:ext cx="8596668" cy="44564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CS" sz="2200" dirty="0" smtClean="0"/>
              <a:t>	Oznaka </a:t>
            </a:r>
            <a:r>
              <a:rPr lang="sr-Latn-CS" sz="2200" i="1" dirty="0" smtClean="0"/>
              <a:t>v</a:t>
            </a:r>
            <a:r>
              <a:rPr lang="sr-Latn-CS" sz="2200" baseline="-25000" dirty="0" smtClean="0"/>
              <a:t>m</a:t>
            </a:r>
            <a:r>
              <a:rPr lang="sr-Latn-CS" sz="2200" dirty="0" smtClean="0"/>
              <a:t>(X,Y) ukazuje na činjenicu da ova brzina ne zavisi samo od izvora, već i od kanala. U ovom slučaju je očigledno maksimalna brzina kojom se informacije mogu prenositi kroz kanal:</a:t>
            </a:r>
          </a:p>
          <a:p>
            <a:pPr>
              <a:buNone/>
            </a:pPr>
            <a:endParaRPr lang="sr-Latn-CS" sz="2200" dirty="0" smtClean="0"/>
          </a:p>
          <a:p>
            <a:endParaRPr lang="sr-Latn-RS" sz="2200" dirty="0" smtClean="0"/>
          </a:p>
          <a:p>
            <a:endParaRPr lang="sr-Latn-RS" sz="2200" dirty="0" smtClean="0"/>
          </a:p>
          <a:p>
            <a:pPr>
              <a:buNone/>
            </a:pPr>
            <a:r>
              <a:rPr lang="sr-Latn-CS" sz="2200" dirty="0" smtClean="0"/>
              <a:t>	Ova veličina se zove </a:t>
            </a:r>
            <a:r>
              <a:rPr lang="sr-Latn-CS" sz="2200" b="1" i="1" dirty="0" smtClean="0"/>
              <a:t>kapacitet</a:t>
            </a:r>
            <a:r>
              <a:rPr lang="sr-Latn-CS" sz="2200" dirty="0" smtClean="0"/>
              <a:t> ili </a:t>
            </a:r>
            <a:r>
              <a:rPr lang="sr-Latn-CS" sz="2200" b="1" i="1" dirty="0" smtClean="0"/>
              <a:t>propusna moć </a:t>
            </a:r>
            <a:r>
              <a:rPr lang="sr-Latn-CS" sz="2200" dirty="0" smtClean="0"/>
              <a:t>kanala. </a:t>
            </a:r>
            <a:endParaRPr lang="en-US" sz="2200" dirty="0" smtClean="0"/>
          </a:p>
          <a:p>
            <a:r>
              <a:rPr lang="sr-Latn-CS" sz="2400" dirty="0" smtClean="0"/>
              <a:t>Brzina rada i prenesena informacija mogu imati manje vrednosti od maksimalnih, te se može reći da je stvarni</a:t>
            </a:r>
            <a:endParaRPr lang="en-US" sz="2400" dirty="0" smtClean="0"/>
          </a:p>
          <a:p>
            <a:endParaRPr lang="en-US" sz="2400" dirty="0" smtClean="0"/>
          </a:p>
          <a:p>
            <a:endParaRPr lang="sr-Latn-RS" sz="2200" dirty="0" smtClean="0"/>
          </a:p>
          <a:p>
            <a:endParaRPr lang="en-US" sz="2200" dirty="0"/>
          </a:p>
        </p:txBody>
      </p:sp>
      <p:graphicFrame>
        <p:nvGraphicFramePr>
          <p:cNvPr id="73730" name="Object 2"/>
          <p:cNvGraphicFramePr>
            <a:graphicFrameLocks noChangeAspect="1"/>
          </p:cNvGraphicFramePr>
          <p:nvPr/>
        </p:nvGraphicFramePr>
        <p:xfrm>
          <a:off x="1175257" y="3133344"/>
          <a:ext cx="5074077" cy="8757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1" name="Equation" r:id="rId3" imgW="2501640" imgH="431640" progId="Equation.3">
                  <p:embed/>
                </p:oleObj>
              </mc:Choice>
              <mc:Fallback>
                <p:oleObj name="Equation" r:id="rId3" imgW="250164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5257" y="3133344"/>
                        <a:ext cx="5074077" cy="8757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1019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083" y="1854927"/>
            <a:ext cx="8596668" cy="4186436"/>
          </a:xfrm>
        </p:spPr>
        <p:txBody>
          <a:bodyPr>
            <a:normAutofit fontScale="92500" lnSpcReduction="20000"/>
          </a:bodyPr>
          <a:lstStyle/>
          <a:p>
            <a:r>
              <a:rPr lang="sr-Latn-RS" sz="2200" b="1" dirty="0" smtClean="0"/>
              <a:t>Kontrolna pitanja</a:t>
            </a:r>
          </a:p>
          <a:p>
            <a:r>
              <a:rPr lang="sr-Latn-RS" dirty="0" smtClean="0"/>
              <a:t>1. Šta predstavlja </a:t>
            </a:r>
            <a:r>
              <a:rPr lang="sr-Latn-CS" b="1" i="1" dirty="0" smtClean="0"/>
              <a:t>kapacitet</a:t>
            </a:r>
            <a:r>
              <a:rPr lang="sr-Latn-CS" dirty="0" smtClean="0"/>
              <a:t> ili </a:t>
            </a:r>
            <a:r>
              <a:rPr lang="sr-Latn-CS" b="1" i="1" dirty="0" smtClean="0"/>
              <a:t>propusna moć </a:t>
            </a:r>
            <a:r>
              <a:rPr lang="sr-Latn-CS" dirty="0" smtClean="0"/>
              <a:t>kanala i kako se računa?</a:t>
            </a:r>
          </a:p>
          <a:p>
            <a:pPr>
              <a:buNone/>
            </a:pPr>
            <a:r>
              <a:rPr lang="sr-Latn-CS" dirty="0" smtClean="0"/>
              <a:t>	2. Kako se računa  </a:t>
            </a:r>
            <a:r>
              <a:rPr lang="sr-Latn-CS" b="1" i="1" dirty="0" smtClean="0"/>
              <a:t>protok informacija  i koeficijent iskorišćenja kanala?</a:t>
            </a:r>
          </a:p>
          <a:p>
            <a:pPr>
              <a:buNone/>
            </a:pPr>
            <a:r>
              <a:rPr lang="sr-Latn-CS" b="1" i="1" dirty="0" smtClean="0"/>
              <a:t>	3. </a:t>
            </a:r>
            <a:r>
              <a:rPr lang="sr-Latn-CS" dirty="0" smtClean="0"/>
              <a:t>Šta predstalja </a:t>
            </a:r>
            <a:r>
              <a:rPr lang="sr-Latn-CS" b="1" i="1" dirty="0" smtClean="0"/>
              <a:t>idealni kanal? </a:t>
            </a:r>
            <a:r>
              <a:rPr lang="sr-Latn-CS" dirty="0" smtClean="0"/>
              <a:t>Napisati kanalnu matricu za r=s=4 i nacrtati odgo</a:t>
            </a:r>
            <a:r>
              <a:rPr lang="sr-Latn-RS" dirty="0" smtClean="0"/>
              <a:t>v</a:t>
            </a:r>
            <a:r>
              <a:rPr lang="sr-Latn-CS" dirty="0" smtClean="0"/>
              <a:t>arajući graf.</a:t>
            </a:r>
          </a:p>
          <a:p>
            <a:pPr>
              <a:buNone/>
            </a:pPr>
            <a:endParaRPr lang="sr-Latn-CS" b="1" i="1" dirty="0" smtClean="0"/>
          </a:p>
          <a:p>
            <a:pPr>
              <a:buNone/>
            </a:pPr>
            <a:r>
              <a:rPr lang="sr-Latn-CS" b="1" i="1" dirty="0" smtClean="0"/>
              <a:t>	</a:t>
            </a:r>
            <a:r>
              <a:rPr lang="sr-Latn-CS" sz="2200" b="1" dirty="0" smtClean="0"/>
              <a:t>Kontrolni zadatak</a:t>
            </a:r>
          </a:p>
          <a:p>
            <a:pPr>
              <a:buNone/>
            </a:pPr>
            <a:r>
              <a:rPr lang="sr-Latn-CS" sz="1900" b="1" i="1" dirty="0" smtClean="0"/>
              <a:t>1. </a:t>
            </a:r>
            <a:r>
              <a:rPr lang="sr-Latn-RS" sz="1900" dirty="0" smtClean="0"/>
              <a:t>Za prenos 4 kodne reči  pomoću koda prikazanom u tabeli</a:t>
            </a:r>
            <a:endParaRPr lang="en-US" sz="1900" dirty="0" smtClean="0"/>
          </a:p>
          <a:p>
            <a:endParaRPr lang="sr-Latn-RS" dirty="0" smtClean="0"/>
          </a:p>
          <a:p>
            <a:r>
              <a:rPr lang="en-US" dirty="0" smtClean="0"/>
              <a:t>K</a:t>
            </a:r>
            <a:r>
              <a:rPr lang="sr-Latn-RS" dirty="0" smtClean="0"/>
              <a:t>odne reči      00          01          10         11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CS" b="1" i="1" dirty="0" smtClean="0"/>
              <a:t>         Kod          0000     0011      1100     1111 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953588" y="5342709"/>
            <a:ext cx="4846319" cy="39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1796145" y="5270862"/>
            <a:ext cx="836023" cy="13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2588624" y="5305697"/>
            <a:ext cx="836023" cy="13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3411583" y="5318760"/>
            <a:ext cx="836023" cy="13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312921" y="5292634"/>
            <a:ext cx="836023" cy="13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naći brzinu prenosa.</a:t>
            </a:r>
          </a:p>
          <a:p>
            <a:r>
              <a:rPr lang="sr-Latn-RS" dirty="0" smtClean="0"/>
              <a:t>2. Ako je kanalna matrica determinističkog kanala :</a:t>
            </a:r>
          </a:p>
          <a:p>
            <a:r>
              <a:rPr lang="sr-Latn-RS" dirty="0" smtClean="0"/>
              <a:t>     1     0</a:t>
            </a:r>
          </a:p>
          <a:p>
            <a:r>
              <a:rPr lang="sr-Latn-RS" dirty="0" smtClean="0"/>
              <a:t>     0     1</a:t>
            </a:r>
          </a:p>
          <a:p>
            <a:r>
              <a:rPr lang="sr-Latn-RS" dirty="0" smtClean="0"/>
              <a:t>     1     0</a:t>
            </a:r>
          </a:p>
          <a:p>
            <a:r>
              <a:rPr lang="sr-Latn-RS" smtClean="0"/>
              <a:t>nacrtati </a:t>
            </a:r>
            <a:r>
              <a:rPr lang="sr-Latn-RS" dirty="0" smtClean="0"/>
              <a:t>odgoarajući graf.</a:t>
            </a:r>
          </a:p>
          <a:p>
            <a:endParaRPr lang="sr-Latn-RS" dirty="0" smtClean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849086" y="3540034"/>
            <a:ext cx="94052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1680754" y="3574869"/>
            <a:ext cx="94052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6176"/>
          </a:xfrm>
        </p:spPr>
        <p:txBody>
          <a:bodyPr>
            <a:normAutofit/>
          </a:bodyPr>
          <a:lstStyle/>
          <a:p>
            <a:pPr algn="ctr"/>
            <a:r>
              <a:rPr lang="sr-Latn-CS" sz="2200" b="1" dirty="0" smtClean="0"/>
              <a:t>Kanali za prenos informacija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89889"/>
            <a:ext cx="8596668" cy="4651474"/>
          </a:xfrm>
        </p:spPr>
        <p:txBody>
          <a:bodyPr/>
          <a:lstStyle/>
          <a:p>
            <a:endParaRPr lang="sr-Latn-RS" dirty="0" smtClean="0"/>
          </a:p>
          <a:p>
            <a:pPr>
              <a:buNone/>
            </a:pPr>
            <a:r>
              <a:rPr lang="sr-Latn-CS" b="1" i="1" dirty="0" smtClean="0"/>
              <a:t>	</a:t>
            </a:r>
            <a:r>
              <a:rPr lang="sr-Latn-CS" sz="2200" b="1" i="1" dirty="0" smtClean="0"/>
              <a:t>protok informacija </a:t>
            </a:r>
            <a:r>
              <a:rPr lang="sr-Latn-CS" sz="2200" b="1" dirty="0" smtClean="0"/>
              <a:t>(</a:t>
            </a:r>
            <a:r>
              <a:rPr lang="sr-Latn-CS" sz="2200" b="1" i="1" dirty="0" smtClean="0"/>
              <a:t>informacioni protok</a:t>
            </a:r>
            <a:r>
              <a:rPr lang="sr-Latn-CS" sz="2200" b="1" dirty="0" smtClean="0"/>
              <a:t>):</a:t>
            </a:r>
          </a:p>
          <a:p>
            <a:pPr>
              <a:buNone/>
            </a:pPr>
            <a:endParaRPr lang="sr-Latn-RS" sz="2200" dirty="0" smtClean="0"/>
          </a:p>
          <a:p>
            <a:endParaRPr lang="sr-Latn-RS" dirty="0" smtClean="0"/>
          </a:p>
          <a:p>
            <a:pPr>
              <a:buNone/>
            </a:pPr>
            <a:r>
              <a:rPr lang="sr-Latn-CS" sz="2200" dirty="0" smtClean="0"/>
              <a:t>	</a:t>
            </a:r>
          </a:p>
          <a:p>
            <a:pPr>
              <a:buNone/>
            </a:pPr>
            <a:r>
              <a:rPr lang="sr-Latn-CS" sz="2200" dirty="0" smtClean="0"/>
              <a:t>	gde su i </a:t>
            </a:r>
            <a:r>
              <a:rPr lang="sr-Latn-CS" sz="2200" i="1" dirty="0" smtClean="0"/>
              <a:t>v</a:t>
            </a:r>
            <a:r>
              <a:rPr lang="sr-Latn-CS" sz="2200" dirty="0" smtClean="0"/>
              <a:t>(X,Y) i </a:t>
            </a:r>
            <a:r>
              <a:rPr lang="sr-Latn-CS" sz="2200" i="1" dirty="0" smtClean="0"/>
              <a:t>I</a:t>
            </a:r>
            <a:r>
              <a:rPr lang="sr-Latn-CS" sz="2200" dirty="0" smtClean="0"/>
              <a:t>(X,X) stvarne vrednosti iz kanala. </a:t>
            </a:r>
          </a:p>
          <a:p>
            <a:pPr>
              <a:buNone/>
            </a:pPr>
            <a:r>
              <a:rPr lang="sr-Latn-CS" sz="2200" dirty="0" smtClean="0"/>
              <a:t>	Sada se može definisati i </a:t>
            </a:r>
            <a:r>
              <a:rPr lang="sr-Latn-CS" sz="2200" b="1" i="1" dirty="0" smtClean="0"/>
              <a:t>koeficijent iskorišćenja kanala:</a:t>
            </a:r>
          </a:p>
          <a:p>
            <a:pPr>
              <a:buNone/>
            </a:pPr>
            <a:endParaRPr lang="sr-Latn-CS" sz="2200" b="1" i="1" dirty="0" smtClean="0"/>
          </a:p>
          <a:p>
            <a:pPr>
              <a:buNone/>
            </a:pPr>
            <a:endParaRPr lang="sr-Latn-CS" sz="2200" b="1" i="1" dirty="0" smtClean="0"/>
          </a:p>
          <a:p>
            <a:pPr>
              <a:buNone/>
            </a:pPr>
            <a:endParaRPr lang="en-US" sz="2200" dirty="0" smtClean="0"/>
          </a:p>
          <a:p>
            <a:endParaRPr lang="en-US" dirty="0"/>
          </a:p>
        </p:txBody>
      </p:sp>
      <p:graphicFrame>
        <p:nvGraphicFramePr>
          <p:cNvPr id="74754" name="Object 2"/>
          <p:cNvGraphicFramePr>
            <a:graphicFrameLocks noChangeAspect="1"/>
          </p:cNvGraphicFramePr>
          <p:nvPr/>
        </p:nvGraphicFramePr>
        <p:xfrm>
          <a:off x="1291589" y="2565336"/>
          <a:ext cx="3837843" cy="763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57" name="Equation" r:id="rId3" imgW="2171520" imgH="431640" progId="Equation.3">
                  <p:embed/>
                </p:oleObj>
              </mc:Choice>
              <mc:Fallback>
                <p:oleObj name="Equation" r:id="rId3" imgW="217152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1589" y="2565336"/>
                        <a:ext cx="3837843" cy="7630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6" name="Object 4"/>
          <p:cNvGraphicFramePr>
            <a:graphicFrameLocks noChangeAspect="1"/>
          </p:cNvGraphicFramePr>
          <p:nvPr/>
        </p:nvGraphicFramePr>
        <p:xfrm>
          <a:off x="1762760" y="4730496"/>
          <a:ext cx="1584986" cy="722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58" name="Equation" r:id="rId5" imgW="863280" imgH="393480" progId="Equation.3">
                  <p:embed/>
                </p:oleObj>
              </mc:Choice>
              <mc:Fallback>
                <p:oleObj name="Equation" r:id="rId5" imgW="86328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760" y="4730496"/>
                        <a:ext cx="1584986" cy="7225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3984"/>
          </a:xfrm>
        </p:spPr>
        <p:txBody>
          <a:bodyPr>
            <a:normAutofit/>
          </a:bodyPr>
          <a:lstStyle/>
          <a:p>
            <a:pPr algn="ctr"/>
            <a:r>
              <a:rPr lang="sr-Latn-CS" sz="2200" b="1" dirty="0" smtClean="0"/>
              <a:t>Kanali za prenos informacija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3040"/>
            <a:ext cx="8596668" cy="47792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CS" sz="2800" b="1" dirty="0" smtClean="0"/>
              <a:t>	</a:t>
            </a:r>
            <a:r>
              <a:rPr lang="sr-Latn-CS" sz="2400" b="1" dirty="0" smtClean="0"/>
              <a:t>Kapaciteti najznačajnijih diskretnih kanala</a:t>
            </a:r>
          </a:p>
          <a:p>
            <a:pPr>
              <a:buNone/>
            </a:pPr>
            <a:r>
              <a:rPr lang="sr-Latn-CS" sz="2400" b="1" dirty="0" smtClean="0"/>
              <a:t>	</a:t>
            </a:r>
            <a:r>
              <a:rPr lang="sr-Latn-CS" sz="2600" b="1" dirty="0" smtClean="0"/>
              <a:t> 1. </a:t>
            </a:r>
            <a:r>
              <a:rPr lang="sr-Latn-CS" sz="2200" b="1" dirty="0" smtClean="0"/>
              <a:t>Kanal bez gubitaka</a:t>
            </a:r>
          </a:p>
          <a:p>
            <a:pPr>
              <a:buNone/>
            </a:pPr>
            <a:r>
              <a:rPr lang="sr-Latn-CS" sz="2200" b="1" dirty="0" smtClean="0"/>
              <a:t>	</a:t>
            </a:r>
            <a:r>
              <a:rPr lang="sr-Latn-CS" sz="2200" dirty="0" smtClean="0"/>
              <a:t>Kanal</a:t>
            </a:r>
            <a:r>
              <a:rPr lang="sr-Latn-CS" sz="2200" b="1" i="1" dirty="0" smtClean="0"/>
              <a:t> </a:t>
            </a:r>
            <a:r>
              <a:rPr lang="sr-Latn-CS" sz="2200" dirty="0" smtClean="0"/>
              <a:t>je  </a:t>
            </a:r>
            <a:r>
              <a:rPr lang="sr-Latn-CS" sz="2200" b="1" i="1" dirty="0" smtClean="0"/>
              <a:t>bez gubitaka</a:t>
            </a:r>
            <a:r>
              <a:rPr lang="sr-Latn-CS" sz="2200" dirty="0" smtClean="0"/>
              <a:t> ako kanalna matrica ima samo po jedan element u svakoj koloni:</a:t>
            </a:r>
          </a:p>
          <a:p>
            <a:pPr>
              <a:buNone/>
            </a:pPr>
            <a:endParaRPr lang="sr-Latn-CS" sz="2600" dirty="0" smtClean="0"/>
          </a:p>
          <a:p>
            <a:pPr>
              <a:buNone/>
            </a:pPr>
            <a:endParaRPr lang="sr-Latn-CS" sz="2600" dirty="0" smtClean="0"/>
          </a:p>
          <a:p>
            <a:pPr>
              <a:buNone/>
            </a:pPr>
            <a:r>
              <a:rPr lang="sr-Latn-CS" sz="2600" dirty="0" smtClean="0"/>
              <a:t>	</a:t>
            </a:r>
            <a:r>
              <a:rPr lang="sr-Latn-CS" sz="2200" dirty="0" smtClean="0"/>
              <a:t>Za ovakav kanal je očigledno </a:t>
            </a:r>
            <a:r>
              <a:rPr lang="sr-Latn-CS" sz="2200" i="1" dirty="0" smtClean="0"/>
              <a:t>H</a:t>
            </a:r>
            <a:r>
              <a:rPr lang="sr-Latn-CS" sz="2200" dirty="0" smtClean="0"/>
              <a:t>(X/Y) = 0, te je</a:t>
            </a:r>
          </a:p>
          <a:p>
            <a:pPr>
              <a:buNone/>
            </a:pPr>
            <a:endParaRPr lang="sr-Latn-CS" sz="2200" dirty="0" smtClean="0"/>
          </a:p>
          <a:p>
            <a:pPr>
              <a:buNone/>
            </a:pPr>
            <a:r>
              <a:rPr lang="sr-Latn-CS" sz="2400" dirty="0" smtClean="0"/>
              <a:t>	</a:t>
            </a:r>
            <a:r>
              <a:rPr lang="sr-Latn-CS" sz="2200" dirty="0" smtClean="0"/>
              <a:t>Maksimalna međusobna informacija:</a:t>
            </a:r>
          </a:p>
        </p:txBody>
      </p:sp>
      <p:graphicFrame>
        <p:nvGraphicFramePr>
          <p:cNvPr id="75778" name="Object 2"/>
          <p:cNvGraphicFramePr>
            <a:graphicFrameLocks noChangeAspect="1"/>
          </p:cNvGraphicFramePr>
          <p:nvPr/>
        </p:nvGraphicFramePr>
        <p:xfrm>
          <a:off x="1649982" y="3340608"/>
          <a:ext cx="3251199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1" name="Equation" r:id="rId3" imgW="1625400" imgH="457200" progId="Equation.3">
                  <p:embed/>
                </p:oleObj>
              </mc:Choice>
              <mc:Fallback>
                <p:oleObj name="Equation" r:id="rId3" imgW="162540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9982" y="3340608"/>
                        <a:ext cx="3251199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79" name="Object 3"/>
          <p:cNvGraphicFramePr>
            <a:graphicFrameLocks noChangeAspect="1"/>
          </p:cNvGraphicFramePr>
          <p:nvPr/>
        </p:nvGraphicFramePr>
        <p:xfrm>
          <a:off x="1636776" y="5008308"/>
          <a:ext cx="3732604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2" name="Equation" r:id="rId5" imgW="2286000" imgH="203040" progId="Equation.3">
                  <p:embed/>
                </p:oleObj>
              </mc:Choice>
              <mc:Fallback>
                <p:oleObj name="Equation" r:id="rId5" imgW="228600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6776" y="5008308"/>
                        <a:ext cx="3732604" cy="331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80" name="Object 4"/>
          <p:cNvGraphicFramePr>
            <a:graphicFrameLocks noChangeAspect="1"/>
          </p:cNvGraphicFramePr>
          <p:nvPr/>
        </p:nvGraphicFramePr>
        <p:xfrm>
          <a:off x="5681980" y="5425441"/>
          <a:ext cx="4071620" cy="385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3" name="Equation" r:id="rId7" imgW="2412720" imgH="228600" progId="Equation.3">
                  <p:embed/>
                </p:oleObj>
              </mc:Choice>
              <mc:Fallback>
                <p:oleObj name="Equation" r:id="rId7" imgW="241272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1980" y="5425441"/>
                        <a:ext cx="4071620" cy="3857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0288"/>
          </a:xfrm>
        </p:spPr>
        <p:txBody>
          <a:bodyPr>
            <a:normAutofit/>
          </a:bodyPr>
          <a:lstStyle/>
          <a:p>
            <a:pPr algn="ctr"/>
            <a:r>
              <a:rPr lang="sr-Latn-CS" sz="2200" b="1" dirty="0" smtClean="0"/>
              <a:t>Kanali za prenos informacija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58112"/>
            <a:ext cx="8596668" cy="473049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Latn-CS" sz="2600" b="1" dirty="0" smtClean="0"/>
              <a:t>	2. Deterministički kanal</a:t>
            </a:r>
          </a:p>
          <a:p>
            <a:pPr algn="just">
              <a:buNone/>
            </a:pPr>
            <a:r>
              <a:rPr lang="sr-Latn-CS" sz="2400" dirty="0" smtClean="0"/>
              <a:t>	</a:t>
            </a:r>
            <a:r>
              <a:rPr lang="sr-Latn-CS" sz="2200" dirty="0" smtClean="0"/>
              <a:t>Ako kanalna matrica ima samo po jedan nenulti element u svakoj vrsti i taj element je ravan jedinici tada je kanal </a:t>
            </a:r>
            <a:r>
              <a:rPr lang="sr-Latn-CS" sz="2200" b="1" dirty="0" smtClean="0"/>
              <a:t>deterministički. </a:t>
            </a:r>
            <a:r>
              <a:rPr lang="sr-Latn-CS" sz="2200" dirty="0" smtClean="0"/>
              <a:t>Primer grafa jednog determinističkog kanala prikazan je na slici 9.</a:t>
            </a:r>
            <a:endParaRPr lang="sr-Latn-RS" sz="2200" dirty="0" smtClean="0"/>
          </a:p>
          <a:p>
            <a:pPr algn="just"/>
            <a:r>
              <a:rPr lang="sr-Latn-RS" sz="2200" dirty="0" smtClean="0"/>
              <a:t>  </a:t>
            </a:r>
            <a:r>
              <a:rPr lang="sl-SI" sz="2800" i="1" dirty="0" smtClean="0"/>
              <a:t>x</a:t>
            </a:r>
            <a:r>
              <a:rPr lang="sl-SI" sz="2800" baseline="-25000" dirty="0" smtClean="0"/>
              <a:t>1</a:t>
            </a:r>
            <a:r>
              <a:rPr lang="sr-Latn-RS" sz="2400" dirty="0" smtClean="0"/>
              <a:t>               </a:t>
            </a:r>
          </a:p>
          <a:p>
            <a:pPr algn="just"/>
            <a:r>
              <a:rPr lang="sr-Latn-RS" sz="2400" dirty="0" smtClean="0"/>
              <a:t>                            1</a:t>
            </a:r>
            <a:r>
              <a:rPr lang="sr-Latn-RS" sz="2200" dirty="0" smtClean="0"/>
              <a:t>                    </a:t>
            </a:r>
          </a:p>
          <a:p>
            <a:pPr algn="just"/>
            <a:r>
              <a:rPr lang="sl-SI" sz="2400" i="1" dirty="0" smtClean="0"/>
              <a:t>                       1                   y</a:t>
            </a:r>
            <a:r>
              <a:rPr lang="sl-SI" sz="2400" baseline="-25000" dirty="0" smtClean="0"/>
              <a:t>1</a:t>
            </a:r>
            <a:endParaRPr lang="sl-SI" sz="2400" i="1" dirty="0" smtClean="0"/>
          </a:p>
          <a:p>
            <a:pPr algn="just"/>
            <a:r>
              <a:rPr lang="sl-SI" sz="2200" i="1" dirty="0" smtClean="0"/>
              <a:t>  X</a:t>
            </a:r>
            <a:r>
              <a:rPr lang="sl-SI" sz="2400" baseline="-25000" dirty="0" smtClean="0"/>
              <a:t>2</a:t>
            </a:r>
            <a:endParaRPr lang="sr-Latn-RS" sz="2400" baseline="-25000" dirty="0" smtClean="0"/>
          </a:p>
          <a:p>
            <a:pPr algn="just">
              <a:buNone/>
            </a:pPr>
            <a:r>
              <a:rPr lang="sl-SI" sz="2400" i="1" dirty="0" smtClean="0"/>
              <a:t>     </a:t>
            </a:r>
            <a:r>
              <a:rPr lang="sl-SI" sz="2800" i="1" dirty="0" smtClean="0"/>
              <a:t>x</a:t>
            </a:r>
            <a:r>
              <a:rPr lang="sl-SI" sz="2800" baseline="-25000" dirty="0" smtClean="0"/>
              <a:t>3</a:t>
            </a:r>
            <a:r>
              <a:rPr lang="sr-Latn-RS" sz="2200" dirty="0" smtClean="0"/>
              <a:t>                                           </a:t>
            </a:r>
            <a:r>
              <a:rPr lang="sl-SI" sz="2400" i="1" dirty="0" smtClean="0"/>
              <a:t>y</a:t>
            </a:r>
            <a:r>
              <a:rPr lang="sl-SI" sz="2400" baseline="-25000" dirty="0" smtClean="0"/>
              <a:t>2        </a:t>
            </a:r>
            <a:r>
              <a:rPr lang="sl-SI" sz="2800" baseline="-25000" dirty="0" smtClean="0"/>
              <a:t>Slika 9</a:t>
            </a:r>
            <a:endParaRPr lang="sr-Latn-RS" sz="2800" dirty="0" smtClean="0"/>
          </a:p>
          <a:p>
            <a:pPr algn="just">
              <a:buNone/>
            </a:pPr>
            <a:r>
              <a:rPr lang="sr-Latn-RS" sz="2200" dirty="0" smtClean="0"/>
              <a:t>                             1                              </a:t>
            </a:r>
            <a:endParaRPr lang="en-US" sz="2400" dirty="0" smtClean="0"/>
          </a:p>
          <a:p>
            <a:pPr algn="just">
              <a:buNone/>
            </a:pPr>
            <a:endParaRPr lang="en-US" sz="2200" dirty="0" smtClean="0"/>
          </a:p>
          <a:p>
            <a:endParaRPr lang="en-US" sz="2400" b="1" dirty="0"/>
          </a:p>
        </p:txBody>
      </p:sp>
      <p:sp>
        <p:nvSpPr>
          <p:cNvPr id="4" name="Flowchart: Connector 3"/>
          <p:cNvSpPr/>
          <p:nvPr/>
        </p:nvSpPr>
        <p:spPr>
          <a:xfrm>
            <a:off x="1712976" y="3834384"/>
            <a:ext cx="158496" cy="15849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1810512" y="5102352"/>
            <a:ext cx="158496" cy="15849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4590288" y="4614672"/>
            <a:ext cx="158496" cy="15849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1816608" y="5669280"/>
            <a:ext cx="158496" cy="15849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4614672" y="5687568"/>
            <a:ext cx="158496" cy="15849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7" idx="6"/>
          </p:cNvCxnSpPr>
          <p:nvPr/>
        </p:nvCxnSpPr>
        <p:spPr>
          <a:xfrm flipV="1">
            <a:off x="1975104" y="5742432"/>
            <a:ext cx="2627376" cy="6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6"/>
          </p:cNvCxnSpPr>
          <p:nvPr/>
        </p:nvCxnSpPr>
        <p:spPr>
          <a:xfrm flipV="1">
            <a:off x="1969008" y="4791456"/>
            <a:ext cx="2651760" cy="390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6"/>
            <a:endCxn id="6" idx="1"/>
          </p:cNvCxnSpPr>
          <p:nvPr/>
        </p:nvCxnSpPr>
        <p:spPr>
          <a:xfrm>
            <a:off x="1871472" y="3913632"/>
            <a:ext cx="2742027" cy="7242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2480"/>
          </a:xfrm>
        </p:spPr>
        <p:txBody>
          <a:bodyPr>
            <a:normAutofit/>
          </a:bodyPr>
          <a:lstStyle/>
          <a:p>
            <a:pPr algn="ctr"/>
            <a:r>
              <a:rPr lang="sr-Latn-CS" sz="2200" b="1" dirty="0" smtClean="0"/>
              <a:t>Kanali za prenos informacija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94689"/>
            <a:ext cx="8596668" cy="4346674"/>
          </a:xfrm>
        </p:spPr>
        <p:txBody>
          <a:bodyPr/>
          <a:lstStyle/>
          <a:p>
            <a:pPr>
              <a:buNone/>
            </a:pPr>
            <a:r>
              <a:rPr lang="sr-Latn-RS" sz="2200" dirty="0" smtClean="0"/>
              <a:t>	Kanalna matrica determinističkog kanala je:</a:t>
            </a:r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r>
              <a:rPr lang="sr-Latn-CS" sz="2200" dirty="0" smtClean="0"/>
              <a:t>Posle slanja svakog simbola tačno se zna koji će simbol biti primljen pa je </a:t>
            </a:r>
            <a:r>
              <a:rPr lang="sr-Latn-CS" sz="2200" i="1" dirty="0" smtClean="0"/>
              <a:t>H</a:t>
            </a:r>
            <a:r>
              <a:rPr lang="sr-Latn-CS" sz="2200" dirty="0" smtClean="0"/>
              <a:t>(Y/X) = 0 a međusobna informacija</a:t>
            </a:r>
            <a:endParaRPr lang="en-US" sz="2200" dirty="0" smtClean="0"/>
          </a:p>
          <a:p>
            <a:endParaRPr lang="en-US" dirty="0" smtClean="0"/>
          </a:p>
          <a:p>
            <a:pPr>
              <a:buNone/>
            </a:pPr>
            <a:r>
              <a:rPr lang="sr-Latn-CS" dirty="0" smtClean="0"/>
              <a:t> 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79875" name="Object 3"/>
          <p:cNvGraphicFramePr>
            <a:graphicFrameLocks noChangeAspect="1"/>
          </p:cNvGraphicFramePr>
          <p:nvPr/>
        </p:nvGraphicFramePr>
        <p:xfrm>
          <a:off x="1656080" y="2147253"/>
          <a:ext cx="1538224" cy="1538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78" name="Equation" r:id="rId3" imgW="711000" imgH="711000" progId="Equation.3">
                  <p:embed/>
                </p:oleObj>
              </mc:Choice>
              <mc:Fallback>
                <p:oleObj name="Equation" r:id="rId3" imgW="711000" imgH="711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6080" y="2147253"/>
                        <a:ext cx="1538224" cy="15382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77" name="Object 5"/>
          <p:cNvGraphicFramePr>
            <a:graphicFrameLocks noChangeAspect="1"/>
          </p:cNvGraphicFramePr>
          <p:nvPr/>
        </p:nvGraphicFramePr>
        <p:xfrm>
          <a:off x="1253490" y="4876800"/>
          <a:ext cx="4242214" cy="383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79" name="Equation" r:id="rId5" imgW="2247840" imgH="203040" progId="Equation.3">
                  <p:embed/>
                </p:oleObj>
              </mc:Choice>
              <mc:Fallback>
                <p:oleObj name="Equation" r:id="rId5" imgW="224784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3490" y="4876800"/>
                        <a:ext cx="4242214" cy="3834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3984"/>
          </a:xfrm>
        </p:spPr>
        <p:txBody>
          <a:bodyPr>
            <a:normAutofit/>
          </a:bodyPr>
          <a:lstStyle/>
          <a:p>
            <a:pPr algn="ctr"/>
            <a:r>
              <a:rPr lang="sr-Latn-CS" sz="2200" b="1" dirty="0" smtClean="0"/>
              <a:t>Kanali za prenos informacija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65505"/>
            <a:ext cx="8596668" cy="4675858"/>
          </a:xfrm>
        </p:spPr>
        <p:txBody>
          <a:bodyPr/>
          <a:lstStyle/>
          <a:p>
            <a:pPr>
              <a:buNone/>
            </a:pPr>
            <a:r>
              <a:rPr lang="sr-Latn-CS" sz="2200" dirty="0" smtClean="0"/>
              <a:t>	Maksimalna međusobna informacija u ovom slučaju je:</a:t>
            </a:r>
          </a:p>
          <a:p>
            <a:endParaRPr lang="sr-Latn-CS" sz="2200" dirty="0" smtClean="0"/>
          </a:p>
          <a:p>
            <a:endParaRPr lang="sr-Latn-CS" sz="2200" dirty="0" smtClean="0"/>
          </a:p>
          <a:p>
            <a:endParaRPr lang="sr-Latn-CS" sz="2400" b="1" dirty="0" smtClean="0"/>
          </a:p>
          <a:p>
            <a:pPr>
              <a:buNone/>
            </a:pPr>
            <a:r>
              <a:rPr lang="sr-Latn-CS" sz="2400" b="1" dirty="0" smtClean="0"/>
              <a:t>	3. Idealni kanal</a:t>
            </a:r>
            <a:endParaRPr lang="en-US" sz="2400" dirty="0" smtClean="0"/>
          </a:p>
          <a:p>
            <a:pPr algn="just">
              <a:buNone/>
            </a:pPr>
            <a:r>
              <a:rPr lang="sr-Latn-CS" sz="2200" dirty="0" smtClean="0"/>
              <a:t>	Kanal je </a:t>
            </a:r>
            <a:r>
              <a:rPr lang="sr-Latn-CS" sz="2200" b="1" i="1" dirty="0" smtClean="0"/>
              <a:t>idealan</a:t>
            </a:r>
            <a:r>
              <a:rPr lang="sr-Latn-CS" sz="2200" dirty="0" smtClean="0"/>
              <a:t> ako kanalna matrica ima po jedan nenulti element u svakoj vrsti i svakoj koloni. Taj element mora biti jednak jedinici, a prenumerisanjem simbola ova matrica se može dovesti na jediničnu matricu (primer sa slike 9 </a:t>
            </a:r>
            <a:r>
              <a:rPr lang="sr-Latn-CS" sz="2200" i="1" dirty="0" smtClean="0"/>
              <a:t>r </a:t>
            </a:r>
            <a:r>
              <a:rPr lang="sr-Latn-CS" sz="2200" dirty="0" smtClean="0"/>
              <a:t>= </a:t>
            </a:r>
            <a:r>
              <a:rPr lang="sr-Latn-CS" sz="2200" i="1" dirty="0" smtClean="0"/>
              <a:t>s</a:t>
            </a:r>
            <a:r>
              <a:rPr lang="sr-Latn-CS" sz="2200" dirty="0" smtClean="0"/>
              <a:t>= 3).</a:t>
            </a:r>
          </a:p>
          <a:p>
            <a:pPr algn="just"/>
            <a:r>
              <a:rPr lang="sr-Latn-CS" sz="2200" dirty="0" smtClean="0"/>
              <a:t>Njegova kanalna matrica ima oblik:</a:t>
            </a:r>
            <a:endParaRPr lang="en-US" sz="2200" dirty="0" smtClean="0"/>
          </a:p>
          <a:p>
            <a:endParaRPr lang="sr-Latn-CS" sz="2200" dirty="0" smtClean="0"/>
          </a:p>
          <a:p>
            <a:endParaRPr lang="en-US" dirty="0"/>
          </a:p>
        </p:txBody>
      </p:sp>
      <p:graphicFrame>
        <p:nvGraphicFramePr>
          <p:cNvPr id="80898" name="Object 2"/>
          <p:cNvGraphicFramePr>
            <a:graphicFrameLocks noChangeAspect="1"/>
          </p:cNvGraphicFramePr>
          <p:nvPr/>
        </p:nvGraphicFramePr>
        <p:xfrm>
          <a:off x="1142111" y="1926908"/>
          <a:ext cx="4660900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899" name="Equation" r:id="rId3" imgW="2349360" imgH="228600" progId="Equation.3">
                  <p:embed/>
                </p:oleObj>
              </mc:Choice>
              <mc:Fallback>
                <p:oleObj name="Equation" r:id="rId3" imgW="234936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111" y="1926908"/>
                        <a:ext cx="4660900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0560"/>
          </a:xfrm>
        </p:spPr>
        <p:txBody>
          <a:bodyPr>
            <a:normAutofit/>
          </a:bodyPr>
          <a:lstStyle/>
          <a:p>
            <a:pPr algn="ctr"/>
            <a:r>
              <a:rPr lang="sr-Latn-CS" sz="2200" b="1" dirty="0" smtClean="0"/>
              <a:t>Kanali za prenos informacija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70305"/>
            <a:ext cx="8596668" cy="4371058"/>
          </a:xfrm>
        </p:spPr>
        <p:txBody>
          <a:bodyPr/>
          <a:lstStyle/>
          <a:p>
            <a:endParaRPr lang="sr-Latn-CS" sz="2200" dirty="0" smtClean="0"/>
          </a:p>
          <a:p>
            <a:endParaRPr lang="sr-Latn-CS" sz="2200" dirty="0" smtClean="0"/>
          </a:p>
          <a:p>
            <a:endParaRPr lang="sr-Latn-CS" sz="2200" dirty="0" smtClean="0"/>
          </a:p>
          <a:p>
            <a:endParaRPr lang="sr-Latn-CS" sz="2200" dirty="0" smtClean="0"/>
          </a:p>
          <a:p>
            <a:endParaRPr lang="sr-Latn-CS" sz="2200" dirty="0" smtClean="0"/>
          </a:p>
          <a:p>
            <a:r>
              <a:rPr lang="sr-Latn-CS" sz="2200" dirty="0" smtClean="0"/>
              <a:t>Ovakav kanal je istovremeno i deterministički i bez gubitaka. Na slici 10 prikazan je odgovarajući graf.</a:t>
            </a:r>
          </a:p>
          <a:p>
            <a:pPr>
              <a:buNone/>
            </a:pPr>
            <a:r>
              <a:rPr lang="sr-Latn-CS" sz="2400" dirty="0" smtClean="0"/>
              <a:t>	</a:t>
            </a:r>
            <a:r>
              <a:rPr lang="sr-Latn-CS" sz="2200" dirty="0" smtClean="0"/>
              <a:t>Kod idealnog kanala važi:</a:t>
            </a:r>
          </a:p>
          <a:p>
            <a:pPr>
              <a:buNone/>
            </a:pPr>
            <a:r>
              <a:rPr lang="sr-Latn-CS" sz="2400" i="1" dirty="0" smtClean="0"/>
              <a:t>	I</a:t>
            </a:r>
            <a:r>
              <a:rPr lang="sr-Latn-CS" sz="2400" baseline="-25000" dirty="0" smtClean="0"/>
              <a:t>max</a:t>
            </a:r>
            <a:r>
              <a:rPr lang="sr-Latn-CS" sz="2400" dirty="0" smtClean="0"/>
              <a:t> = max </a:t>
            </a:r>
            <a:r>
              <a:rPr lang="sr-Latn-CS" sz="2400" i="1" dirty="0" smtClean="0"/>
              <a:t>H</a:t>
            </a:r>
            <a:r>
              <a:rPr lang="sr-Latn-CS" sz="2400" dirty="0" smtClean="0"/>
              <a:t>(X) = max </a:t>
            </a:r>
            <a:r>
              <a:rPr lang="sr-Latn-CS" sz="2400" i="1" dirty="0" smtClean="0"/>
              <a:t>H</a:t>
            </a:r>
            <a:r>
              <a:rPr lang="sr-Latn-CS" sz="2400" dirty="0" smtClean="0"/>
              <a:t>(Y) = ld </a:t>
            </a:r>
            <a:r>
              <a:rPr lang="sr-Latn-CS" sz="2400" i="1" dirty="0" smtClean="0"/>
              <a:t>r = </a:t>
            </a:r>
            <a:r>
              <a:rPr lang="sr-Latn-CS" sz="2400" dirty="0" smtClean="0"/>
              <a:t>ld </a:t>
            </a:r>
            <a:r>
              <a:rPr lang="sr-Latn-CS" sz="2400" i="1" dirty="0" smtClean="0"/>
              <a:t>s</a:t>
            </a:r>
            <a:r>
              <a:rPr lang="sr-Latn-CS" sz="2400" dirty="0" smtClean="0"/>
              <a:t>.</a:t>
            </a:r>
            <a:endParaRPr lang="en-US" sz="2400" dirty="0" smtClean="0"/>
          </a:p>
          <a:p>
            <a:pPr>
              <a:buNone/>
            </a:pPr>
            <a:endParaRPr lang="en-US" sz="2200" dirty="0" smtClean="0"/>
          </a:p>
          <a:p>
            <a:endParaRPr lang="en-US" dirty="0"/>
          </a:p>
        </p:txBody>
      </p:sp>
      <p:graphicFrame>
        <p:nvGraphicFramePr>
          <p:cNvPr id="81922" name="Object 2"/>
          <p:cNvGraphicFramePr>
            <a:graphicFrameLocks noChangeAspect="1"/>
          </p:cNvGraphicFramePr>
          <p:nvPr/>
        </p:nvGraphicFramePr>
        <p:xfrm>
          <a:off x="1633474" y="2012473"/>
          <a:ext cx="2194814" cy="16836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23" name="Equation" r:id="rId3" imgW="927000" imgH="711000" progId="Equation.3">
                  <p:embed/>
                </p:oleObj>
              </mc:Choice>
              <mc:Fallback>
                <p:oleObj name="Equation" r:id="rId3" imgW="927000" imgH="711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3474" y="2012473"/>
                        <a:ext cx="2194814" cy="16836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8368"/>
          </a:xfrm>
        </p:spPr>
        <p:txBody>
          <a:bodyPr>
            <a:normAutofit/>
          </a:bodyPr>
          <a:lstStyle/>
          <a:p>
            <a:pPr algn="ctr"/>
            <a:r>
              <a:rPr lang="sr-Latn-CS" sz="2200" b="1" dirty="0" smtClean="0"/>
              <a:t>Kanali za prenos informacija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7153"/>
            <a:ext cx="8596668" cy="4444210"/>
          </a:xfrm>
        </p:spPr>
        <p:txBody>
          <a:bodyPr/>
          <a:lstStyle/>
          <a:p>
            <a:r>
              <a:rPr lang="sr-Latn-RS" dirty="0" smtClean="0"/>
              <a:t>                       1</a:t>
            </a:r>
          </a:p>
          <a:p>
            <a:r>
              <a:rPr lang="sl-SI" i="1" dirty="0" smtClean="0"/>
              <a:t>X</a:t>
            </a:r>
            <a:r>
              <a:rPr lang="sl-SI" baseline="-25000" dirty="0" smtClean="0"/>
              <a:t>1                                                              </a:t>
            </a:r>
            <a:r>
              <a:rPr lang="sl-SI" sz="2000" i="1" dirty="0" smtClean="0"/>
              <a:t>y</a:t>
            </a:r>
            <a:r>
              <a:rPr lang="sl-SI" sz="2000" baseline="-25000" dirty="0" smtClean="0"/>
              <a:t>1</a:t>
            </a:r>
            <a:endParaRPr lang="en-US" dirty="0" smtClean="0"/>
          </a:p>
          <a:p>
            <a:r>
              <a:rPr lang="sl-SI" baseline="-25000" dirty="0" smtClean="0"/>
              <a:t> </a:t>
            </a:r>
            <a:endParaRPr lang="en-US" dirty="0" smtClean="0"/>
          </a:p>
          <a:p>
            <a:r>
              <a:rPr lang="sr-Latn-RS" dirty="0" smtClean="0"/>
              <a:t>                        1</a:t>
            </a:r>
          </a:p>
          <a:p>
            <a:r>
              <a:rPr lang="sl-SI" sz="2200" i="1" dirty="0" smtClean="0"/>
              <a:t>X</a:t>
            </a:r>
            <a:r>
              <a:rPr lang="sl-SI" sz="2200" baseline="-25000" dirty="0" smtClean="0"/>
              <a:t>2						 </a:t>
            </a:r>
            <a:r>
              <a:rPr lang="sl-SI" sz="2200" dirty="0" smtClean="0"/>
              <a:t> </a:t>
            </a:r>
            <a:r>
              <a:rPr lang="sl-SI" sz="2400" i="1" dirty="0" smtClean="0"/>
              <a:t>y</a:t>
            </a:r>
            <a:r>
              <a:rPr lang="sl-SI" sz="2400" baseline="-25000" dirty="0" smtClean="0"/>
              <a:t>2</a:t>
            </a:r>
            <a:endParaRPr lang="en-US" sz="2400" dirty="0" smtClean="0"/>
          </a:p>
          <a:p>
            <a:endParaRPr lang="en-US" sz="2200" dirty="0" smtClean="0"/>
          </a:p>
          <a:p>
            <a:r>
              <a:rPr lang="sr-Latn-RS" dirty="0" smtClean="0"/>
              <a:t>                        1</a:t>
            </a:r>
          </a:p>
          <a:p>
            <a:r>
              <a:rPr lang="sl-SI" sz="2400" i="1" dirty="0" smtClean="0"/>
              <a:t>x</a:t>
            </a:r>
            <a:r>
              <a:rPr lang="sl-SI" sz="2400" baseline="-25000" dirty="0" smtClean="0"/>
              <a:t>3</a:t>
            </a:r>
            <a:r>
              <a:rPr lang="sl-SI" sz="2400" i="1" dirty="0" smtClean="0"/>
              <a:t>                               y</a:t>
            </a:r>
            <a:r>
              <a:rPr lang="sl-SI" sz="2400" baseline="-25000" dirty="0" smtClean="0"/>
              <a:t>3</a:t>
            </a:r>
          </a:p>
          <a:p>
            <a:endParaRPr lang="sl-SI" sz="2400" baseline="-25000" dirty="0" smtClean="0"/>
          </a:p>
          <a:p>
            <a:pPr lvl="4"/>
            <a:r>
              <a:rPr lang="sl-SI" sz="2800" baseline="-25000" dirty="0" smtClean="0"/>
              <a:t>Slika 10</a:t>
            </a:r>
            <a:endParaRPr lang="en-US" sz="2800" dirty="0" smtClean="0"/>
          </a:p>
          <a:p>
            <a:endParaRPr lang="en-US" sz="2400" dirty="0" smtClean="0"/>
          </a:p>
          <a:p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1615440" y="2127504"/>
            <a:ext cx="158496" cy="15849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3773424" y="2139696"/>
            <a:ext cx="158496" cy="15849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1700784" y="3432048"/>
            <a:ext cx="158496" cy="15849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3785616" y="3419856"/>
            <a:ext cx="158496" cy="15849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1761744" y="4712208"/>
            <a:ext cx="158496" cy="15849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3883152" y="4748784"/>
            <a:ext cx="158496" cy="15849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4" idx="6"/>
          </p:cNvCxnSpPr>
          <p:nvPr/>
        </p:nvCxnSpPr>
        <p:spPr>
          <a:xfrm>
            <a:off x="1773936" y="2206752"/>
            <a:ext cx="1981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6"/>
            <a:endCxn id="7" idx="2"/>
          </p:cNvCxnSpPr>
          <p:nvPr/>
        </p:nvCxnSpPr>
        <p:spPr>
          <a:xfrm flipV="1">
            <a:off x="1859280" y="3499104"/>
            <a:ext cx="1926336" cy="12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6"/>
          </p:cNvCxnSpPr>
          <p:nvPr/>
        </p:nvCxnSpPr>
        <p:spPr>
          <a:xfrm>
            <a:off x="1920240" y="4791456"/>
            <a:ext cx="1944624" cy="12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3410</TotalTime>
  <Words>250</Words>
  <Application>Microsoft Office PowerPoint</Application>
  <PresentationFormat>Widescreen</PresentationFormat>
  <Paragraphs>167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Symbol</vt:lpstr>
      <vt:lpstr>Trebuchet MS</vt:lpstr>
      <vt:lpstr>Wingdings 3</vt:lpstr>
      <vt:lpstr>Facet</vt:lpstr>
      <vt:lpstr>Equation</vt:lpstr>
      <vt:lpstr>Kanali za prenos informacija</vt:lpstr>
      <vt:lpstr>Kanali za prenos informacija</vt:lpstr>
      <vt:lpstr>Kanali za prenos informacija</vt:lpstr>
      <vt:lpstr>Kanali za prenos informacija</vt:lpstr>
      <vt:lpstr>Kanali za prenos informacija</vt:lpstr>
      <vt:lpstr>Kanali za prenos informacija</vt:lpstr>
      <vt:lpstr>Kanali za prenos informacija</vt:lpstr>
      <vt:lpstr>Kanali za prenos informacija</vt:lpstr>
      <vt:lpstr>Kanali za prenos informacija</vt:lpstr>
      <vt:lpstr>Kanali za prenos informacija</vt:lpstr>
      <vt:lpstr>Kanali za prenos informacija</vt:lpstr>
      <vt:lpstr>Kanali za prenos informacija</vt:lpstr>
      <vt:lpstr>Kanali za prenos informacija</vt:lpstr>
      <vt:lpstr>Kanali za prenos informacija</vt:lpstr>
      <vt:lpstr>Kanali za prenos informacija</vt:lpstr>
      <vt:lpstr>Kanali za prenos informacija</vt:lpstr>
      <vt:lpstr>Kanali za prenos informacija</vt:lpstr>
      <vt:lpstr>Kanali za prenos informacija</vt:lpstr>
      <vt:lpstr>Kanali za prenos informacija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EFIKASNO KODOVANJE INFORMACIJA</dc:title>
  <dc:creator>Jelena</dc:creator>
  <cp:lastModifiedBy>Zoran</cp:lastModifiedBy>
  <cp:revision>302</cp:revision>
  <dcterms:created xsi:type="dcterms:W3CDTF">2020-01-18T21:26:32Z</dcterms:created>
  <dcterms:modified xsi:type="dcterms:W3CDTF">2021-03-08T11:04:37Z</dcterms:modified>
</cp:coreProperties>
</file>