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9" r:id="rId2"/>
    <p:sldId id="280" r:id="rId3"/>
    <p:sldId id="281" r:id="rId4"/>
    <p:sldId id="298" r:id="rId5"/>
    <p:sldId id="282" r:id="rId6"/>
    <p:sldId id="304" r:id="rId7"/>
    <p:sldId id="305" r:id="rId8"/>
    <p:sldId id="306" r:id="rId9"/>
    <p:sldId id="319" r:id="rId10"/>
    <p:sldId id="320" r:id="rId11"/>
    <p:sldId id="321" r:id="rId12"/>
    <p:sldId id="322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9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2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63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5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1E4B-04EA-43A7-8983-543DFD40F16A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1995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53312"/>
            <a:ext cx="6937250" cy="4688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200" b="1" dirty="0" smtClean="0"/>
              <a:t>	</a:t>
            </a:r>
            <a:r>
              <a:rPr lang="en-US" sz="2600" b="1" dirty="0" err="1" smtClean="0"/>
              <a:t>Ostvarive</a:t>
            </a:r>
            <a:r>
              <a:rPr lang="en-US" sz="2600" b="1" dirty="0" smtClean="0"/>
              <a:t> </a:t>
            </a:r>
            <a:r>
              <a:rPr lang="en-US" sz="2600" b="1" dirty="0" err="1"/>
              <a:t>karakteristike</a:t>
            </a:r>
            <a:r>
              <a:rPr lang="en-US" sz="2600" b="1" dirty="0"/>
              <a:t> </a:t>
            </a:r>
            <a:endParaRPr lang="sr-Latn-RS" sz="2600" b="1" dirty="0" smtClean="0"/>
          </a:p>
          <a:p>
            <a:pPr marL="0" indent="0">
              <a:buNone/>
            </a:pPr>
            <a:r>
              <a:rPr lang="sr-Latn-RS" sz="2600" b="1" dirty="0" smtClean="0"/>
              <a:t>	</a:t>
            </a:r>
            <a:r>
              <a:rPr lang="en-US" sz="2600" b="1" dirty="0" err="1" smtClean="0"/>
              <a:t>diskretnih</a:t>
            </a:r>
            <a:r>
              <a:rPr lang="en-US" sz="2600" b="1" dirty="0" smtClean="0"/>
              <a:t> </a:t>
            </a:r>
            <a:r>
              <a:rPr lang="sr-Latn-RS" sz="2600" b="1" dirty="0" smtClean="0"/>
              <a:t>s</a:t>
            </a:r>
            <a:r>
              <a:rPr lang="en-US" sz="2600" b="1" dirty="0" err="1" smtClean="0"/>
              <a:t>istema</a:t>
            </a:r>
            <a:endParaRPr lang="sr-Latn-RS" sz="2600" b="1" dirty="0" smtClean="0"/>
          </a:p>
          <a:p>
            <a:pPr marL="0" indent="0">
              <a:buNone/>
            </a:pPr>
            <a:endParaRPr lang="sr-Latn-RS" sz="2600" b="1" dirty="0" smtClean="0"/>
          </a:p>
          <a:p>
            <a:pPr algn="just"/>
            <a:r>
              <a:rPr lang="en-US" sz="2200" dirty="0" err="1" smtClean="0"/>
              <a:t>Idealne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sr-Latn-RS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/>
              <a:t>razmatrane</a:t>
            </a:r>
            <a:r>
              <a:rPr lang="en-US" sz="2200" dirty="0"/>
              <a:t> u </a:t>
            </a:r>
            <a:r>
              <a:rPr lang="en-US" sz="2200" dirty="0" err="1"/>
              <a:t>prethodnim</a:t>
            </a:r>
            <a:r>
              <a:rPr lang="en-US" sz="2200" dirty="0"/>
              <a:t> </a:t>
            </a:r>
            <a:r>
              <a:rPr lang="en-US" sz="2200" dirty="0" err="1" smtClean="0"/>
              <a:t>poglavljima</a:t>
            </a:r>
            <a:r>
              <a:rPr lang="sr-Latn-RS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/>
              <a:t>ne </a:t>
            </a:r>
            <a:r>
              <a:rPr lang="en-US" sz="2200" dirty="0" err="1"/>
              <a:t>mogu</a:t>
            </a:r>
            <a:r>
              <a:rPr lang="en-US" sz="2200" dirty="0"/>
              <a:t> se </a:t>
            </a:r>
            <a:r>
              <a:rPr lang="en-US" sz="2200" dirty="0" err="1" smtClean="0"/>
              <a:t>ostvariti</a:t>
            </a:r>
            <a:r>
              <a:rPr lang="en-US" sz="2200" dirty="0" smtClean="0"/>
              <a:t> </a:t>
            </a:r>
            <a:r>
              <a:rPr lang="en-US" sz="2200" dirty="0" err="1"/>
              <a:t>ali</a:t>
            </a:r>
            <a:r>
              <a:rPr lang="en-US" sz="2200" dirty="0"/>
              <a:t> se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aproksimirati</a:t>
            </a:r>
            <a:r>
              <a:rPr lang="en-US" sz="2200" dirty="0"/>
              <a:t> </a:t>
            </a:r>
            <a:r>
              <a:rPr lang="en-US" sz="2200" dirty="0" err="1"/>
              <a:t>racionalnom</a:t>
            </a:r>
            <a:r>
              <a:rPr lang="en-US" sz="2200" dirty="0"/>
              <a:t> </a:t>
            </a:r>
            <a:r>
              <a:rPr lang="en-US" sz="2200" dirty="0" err="1"/>
              <a:t>funkcijom</a:t>
            </a:r>
            <a:r>
              <a:rPr lang="en-US" sz="2200" dirty="0"/>
              <a:t> </a:t>
            </a:r>
            <a:r>
              <a:rPr lang="en-US" sz="2200" dirty="0" err="1"/>
              <a:t>prenosa</a:t>
            </a:r>
            <a:r>
              <a:rPr lang="en-US" sz="2200" dirty="0"/>
              <a:t>. </a:t>
            </a:r>
            <a:r>
              <a:rPr lang="en-US" sz="2200" dirty="0" err="1"/>
              <a:t>Zbog</a:t>
            </a:r>
            <a:r>
              <a:rPr lang="en-US" sz="2200" dirty="0"/>
              <a:t> toga se </a:t>
            </a:r>
            <a:r>
              <a:rPr lang="en-US" sz="2200" dirty="0" err="1"/>
              <a:t>definišu</a:t>
            </a:r>
            <a:r>
              <a:rPr lang="en-US" sz="2200" dirty="0"/>
              <a:t> </a:t>
            </a:r>
            <a:r>
              <a:rPr lang="en-US" sz="2200" dirty="0" err="1"/>
              <a:t>dozvoljene</a:t>
            </a:r>
            <a:r>
              <a:rPr lang="en-US" sz="2200" dirty="0"/>
              <a:t> </a:t>
            </a:r>
            <a:r>
              <a:rPr lang="en-US" sz="2200" dirty="0" err="1"/>
              <a:t>tolerancije</a:t>
            </a:r>
            <a:r>
              <a:rPr lang="en-US" sz="2200" dirty="0"/>
              <a:t> </a:t>
            </a:r>
            <a:r>
              <a:rPr lang="en-US" sz="2200" dirty="0" err="1"/>
              <a:t>idealnih</a:t>
            </a:r>
            <a:r>
              <a:rPr lang="en-US" sz="2200" dirty="0"/>
              <a:t> </a:t>
            </a:r>
            <a:r>
              <a:rPr lang="en-US" sz="2200" dirty="0" err="1" smtClean="0"/>
              <a:t>karakteristi</a:t>
            </a:r>
            <a:r>
              <a:rPr lang="sr-Latn-RS" sz="2200" dirty="0" smtClean="0"/>
              <a:t>ka.</a:t>
            </a:r>
          </a:p>
          <a:p>
            <a:pPr algn="just"/>
            <a:r>
              <a:rPr lang="en-US" sz="2200" dirty="0" smtClean="0"/>
              <a:t>Na </a:t>
            </a:r>
            <a:r>
              <a:rPr lang="en-US" sz="2200" dirty="0" err="1" smtClean="0"/>
              <a:t>slici</a:t>
            </a:r>
            <a:r>
              <a:rPr lang="en-US" sz="2200" dirty="0" smtClean="0"/>
              <a:t> 5 </a:t>
            </a:r>
            <a:r>
              <a:rPr lang="en-US" sz="2200" dirty="0" err="1" smtClean="0"/>
              <a:t>prikazan</a:t>
            </a:r>
            <a:r>
              <a:rPr lang="en-US" sz="2200" dirty="0" smtClean="0"/>
              <a:t> je </a:t>
            </a:r>
            <a:r>
              <a:rPr lang="en-US" sz="2200" dirty="0" err="1" smtClean="0"/>
              <a:t>tipičan</a:t>
            </a:r>
            <a:r>
              <a:rPr lang="en-US" sz="2200" dirty="0" smtClean="0"/>
              <a:t> </a:t>
            </a:r>
            <a:r>
              <a:rPr lang="en-US" sz="2200" dirty="0" err="1" smtClean="0"/>
              <a:t>gabarit</a:t>
            </a:r>
            <a:r>
              <a:rPr lang="en-US" sz="2200" dirty="0" smtClean="0"/>
              <a:t> </a:t>
            </a:r>
            <a:r>
              <a:rPr lang="en-US" sz="2200" dirty="0" err="1" smtClean="0"/>
              <a:t>amplitudske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specifikacijama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projektovanje</a:t>
            </a:r>
            <a:r>
              <a:rPr lang="en-US" sz="2200" dirty="0" smtClean="0"/>
              <a:t> NF </a:t>
            </a:r>
            <a:r>
              <a:rPr lang="en-US" sz="2200" dirty="0" err="1" smtClean="0"/>
              <a:t>filtra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pPr algn="just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6782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136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/>
              <a:t>Linearni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vremenski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invarijantni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4272"/>
            <a:ext cx="6347714" cy="4627091"/>
          </a:xfrm>
        </p:spPr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pl-PL" sz="2200" dirty="0" smtClean="0"/>
              <a:t>U ovom slučaju je amplitudska karakteristika jednaka jedinici za sve vrednosti </a:t>
            </a:r>
            <a:r>
              <a:rPr lang="en-US" sz="2200" i="1" dirty="0" smtClean="0">
                <a:sym typeface="Symbol"/>
              </a:rPr>
              <a:t></a:t>
            </a:r>
            <a:endParaRPr lang="sr-Latn-RS" sz="2200" i="1" dirty="0" smtClean="0">
              <a:sym typeface="Symbol"/>
            </a:endParaRPr>
          </a:p>
          <a:p>
            <a:endParaRPr lang="en-US" sz="2200" dirty="0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651763" y="1705356"/>
          <a:ext cx="3112885" cy="168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3" name="Equation" r:id="rId3" imgW="1549080" imgH="838080" progId="Equation.3">
                  <p:embed/>
                </p:oleObj>
              </mc:Choice>
              <mc:Fallback>
                <p:oleObj name="Equation" r:id="rId3" imgW="154908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63" y="1705356"/>
                        <a:ext cx="3112885" cy="1684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260602" y="4779264"/>
          <a:ext cx="2299462" cy="50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Equation" r:id="rId5" imgW="1282680" imgH="279360" progId="Equation.3">
                  <p:embed/>
                </p:oleObj>
              </mc:Choice>
              <mc:Fallback>
                <p:oleObj name="Equation" r:id="rId5" imgW="12826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02" y="4779264"/>
                        <a:ext cx="2299462" cy="500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7" y="438912"/>
            <a:ext cx="6347713" cy="841248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/>
              <a:t>Linearni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vremenski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invarijantni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0304"/>
            <a:ext cx="6347714" cy="4371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dirty="0" smtClean="0"/>
              <a:t>	Zbog ovoga se ova funkcija nazivaja funkcija prenosa </a:t>
            </a:r>
            <a:r>
              <a:rPr lang="pl-PL" sz="2200" i="1" dirty="0" smtClean="0"/>
              <a:t>filtra svepropusnika .</a:t>
            </a:r>
          </a:p>
          <a:p>
            <a:r>
              <a:rPr lang="pl-PL" sz="2200" dirty="0" smtClean="0"/>
              <a:t>Ako se kompleksni broj </a:t>
            </a:r>
            <a:r>
              <a:rPr lang="pl-PL" sz="2200" i="1" dirty="0" smtClean="0"/>
              <a:t>a </a:t>
            </a:r>
            <a:r>
              <a:rPr lang="pl-PL" sz="2200" dirty="0" smtClean="0"/>
              <a:t>predstavi</a:t>
            </a:r>
            <a:r>
              <a:rPr lang="pl-PL" sz="2200" i="1" dirty="0" smtClean="0"/>
              <a:t>: </a:t>
            </a:r>
            <a:r>
              <a:rPr lang="pl-PL" sz="2400" i="1" dirty="0" smtClean="0"/>
              <a:t>a </a:t>
            </a:r>
            <a:r>
              <a:rPr lang="pl-PL" sz="2400" dirty="0" smtClean="0"/>
              <a:t>= </a:t>
            </a:r>
            <a:r>
              <a:rPr lang="pl-PL" sz="2400" i="1" dirty="0" smtClean="0"/>
              <a:t>re</a:t>
            </a:r>
            <a:r>
              <a:rPr lang="pl-PL" sz="2400" i="1" baseline="30000" dirty="0" smtClean="0"/>
              <a:t>j</a:t>
            </a:r>
            <a:r>
              <a:rPr lang="en-US" sz="2400" i="1" baseline="30000" dirty="0" smtClean="0">
                <a:sym typeface="Symbol"/>
              </a:rPr>
              <a:t>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t</a:t>
            </a:r>
            <a:r>
              <a:rPr lang="sr-Latn-RS" sz="2200" dirty="0" smtClean="0"/>
              <a:t>ada f</a:t>
            </a:r>
            <a:r>
              <a:rPr lang="pl-PL" sz="2200" dirty="0" smtClean="0"/>
              <a:t>azna karakteristika  dobija oblik:</a:t>
            </a:r>
          </a:p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pl-PL" sz="2200" dirty="0" smtClean="0"/>
              <a:t>Izraz za grupno kašnjenje glasi:</a:t>
            </a:r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112520" y="3517392"/>
          <a:ext cx="3688080" cy="737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3" imgW="2286000" imgH="457200" progId="Equation.3">
                  <p:embed/>
                </p:oleObj>
              </mc:Choice>
              <mc:Fallback>
                <p:oleObj name="Equation" r:id="rId3" imgW="2286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520" y="3517392"/>
                        <a:ext cx="3688080" cy="737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535938" y="4965025"/>
          <a:ext cx="1731518" cy="782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5" imgW="927000" imgH="419040" progId="Equation.3">
                  <p:embed/>
                </p:oleObj>
              </mc:Choice>
              <mc:Fallback>
                <p:oleObj name="Equation" r:id="rId5" imgW="9270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938" y="4965025"/>
                        <a:ext cx="1731518" cy="782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5216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/>
              <a:t>Linearni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vremenski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invarijantni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7424"/>
            <a:ext cx="6347714" cy="4553939"/>
          </a:xfrm>
        </p:spPr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                                            (5)</a:t>
            </a:r>
          </a:p>
          <a:p>
            <a:endParaRPr lang="sr-Latn-RS" dirty="0" smtClean="0"/>
          </a:p>
          <a:p>
            <a:pPr algn="just">
              <a:buNone/>
            </a:pPr>
            <a:r>
              <a:rPr lang="pl-PL" sz="2200" dirty="0" smtClean="0"/>
              <a:t>	Uslov stabilnosti zahteva da polovi leže u unutrašnjosti jediničnog kruga, što znači da je </a:t>
            </a:r>
            <a:r>
              <a:rPr lang="pl-PL" sz="2200" i="1" dirty="0" smtClean="0"/>
              <a:t>r</a:t>
            </a:r>
            <a:r>
              <a:rPr lang="pl-PL" sz="2200" dirty="0" smtClean="0"/>
              <a:t>&lt;1. Na osnovu </a:t>
            </a:r>
            <a:r>
              <a:rPr lang="pl-PL" sz="2200" smtClean="0"/>
              <a:t>izraza (5), </a:t>
            </a:r>
            <a:r>
              <a:rPr lang="pl-PL" sz="2200" dirty="0" smtClean="0"/>
              <a:t>pod predhodnim uslovom, sledi da je </a:t>
            </a:r>
            <a:r>
              <a:rPr lang="en-US" sz="2200" i="1" dirty="0" smtClean="0">
                <a:sym typeface="Symbol"/>
              </a:rPr>
              <a:t></a:t>
            </a:r>
            <a:r>
              <a:rPr lang="pl-PL" sz="2200" i="1" baseline="-25000" dirty="0" smtClean="0"/>
              <a:t>ap</a:t>
            </a:r>
            <a:r>
              <a:rPr lang="pl-PL" sz="2200" dirty="0" smtClean="0"/>
              <a:t> &gt; 0. Ovo znači da stabilni sistemi propusnici svih frekvencija imaju pozitivno grupno kašnjenje.</a:t>
            </a:r>
            <a:endParaRPr lang="en-US" sz="2200" dirty="0" smtClean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1411478" y="1767840"/>
          <a:ext cx="2942372" cy="78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3" imgW="1663560" imgH="444240" progId="Equation.3">
                  <p:embed/>
                </p:oleObj>
              </mc:Choice>
              <mc:Fallback>
                <p:oleObj name="Equation" r:id="rId3" imgW="16635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478" y="1767840"/>
                        <a:ext cx="2942372" cy="786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Kontrolna pitanja</a:t>
            </a:r>
          </a:p>
          <a:p>
            <a:pPr>
              <a:buAutoNum type="arabicPeriod"/>
            </a:pPr>
            <a:r>
              <a:rPr lang="sr-Latn-CS" dirty="0" smtClean="0"/>
              <a:t>Nacrtati </a:t>
            </a:r>
            <a:r>
              <a:rPr lang="sr-Latn-CS" dirty="0"/>
              <a:t>t</a:t>
            </a:r>
            <a:r>
              <a:rPr lang="en-US" dirty="0" err="1" smtClean="0"/>
              <a:t>ipičan</a:t>
            </a:r>
            <a:r>
              <a:rPr lang="en-US" dirty="0" smtClean="0"/>
              <a:t> </a:t>
            </a:r>
            <a:r>
              <a:rPr lang="en-US" dirty="0" err="1"/>
              <a:t>gabarit</a:t>
            </a:r>
            <a:r>
              <a:rPr lang="en-US" dirty="0"/>
              <a:t> </a:t>
            </a:r>
            <a:r>
              <a:rPr lang="sr-Latn-CS" dirty="0" smtClean="0"/>
              <a:t>amplitudske karakteristike </a:t>
            </a:r>
            <a:r>
              <a:rPr lang="en-US" dirty="0" smtClean="0"/>
              <a:t>NF </a:t>
            </a:r>
            <a:r>
              <a:rPr lang="en-US" dirty="0" err="1" smtClean="0"/>
              <a:t>filtra</a:t>
            </a:r>
            <a:r>
              <a:rPr lang="sr-Latn-CS" dirty="0" smtClean="0"/>
              <a:t> i napisati značenje pojedinih parametara.</a:t>
            </a:r>
          </a:p>
          <a:p>
            <a:pPr>
              <a:buAutoNum type="arabicPeriod"/>
            </a:pPr>
            <a:r>
              <a:rPr lang="sr-Latn-CS" dirty="0" smtClean="0"/>
              <a:t>Ilustrovati p</a:t>
            </a:r>
            <a:r>
              <a:rPr lang="pl-PL" dirty="0" smtClean="0"/>
              <a:t>ropusni </a:t>
            </a:r>
            <a:r>
              <a:rPr lang="pl-PL" dirty="0"/>
              <a:t>i nepropusni opseg NF filtra </a:t>
            </a:r>
            <a:r>
              <a:rPr lang="pl-PL" dirty="0" smtClean="0"/>
              <a:t> </a:t>
            </a:r>
            <a:r>
              <a:rPr lang="pl-PL" dirty="0"/>
              <a:t>u </a:t>
            </a:r>
            <a:r>
              <a:rPr lang="pl-PL" dirty="0" smtClean="0"/>
              <a:t>z-ravni.</a:t>
            </a:r>
          </a:p>
          <a:p>
            <a:pPr algn="just">
              <a:buFont typeface="Wingdings 3" charset="2"/>
              <a:buAutoNum type="arabicPeriod"/>
            </a:pPr>
            <a:r>
              <a:rPr lang="pl-PL" dirty="0" smtClean="0"/>
              <a:t>Napisati izraz za prenosnu funkciju </a:t>
            </a:r>
            <a:r>
              <a:rPr lang="pl-PL" i="1" dirty="0" smtClean="0"/>
              <a:t>Propusnika </a:t>
            </a:r>
            <a:r>
              <a:rPr lang="pl-PL" i="1" dirty="0"/>
              <a:t>svih frekvencija </a:t>
            </a:r>
            <a:r>
              <a:rPr lang="pl-PL" dirty="0" smtClean="0"/>
              <a:t>i grafički ilustrovati amplitudsku karakteristiku.</a:t>
            </a:r>
          </a:p>
          <a:p>
            <a:pPr algn="just">
              <a:buFont typeface="Wingdings 3" charset="2"/>
              <a:buAutoNum type="arabicPeriod"/>
            </a:pPr>
            <a:r>
              <a:rPr lang="pl-PL" dirty="0" smtClean="0"/>
              <a:t>Definicija </a:t>
            </a:r>
            <a:r>
              <a:rPr lang="pl-PL" i="1" dirty="0" smtClean="0"/>
              <a:t>stabilnosti </a:t>
            </a:r>
            <a:r>
              <a:rPr lang="pl-PL" dirty="0" smtClean="0"/>
              <a:t>kod linearnog </a:t>
            </a:r>
            <a:r>
              <a:rPr lang="pl-PL" dirty="0"/>
              <a:t>vremenski </a:t>
            </a:r>
            <a:r>
              <a:rPr lang="pl-PL" dirty="0" smtClean="0"/>
              <a:t>invarijantnog sistema. </a:t>
            </a:r>
            <a:endParaRPr lang="pl-PL" dirty="0"/>
          </a:p>
          <a:p>
            <a:pPr>
              <a:buAutoNum type="arabicPeriod"/>
            </a:pPr>
            <a:endParaRPr lang="pl-PL" dirty="0" smtClean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5703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1399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55776"/>
            <a:ext cx="7583426" cy="4785587"/>
          </a:xfrm>
        </p:spPr>
        <p:txBody>
          <a:bodyPr>
            <a:normAutofit/>
          </a:bodyPr>
          <a:lstStyle/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i="1" dirty="0" smtClean="0"/>
          </a:p>
          <a:p>
            <a:endParaRPr lang="sr-Latn-RS" sz="2200" i="1" dirty="0" smtClean="0"/>
          </a:p>
          <a:p>
            <a:r>
              <a:rPr lang="sr-Latn-RS" sz="2200" i="1" dirty="0" smtClean="0"/>
              <a:t>Slika 5  </a:t>
            </a:r>
            <a:r>
              <a:rPr lang="sr-Latn-RS" sz="2200" dirty="0" smtClean="0"/>
              <a:t>G</a:t>
            </a:r>
            <a:r>
              <a:rPr lang="en-US" sz="2200" dirty="0" err="1" smtClean="0"/>
              <a:t>abarit</a:t>
            </a:r>
            <a:r>
              <a:rPr lang="en-US" sz="2200" dirty="0" smtClean="0"/>
              <a:t> </a:t>
            </a:r>
            <a:r>
              <a:rPr lang="en-US" sz="2200" dirty="0" err="1" smtClean="0"/>
              <a:t>amplitudske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endParaRPr lang="sr-Latn-RS" sz="2200" dirty="0" smtClean="0"/>
          </a:p>
          <a:p>
            <a:pPr>
              <a:buNone/>
            </a:pPr>
            <a:r>
              <a:rPr lang="sr-Latn-RS" sz="2200" dirty="0" smtClean="0"/>
              <a:t>         </a:t>
            </a:r>
            <a:r>
              <a:rPr lang="en-US" sz="2200" dirty="0" smtClean="0"/>
              <a:t> </a:t>
            </a:r>
            <a:r>
              <a:rPr lang="sr-Latn-RS" sz="2200" dirty="0" smtClean="0"/>
              <a:t>      </a:t>
            </a:r>
            <a:r>
              <a:rPr lang="en-US" sz="2200" dirty="0" err="1" smtClean="0"/>
              <a:t>specifikacijama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projektovanje</a:t>
            </a:r>
            <a:r>
              <a:rPr lang="en-US" sz="2200" dirty="0" smtClean="0"/>
              <a:t> NF </a:t>
            </a:r>
            <a:r>
              <a:rPr lang="en-US" sz="2200" dirty="0" err="1" smtClean="0"/>
              <a:t>filtra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en-US" b="1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86" y="1597152"/>
            <a:ext cx="6182588" cy="320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2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48384"/>
            <a:ext cx="6347714" cy="44929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RS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Propusni</a:t>
            </a:r>
            <a:r>
              <a:rPr lang="en-US" sz="2200" dirty="0" smtClean="0"/>
              <a:t> </a:t>
            </a:r>
            <a:r>
              <a:rPr lang="en-US" sz="2200" dirty="0" err="1" smtClean="0"/>
              <a:t>opseg</a:t>
            </a:r>
            <a:r>
              <a:rPr lang="en-US" sz="2200" dirty="0" smtClean="0"/>
              <a:t> se </a:t>
            </a:r>
            <a:r>
              <a:rPr lang="en-US" sz="2200" dirty="0" err="1" smtClean="0"/>
              <a:t>nalazi</a:t>
            </a:r>
            <a:r>
              <a:rPr lang="en-US" sz="2200" dirty="0" smtClean="0"/>
              <a:t> u </a:t>
            </a:r>
            <a:r>
              <a:rPr lang="en-US" sz="2200" dirty="0" err="1" smtClean="0"/>
              <a:t>intervalu</a:t>
            </a:r>
            <a:r>
              <a:rPr lang="en-US" sz="2200" dirty="0" smtClean="0"/>
              <a:t> </a:t>
            </a:r>
            <a:r>
              <a:rPr lang="pt-BR" sz="2200" dirty="0" smtClean="0"/>
              <a:t>0 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, </a:t>
            </a:r>
            <a:r>
              <a:rPr lang="en-US" sz="2200" dirty="0" smtClean="0"/>
              <a:t> a </a:t>
            </a:r>
            <a:r>
              <a:rPr lang="en-US" sz="2200" dirty="0" err="1" smtClean="0"/>
              <a:t>nepropusni</a:t>
            </a:r>
            <a:r>
              <a:rPr lang="en-US" sz="2200" dirty="0" smtClean="0"/>
              <a:t> u </a:t>
            </a:r>
            <a:r>
              <a:rPr lang="en-US" sz="2200" dirty="0" err="1" smtClean="0"/>
              <a:t>intervalu</a:t>
            </a:r>
            <a:r>
              <a:rPr lang="en-US" sz="2200" dirty="0" smtClean="0"/>
              <a:t> 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</a:t>
            </a:r>
            <a:r>
              <a:rPr lang="pt-BR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endParaRPr lang="sr-Latn-RS" sz="2200" b="1" dirty="0" smtClean="0"/>
          </a:p>
          <a:p>
            <a:pPr marL="0" indent="0">
              <a:buNone/>
            </a:pPr>
            <a:r>
              <a:rPr lang="en-US" sz="2200" b="1" dirty="0" err="1" smtClean="0"/>
              <a:t>Tipičan</a:t>
            </a:r>
            <a:r>
              <a:rPr lang="en-US" sz="2200" b="1" dirty="0" smtClean="0"/>
              <a:t> </a:t>
            </a:r>
            <a:r>
              <a:rPr lang="en-US" sz="2200" b="1" dirty="0" err="1"/>
              <a:t>gabarit</a:t>
            </a:r>
            <a:r>
              <a:rPr lang="en-US" sz="2200" b="1" dirty="0"/>
              <a:t> NF </a:t>
            </a:r>
            <a:r>
              <a:rPr lang="en-US" sz="2200" b="1" dirty="0" err="1"/>
              <a:t>filtra</a:t>
            </a:r>
            <a:r>
              <a:rPr lang="en-US" sz="2200" b="1" dirty="0"/>
              <a:t>.</a:t>
            </a:r>
          </a:p>
          <a:p>
            <a:pPr algn="just"/>
            <a:r>
              <a:rPr lang="pt-BR" sz="2200" dirty="0"/>
              <a:t>Opseg frekvencija 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pt-BR" sz="2200" i="1" baseline="-25000" dirty="0"/>
              <a:t>p</a:t>
            </a:r>
            <a:r>
              <a:rPr lang="pt-BR" sz="2200" dirty="0"/>
              <a:t>&lt;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pt-BR" sz="2200" dirty="0"/>
              <a:t>&lt;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pt-BR" sz="2200" i="1" baseline="-25000" dirty="0"/>
              <a:t>a</a:t>
            </a:r>
            <a:r>
              <a:rPr lang="pt-BR" sz="2200" dirty="0"/>
              <a:t> naziva se </a:t>
            </a:r>
            <a:r>
              <a:rPr lang="pt-BR" sz="2200" i="1" dirty="0"/>
              <a:t>prelazna zona</a:t>
            </a:r>
            <a:r>
              <a:rPr lang="pt-BR" sz="2200" dirty="0"/>
              <a:t>. U propusnom opsegu se definiše </a:t>
            </a:r>
            <a:r>
              <a:rPr lang="pt-BR" sz="2200" i="1" dirty="0"/>
              <a:t>dozvoljeno odstupanje amplitudske karakteristike u odnosu na jedinicu</a:t>
            </a:r>
            <a:r>
              <a:rPr lang="pt-BR" sz="2200" dirty="0"/>
              <a:t>, </a:t>
            </a:r>
            <a:r>
              <a:rPr lang="en-US" sz="2200" i="1" dirty="0">
                <a:sym typeface="Symbol" panose="05050102010706020507" pitchFamily="18" charset="2"/>
              </a:rPr>
              <a:t></a:t>
            </a:r>
            <a:r>
              <a:rPr lang="pt-BR" sz="2200" i="1" baseline="-25000" dirty="0"/>
              <a:t>p</a:t>
            </a:r>
            <a:r>
              <a:rPr lang="pt-BR" sz="2200" dirty="0"/>
              <a:t>, a u nepropusnom u odnosu na nulu, </a:t>
            </a:r>
            <a:r>
              <a:rPr lang="en-US" sz="2200" i="1" dirty="0">
                <a:sym typeface="Symbol" panose="05050102010706020507" pitchFamily="18" charset="2"/>
              </a:rPr>
              <a:t></a:t>
            </a:r>
            <a:r>
              <a:rPr lang="pt-BR" sz="2200" i="1" baseline="-25000" dirty="0"/>
              <a:t>a</a:t>
            </a:r>
            <a:r>
              <a:rPr lang="pt-BR" sz="2200" dirty="0"/>
              <a:t>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7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59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2224"/>
            <a:ext cx="6595874" cy="4249139"/>
          </a:xfrm>
        </p:spPr>
        <p:txBody>
          <a:bodyPr/>
          <a:lstStyle/>
          <a:p>
            <a:pPr algn="just"/>
            <a:r>
              <a:rPr lang="sr-Latn-RS" sz="2200" dirty="0" smtClean="0"/>
              <a:t>Od interesa </a:t>
            </a:r>
            <a:r>
              <a:rPr lang="pt-BR" sz="2200" dirty="0" smtClean="0"/>
              <a:t>je sagledati položaj frekvencijskih opsega sa slike  5 </a:t>
            </a:r>
            <a:r>
              <a:rPr lang="sr-Latn-RS" sz="2200" dirty="0" smtClean="0"/>
              <a:t>na</a:t>
            </a:r>
            <a:r>
              <a:rPr lang="pt-BR" sz="2200" dirty="0" smtClean="0"/>
              <a:t> jediničnom krugu u ravni kompleksne promenljive </a:t>
            </a:r>
            <a:r>
              <a:rPr lang="pt-BR" sz="2200" i="1" dirty="0" smtClean="0"/>
              <a:t>z</a:t>
            </a:r>
            <a:r>
              <a:rPr lang="pt-BR" sz="2200" dirty="0" smtClean="0"/>
              <a:t>. Propusni i nepropusni opseg kao i prelazna zona sa slike 5  preslikavaju se na odgovarajuće segmente jediničnog kruga</a:t>
            </a:r>
            <a:r>
              <a:rPr lang="sr-Latn-RS" sz="2200" dirty="0" smtClean="0"/>
              <a:t>. Ovo je ilustrovano</a:t>
            </a:r>
            <a:r>
              <a:rPr lang="pt-BR" sz="2200" dirty="0" smtClean="0"/>
              <a:t> na slici 6.</a:t>
            </a:r>
            <a:r>
              <a:rPr lang="sr-Latn-RS" sz="2200" dirty="0" smtClean="0"/>
              <a:t> </a:t>
            </a:r>
            <a:r>
              <a:rPr lang="pt-BR" sz="2200" dirty="0" smtClean="0"/>
              <a:t>Izbor racionalne funkcije prenosa treba da obezbedi aproksimaciju jedinice u opsegu 0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 sa dozvoljenom tolerancijom </a:t>
            </a:r>
            <a:r>
              <a:rPr lang="en-US" sz="2200" i="1" dirty="0" smtClean="0">
                <a:sym typeface="Symbol" panose="05050102010706020507" pitchFamily="18" charset="2"/>
              </a:rPr>
              <a:t></a:t>
            </a:r>
            <a:r>
              <a:rPr lang="pt-BR" sz="2200" i="1" baseline="-25000" dirty="0" smtClean="0"/>
              <a:t>p</a:t>
            </a:r>
            <a:r>
              <a:rPr lang="pt-BR" sz="2200" dirty="0" smtClean="0"/>
              <a:t>, i aproksimaciju nule u opsegu 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</a:t>
            </a:r>
            <a:r>
              <a:rPr lang="pt-BR" sz="2200" dirty="0" smtClean="0"/>
              <a:t> </a:t>
            </a:r>
            <a:r>
              <a:rPr lang="en-US" sz="2200" dirty="0" smtClean="0">
                <a:sym typeface="Symbol" panose="05050102010706020507" pitchFamily="18" charset="2"/>
              </a:rPr>
              <a:t></a:t>
            </a:r>
            <a:r>
              <a:rPr lang="pt-BR" sz="2200" dirty="0" smtClean="0"/>
              <a:t> </a:t>
            </a:r>
            <a:r>
              <a:rPr lang="en-US" sz="2200" i="1" dirty="0" smtClean="0">
                <a:sym typeface="Symbol" panose="05050102010706020507" pitchFamily="18" charset="2"/>
              </a:rPr>
              <a:t></a:t>
            </a:r>
            <a:r>
              <a:rPr lang="pt-BR" sz="2200" dirty="0" smtClean="0"/>
              <a:t> sa </a:t>
            </a:r>
            <a:r>
              <a:rPr lang="sr-Latn-RS" sz="2200" dirty="0" smtClean="0"/>
              <a:t>takođe </a:t>
            </a:r>
            <a:r>
              <a:rPr lang="pt-BR" sz="2200" dirty="0" smtClean="0"/>
              <a:t>dozvoljenom tolerancijom </a:t>
            </a:r>
            <a:r>
              <a:rPr lang="en-US" sz="2200" i="1" dirty="0" smtClean="0">
                <a:sym typeface="Symbol" panose="05050102010706020507" pitchFamily="18" charset="2"/>
              </a:rPr>
              <a:t>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. </a:t>
            </a:r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6162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89888"/>
            <a:ext cx="6347714" cy="46514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  </a:t>
            </a:r>
            <a:endParaRPr lang="sr-Latn-RS" i="1" dirty="0" smtClean="0"/>
          </a:p>
          <a:p>
            <a:pPr marL="0" indent="0">
              <a:buNone/>
            </a:pPr>
            <a:endParaRPr lang="sr-Latn-RS" i="1" dirty="0" smtClean="0"/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sr-Latn-RS" i="1" dirty="0" smtClean="0"/>
          </a:p>
          <a:p>
            <a:pPr marL="0" indent="0">
              <a:buNone/>
            </a:pPr>
            <a:r>
              <a:rPr lang="en-US" i="1" dirty="0" smtClean="0"/>
              <a:t> </a:t>
            </a:r>
            <a:r>
              <a:rPr lang="pl-PL" sz="2200" i="1" dirty="0" smtClean="0"/>
              <a:t>Sl.6 </a:t>
            </a:r>
            <a:r>
              <a:rPr lang="pl-PL" sz="2200" i="1" dirty="0"/>
              <a:t>Propusni i nepropusni opseg NF filtra </a:t>
            </a:r>
            <a:endParaRPr lang="pl-PL" sz="2200" i="1" dirty="0" smtClean="0"/>
          </a:p>
          <a:p>
            <a:pPr marL="0" indent="0">
              <a:buNone/>
            </a:pPr>
            <a:r>
              <a:rPr lang="pl-PL" sz="2200" i="1" dirty="0" smtClean="0"/>
              <a:t>                          u </a:t>
            </a:r>
            <a:r>
              <a:rPr lang="pl-PL" sz="2200" i="1" dirty="0"/>
              <a:t>z </a:t>
            </a:r>
            <a:r>
              <a:rPr lang="pl-PL" sz="2200" i="1" dirty="0" smtClean="0"/>
              <a:t>ravni</a:t>
            </a:r>
            <a:endParaRPr lang="en-US" sz="2200" i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180" y="1794127"/>
            <a:ext cx="5218290" cy="272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43712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/>
              <a:t>Linearni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vremenski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invarijantni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90946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b="1" dirty="0" smtClean="0"/>
              <a:t>	Stabilnost i kauzalnost</a:t>
            </a:r>
          </a:p>
          <a:p>
            <a:endParaRPr lang="pl-PL" sz="2600" b="1" dirty="0" smtClean="0"/>
          </a:p>
          <a:p>
            <a:pPr algn="just"/>
            <a:r>
              <a:rPr lang="pl-PL" sz="2200" dirty="0" smtClean="0"/>
              <a:t>Za linearni vremenski invarijantni sistem se kaže da je stabilan ukoliko je zbir apsolutnih vrednosti njegovog impulsnog odziva konačan:</a:t>
            </a:r>
          </a:p>
          <a:p>
            <a:pPr algn="just"/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Kod diskretnih sistema neophodno je da uslov</a:t>
            </a:r>
            <a:endParaRPr lang="en-US" sz="2200" b="1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715008" y="4371339"/>
          <a:ext cx="1589024" cy="84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008" y="4371339"/>
                        <a:ext cx="1589024" cy="844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809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72768"/>
            <a:ext cx="6347714" cy="44685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200" dirty="0" smtClean="0"/>
              <a:t>	stabilnosti sistema  bude izražen preko funkcije prenosa. Imajući u vidu da  je prenosna funkcija data sa: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	 uslov stabilnosti glasi: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pl-PL" sz="2200" dirty="0" smtClean="0"/>
              <a:t>Iz predhodnog izraza sledi da će sistem biti stabilan ukoliko oblast konvergencije njegove funkcije prenosa obuhvata jedinični krug.</a:t>
            </a:r>
          </a:p>
          <a:p>
            <a:endParaRPr lang="pl-PL" sz="2200" dirty="0" smtClean="0"/>
          </a:p>
          <a:p>
            <a:endParaRPr lang="en-US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012951" y="2603500"/>
          <a:ext cx="202751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3" imgW="1168200" imgH="431640" progId="Equation.3">
                  <p:embed/>
                </p:oleObj>
              </mc:Choice>
              <mc:Fallback>
                <p:oleObj name="Equation" r:id="rId3" imgW="11682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951" y="2603500"/>
                        <a:ext cx="202751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878838" y="3895852"/>
          <a:ext cx="2205482" cy="65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5" imgW="1460160" imgH="431640" progId="Equation.3">
                  <p:embed/>
                </p:oleObj>
              </mc:Choice>
              <mc:Fallback>
                <p:oleObj name="Equation" r:id="rId5" imgW="14601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838" y="3895852"/>
                        <a:ext cx="2205482" cy="652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5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60576"/>
            <a:ext cx="6347714" cy="4480787"/>
          </a:xfrm>
        </p:spPr>
        <p:txBody>
          <a:bodyPr>
            <a:normAutofit fontScale="92500" lnSpcReduction="10000"/>
          </a:bodyPr>
          <a:lstStyle/>
          <a:p>
            <a:pPr algn="just" hangingPunct="0"/>
            <a:r>
              <a:rPr lang="sr-Latn-RS" sz="2400" dirty="0" smtClean="0"/>
              <a:t>F</a:t>
            </a:r>
            <a:r>
              <a:rPr lang="pt-BR" sz="2400" dirty="0" smtClean="0"/>
              <a:t>unkcija prenosa stabilnog kauzalnog sistema mora </a:t>
            </a:r>
            <a:r>
              <a:rPr lang="sr-Latn-RS" sz="2400" dirty="0" smtClean="0"/>
              <a:t>da </a:t>
            </a:r>
            <a:r>
              <a:rPr lang="pt-BR" sz="2400" dirty="0" smtClean="0"/>
              <a:t>zadovolji </a:t>
            </a:r>
            <a:r>
              <a:rPr lang="sr-Latn-RS" sz="2400" dirty="0" smtClean="0"/>
              <a:t>sledeća </a:t>
            </a:r>
            <a:r>
              <a:rPr lang="pt-BR" sz="2400" dirty="0" smtClean="0"/>
              <a:t>dva uslova:</a:t>
            </a:r>
            <a:endParaRPr lang="en-US" sz="2400" dirty="0" smtClean="0"/>
          </a:p>
          <a:p>
            <a:pPr lvl="0" algn="just" hangingPunct="0">
              <a:buNone/>
            </a:pPr>
            <a:r>
              <a:rPr lang="sr-Latn-RS" sz="2400" dirty="0" smtClean="0"/>
              <a:t>	- </a:t>
            </a:r>
            <a:r>
              <a:rPr lang="pt-BR" sz="2400" dirty="0" smtClean="0"/>
              <a:t>Da bi sistem bio stabilan oblast konvergencije mora obuhvatiti jedinični krug.</a:t>
            </a:r>
            <a:endParaRPr lang="en-US" sz="2400" dirty="0" smtClean="0"/>
          </a:p>
          <a:p>
            <a:pPr lvl="0" algn="just" hangingPunct="0">
              <a:buNone/>
            </a:pPr>
            <a:r>
              <a:rPr lang="sr-Latn-RS" sz="2400" dirty="0" smtClean="0"/>
              <a:t>	- </a:t>
            </a:r>
            <a:r>
              <a:rPr lang="en-US" sz="2400" dirty="0" err="1" smtClean="0"/>
              <a:t>Da</a:t>
            </a:r>
            <a:r>
              <a:rPr lang="en-US" sz="2400" dirty="0" smtClean="0"/>
              <a:t> bi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bio </a:t>
            </a:r>
            <a:r>
              <a:rPr lang="en-US" sz="2400" dirty="0" err="1" smtClean="0"/>
              <a:t>kauzalan</a:t>
            </a:r>
            <a:r>
              <a:rPr lang="en-US" sz="2400" dirty="0" smtClean="0"/>
              <a:t> oblast </a:t>
            </a:r>
            <a:r>
              <a:rPr lang="en-US" sz="2400" dirty="0" err="1" smtClean="0"/>
              <a:t>konvergencije</a:t>
            </a:r>
            <a:r>
              <a:rPr lang="en-US" sz="2400" dirty="0" smtClean="0"/>
              <a:t> se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nalaziti</a:t>
            </a:r>
            <a:r>
              <a:rPr lang="en-US" sz="2400" dirty="0" smtClean="0"/>
              <a:t> </a:t>
            </a:r>
            <a:r>
              <a:rPr lang="en-US" sz="2400" dirty="0" err="1" smtClean="0"/>
              <a:t>izvan</a:t>
            </a:r>
            <a:r>
              <a:rPr lang="en-US" sz="2400" dirty="0" smtClean="0"/>
              <a:t> </a:t>
            </a:r>
            <a:r>
              <a:rPr lang="en-US" sz="2400" dirty="0" err="1" smtClean="0"/>
              <a:t>kruga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prolazi</a:t>
            </a:r>
            <a:r>
              <a:rPr lang="en-US" sz="2400" dirty="0" smtClean="0"/>
              <a:t>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pol</a:t>
            </a:r>
            <a:r>
              <a:rPr lang="en-US" sz="2400" dirty="0" smtClean="0"/>
              <a:t> </a:t>
            </a:r>
            <a:r>
              <a:rPr lang="en-US" sz="2400" dirty="0" err="1" smtClean="0"/>
              <a:t>najudaljeniji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koordinatnog</a:t>
            </a:r>
            <a:r>
              <a:rPr lang="en-US" sz="2400" dirty="0" smtClean="0"/>
              <a:t> </a:t>
            </a:r>
            <a:r>
              <a:rPr lang="en-US" sz="2400" dirty="0" err="1" smtClean="0"/>
              <a:t>početka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pPr lvl="0" algn="just" hangingPunct="0">
              <a:buNone/>
            </a:pPr>
            <a:endParaRPr lang="sr-Latn-RS" sz="2200" dirty="0" smtClean="0"/>
          </a:p>
          <a:p>
            <a:pPr algn="just" hangingPunct="0">
              <a:buNone/>
            </a:pPr>
            <a:r>
              <a:rPr lang="sr-Latn-RS" sz="2400" dirty="0" smtClean="0"/>
              <a:t>	Ova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uslova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zadovoljena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ako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su </a:t>
            </a:r>
            <a:r>
              <a:rPr lang="en-US" sz="2400" b="1" dirty="0" err="1" smtClean="0"/>
              <a:t>svi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polovi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funkcije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prenosa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unutar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jediničnog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kompleksne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ravni</a:t>
            </a:r>
            <a:r>
              <a:rPr lang="en-US" sz="2400" b="1" dirty="0" smtClean="0"/>
              <a:t>.</a:t>
            </a:r>
          </a:p>
          <a:p>
            <a:pPr lvl="0" algn="just" hangingPunct="0">
              <a:buNone/>
            </a:pP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8096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/>
              <a:t>Linearni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vremenski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invarijantni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9344"/>
            <a:ext cx="6193538" cy="44320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/>
              <a:t>	Propusnik svih frekvencija </a:t>
            </a:r>
          </a:p>
          <a:p>
            <a:pPr>
              <a:buNone/>
            </a:pPr>
            <a:r>
              <a:rPr lang="pl-PL" sz="2400" b="1" dirty="0" smtClean="0"/>
              <a:t>	(svepropusnik)</a:t>
            </a:r>
          </a:p>
          <a:p>
            <a:r>
              <a:rPr lang="pl-PL" sz="2200" dirty="0" smtClean="0"/>
              <a:t>Funkcija prenosa :</a:t>
            </a:r>
          </a:p>
          <a:p>
            <a:endParaRPr lang="pl-PL" sz="2200" dirty="0" smtClean="0"/>
          </a:p>
          <a:p>
            <a:r>
              <a:rPr lang="pl-PL" sz="2200" dirty="0" smtClean="0"/>
              <a:t>                                 (4)</a:t>
            </a:r>
          </a:p>
          <a:p>
            <a:pPr algn="just">
              <a:buNone/>
            </a:pPr>
            <a:r>
              <a:rPr lang="pl-PL" sz="2200" dirty="0" smtClean="0"/>
              <a:t>	 ima amplitudsku karakteristiku koja ne zavisi od frekvencije . U predhodnom izrazu je </a:t>
            </a:r>
            <a:r>
              <a:rPr lang="pl-PL" sz="2200" i="1" dirty="0" smtClean="0"/>
              <a:t>a</a:t>
            </a:r>
            <a:r>
              <a:rPr lang="pl-PL" sz="2200" dirty="0" smtClean="0"/>
              <a:t> kompleksna konstanta.</a:t>
            </a:r>
          </a:p>
          <a:p>
            <a:pPr algn="just"/>
            <a:r>
              <a:rPr lang="pl-PL" sz="2200" dirty="0" smtClean="0"/>
              <a:t>Da bi smo dokazali da funkcija prenosa data izrazom (4) ne zavisi od frekvencije napisaćemo njen frekvencijski odziv:</a:t>
            </a:r>
          </a:p>
          <a:p>
            <a:endParaRPr lang="en-US" sz="2200" b="1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209547" y="2926842"/>
          <a:ext cx="2285677" cy="87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1" name="Equation" r:id="rId3" imgW="1091880" imgH="419040" progId="Equation.3">
                  <p:embed/>
                </p:oleObj>
              </mc:Choice>
              <mc:Fallback>
                <p:oleObj name="Equation" r:id="rId3" imgW="1091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547" y="2926842"/>
                        <a:ext cx="2285677" cy="87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711</TotalTime>
  <Words>218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Symbol</vt:lpstr>
      <vt:lpstr>Trebuchet MS</vt:lpstr>
      <vt:lpstr>Wingdings 3</vt:lpstr>
      <vt:lpstr>Facet</vt:lpstr>
      <vt:lpstr>Equation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Linearni vremenski invarijantni sistemi</dc:title>
  <dc:creator>Jelena</dc:creator>
  <cp:lastModifiedBy>Zoran</cp:lastModifiedBy>
  <cp:revision>77</cp:revision>
  <dcterms:created xsi:type="dcterms:W3CDTF">2020-01-30T15:44:59Z</dcterms:created>
  <dcterms:modified xsi:type="dcterms:W3CDTF">2022-05-18T17:08:43Z</dcterms:modified>
</cp:coreProperties>
</file>