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9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Identiﬁkovanje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8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vi-VN" dirty="0"/>
              <a:t>Međutim, razgovori se mogu sprovoditi sekvencijalno i proces može biti prekinut  kad više nema potreba za dodatnim razgovorima. </a:t>
            </a:r>
            <a:endParaRPr lang="sr-Latn-RS" dirty="0" smtClean="0"/>
          </a:p>
          <a:p>
            <a:r>
              <a:rPr lang="vi-VN" dirty="0" smtClean="0"/>
              <a:t>Ove </a:t>
            </a:r>
            <a:r>
              <a:rPr lang="vi-VN" dirty="0"/>
              <a:t>smernice se odnose na slučajeve u  kojima se razvojni tim bavi jednim segmentom tržišta. </a:t>
            </a:r>
            <a:endParaRPr lang="sr-Latn-RS" dirty="0" smtClean="0"/>
          </a:p>
          <a:p>
            <a:r>
              <a:rPr lang="vi-VN" dirty="0" smtClean="0"/>
              <a:t>Ukoliko </a:t>
            </a:r>
            <a:r>
              <a:rPr lang="vi-VN" dirty="0"/>
              <a:t>tim želi da sagleda potrebe  klijenata iz više različitih segmenata, onda će tim morati da sprovede 10 ili više intervjua  u svakom segmentu.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6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razvojnih</a:t>
            </a:r>
            <a:r>
              <a:rPr lang="en-US" dirty="0"/>
              <a:t> </a:t>
            </a:r>
            <a:r>
              <a:rPr lang="en-US" dirty="0" err="1"/>
              <a:t>timova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10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od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jednostavnim</a:t>
            </a:r>
            <a:r>
              <a:rPr lang="en-US" dirty="0"/>
              <a:t> </a:t>
            </a:r>
            <a:r>
              <a:rPr lang="en-US" dirty="0" err="1"/>
              <a:t>uključivanjem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timova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Na </a:t>
            </a:r>
            <a:r>
              <a:rPr lang="en-US" dirty="0"/>
              <a:t>primer,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10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podeljeni</a:t>
            </a:r>
            <a:r>
              <a:rPr lang="en-US" dirty="0"/>
              <a:t> u pet </a:t>
            </a:r>
            <a:r>
              <a:rPr lang="en-US" dirty="0" err="1"/>
              <a:t>parova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par </a:t>
            </a:r>
            <a:r>
              <a:rPr lang="en-US" dirty="0" err="1"/>
              <a:t>sprovodi</a:t>
            </a:r>
            <a:r>
              <a:rPr lang="en-US" dirty="0"/>
              <a:t>  6 </a:t>
            </a:r>
            <a:r>
              <a:rPr lang="en-US" dirty="0" err="1"/>
              <a:t>intervjua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30 </a:t>
            </a:r>
            <a:r>
              <a:rPr lang="en-US" dirty="0" err="1"/>
              <a:t>razgovora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65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/>
              <a:t>Potrebe mogu biti eﬁkasnije identiﬁkovane intervjuisanjem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vodećih (glavnih) korisnika </a:t>
            </a:r>
            <a:r>
              <a:rPr lang="vi-VN" dirty="0"/>
              <a:t>i/ili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ekstremnih (krajnjih) korisnika</a:t>
            </a:r>
            <a:r>
              <a:rPr lang="vi-VN" dirty="0"/>
              <a:t>. </a:t>
            </a:r>
            <a:endParaRPr lang="sr-Latn-RS" dirty="0" smtClean="0"/>
          </a:p>
          <a:p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Vodeći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korisnici </a:t>
            </a:r>
            <a:r>
              <a:rPr lang="vi-VN" dirty="0"/>
              <a:t>su kupci koji imaju određene potrebe mesecima ili godinama, u odnosu na većinski deo tržišta i imaju znatne koristi od inovacija proizvoda. Ovi kupci su posebno korisni izvori podataka iz dva razloga:</a:t>
            </a:r>
          </a:p>
          <a:p>
            <a:r>
              <a:rPr lang="vi-VN" dirty="0"/>
              <a:t>1. često su u stanju da deﬁnišu svoje novonastale potrebe, jer su morali da se bore sa  neadekvatnostima postojećih proizvoda, i</a:t>
            </a:r>
          </a:p>
          <a:p>
            <a:r>
              <a:rPr lang="vi-VN" dirty="0"/>
              <a:t>2. oni, možda, imaju potencijalno rešenje za njihove potrebe.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58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Kako doći do podataka o potrebama korisnika?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Ovde pomenute tehnike su usmerene, pre svega, na ispitivanje krajnjih korisnika, ali ove metode se primenjuju na sve tri metode za prikupljanje podataka i na sve vrste </a:t>
            </a:r>
            <a:r>
              <a:rPr lang="vi-VN" dirty="0" smtClean="0"/>
              <a:t>zainteresovanih </a:t>
            </a:r>
            <a:r>
              <a:rPr lang="vi-VN" dirty="0"/>
              <a:t>strana. </a:t>
            </a:r>
            <a:endParaRPr lang="sr-Latn-RS" dirty="0" smtClean="0"/>
          </a:p>
          <a:p>
            <a:r>
              <a:rPr lang="vi-VN" dirty="0" smtClean="0"/>
              <a:t>Osnovni </a:t>
            </a:r>
            <a:r>
              <a:rPr lang="vi-VN" dirty="0"/>
              <a:t>pristup je da se bude pažljiv prema informacijama koje obezbeđuju korisnici i da se izbegne konfrontacija ili odbrambeni stavovi.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04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vi-VN" dirty="0"/>
              <a:t>Prikupljanje podataka se veoma razlikuje od prodaje – cilj je da izaziva iskreno izražavanje potreba, a ne da se kupac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ubeđuje</a:t>
            </a:r>
            <a:r>
              <a:rPr lang="vi-VN" dirty="0"/>
              <a:t> o tome šta on ili ona treba. </a:t>
            </a:r>
            <a:endParaRPr lang="sr-Latn-RS" dirty="0" smtClean="0"/>
          </a:p>
          <a:p>
            <a:r>
              <a:rPr lang="vi-VN" dirty="0" smtClean="0"/>
              <a:t>U </a:t>
            </a:r>
            <a:r>
              <a:rPr lang="vi-VN" dirty="0"/>
              <a:t>većini slučajeva interakcija sa korisnikom se obavlja verbalno; anketari postavljaju pitanja i kupci odgovoraju. </a:t>
            </a:r>
            <a:endParaRPr lang="sr-Latn-RS" dirty="0" smtClean="0"/>
          </a:p>
          <a:p>
            <a:r>
              <a:rPr lang="vi-VN" dirty="0" smtClean="0"/>
              <a:t>Vodič </a:t>
            </a:r>
            <a:r>
              <a:rPr lang="vi-VN" dirty="0"/>
              <a:t>pripremljenog intervjua je dragocen za strukturiranje ovog dijaloga. </a:t>
            </a:r>
            <a:endParaRPr lang="sr-Latn-RS" dirty="0" smtClean="0"/>
          </a:p>
          <a:p>
            <a:r>
              <a:rPr lang="vi-VN" dirty="0" smtClean="0"/>
              <a:t>Nekoliko </a:t>
            </a:r>
            <a:r>
              <a:rPr lang="vi-VN" dirty="0"/>
              <a:t>korisnih pitanja i upita </a:t>
            </a:r>
            <a:r>
              <a:rPr lang="vi-VN" dirty="0" smtClean="0"/>
              <a:t>da </a:t>
            </a:r>
            <a:r>
              <a:rPr lang="vi-VN" dirty="0"/>
              <a:t>se anketar predstavi i objasni svrhu intervjua su: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36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Kada </a:t>
            </a:r>
            <a:r>
              <a:rPr lang="vi-VN" dirty="0"/>
              <a:t>i zašto se koristi ova vrstu proizvoda? </a:t>
            </a:r>
            <a:endParaRPr lang="sr-Latn-RS" dirty="0" smtClean="0"/>
          </a:p>
          <a:p>
            <a:r>
              <a:rPr lang="vi-VN" dirty="0" smtClean="0"/>
              <a:t>Objasniti </a:t>
            </a:r>
            <a:r>
              <a:rPr lang="vi-VN" dirty="0"/>
              <a:t>tipičnu upotrebu proizvoda.</a:t>
            </a:r>
          </a:p>
          <a:p>
            <a:r>
              <a:rPr lang="vi-VN" dirty="0" smtClean="0"/>
              <a:t>Šta </a:t>
            </a:r>
            <a:r>
              <a:rPr lang="vi-VN" dirty="0"/>
              <a:t>se korisnicima sviđa na postojećim proizvodima? </a:t>
            </a:r>
            <a:endParaRPr lang="sr-Latn-RS" dirty="0" smtClean="0"/>
          </a:p>
          <a:p>
            <a:r>
              <a:rPr lang="vi-VN" dirty="0" smtClean="0"/>
              <a:t>Šta </a:t>
            </a:r>
            <a:r>
              <a:rPr lang="vi-VN" dirty="0"/>
              <a:t>korisnici vole u vezi postojećih proizvoda?</a:t>
            </a:r>
          </a:p>
          <a:p>
            <a:r>
              <a:rPr lang="vi-VN" dirty="0" smtClean="0"/>
              <a:t>Koja </a:t>
            </a:r>
            <a:r>
              <a:rPr lang="vi-VN" dirty="0"/>
              <a:t>pitanja se uzimaju u obzir prilikom kupovine proizvoda? </a:t>
            </a:r>
            <a:endParaRPr lang="sr-Latn-RS" dirty="0" smtClean="0"/>
          </a:p>
          <a:p>
            <a:r>
              <a:rPr lang="vi-VN" dirty="0" smtClean="0"/>
              <a:t>Koja </a:t>
            </a:r>
            <a:r>
              <a:rPr lang="vi-VN" dirty="0"/>
              <a:t>bi poboljšanja trebalo napraviti na proizvodu?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39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Slede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saveti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eﬁkasnu</a:t>
            </a:r>
            <a:r>
              <a:rPr lang="en-US" dirty="0"/>
              <a:t> </a:t>
            </a:r>
            <a:r>
              <a:rPr lang="en-US" dirty="0" err="1"/>
              <a:t>interakciju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Pratiti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situaciju</a:t>
            </a:r>
            <a:r>
              <a:rPr lang="en-US" dirty="0"/>
              <a:t>.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korisne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, ne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brinuti</a:t>
            </a:r>
            <a:r>
              <a:rPr lang="en-US" dirty="0"/>
              <a:t> da </a:t>
            </a:r>
            <a:r>
              <a:rPr lang="en-US" dirty="0" smtClean="0"/>
              <a:t>li</a:t>
            </a:r>
            <a:r>
              <a:rPr lang="sr-Latn-RS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sve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vodičem</a:t>
            </a:r>
            <a:r>
              <a:rPr lang="en-US" dirty="0"/>
              <a:t> </a:t>
            </a:r>
            <a:r>
              <a:rPr lang="en-US" dirty="0" err="1"/>
              <a:t>intervjua</a:t>
            </a:r>
            <a:r>
              <a:rPr lang="en-US" dirty="0"/>
              <a:t>. </a:t>
            </a:r>
            <a:r>
              <a:rPr lang="en-US" dirty="0" err="1"/>
              <a:t>Cilj</a:t>
            </a:r>
            <a:r>
              <a:rPr lang="en-US" dirty="0"/>
              <a:t> je da se </a:t>
            </a:r>
            <a:r>
              <a:rPr lang="en-US" dirty="0" err="1" smtClean="0"/>
              <a:t>prikup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, a ne da se </a:t>
            </a:r>
            <a:r>
              <a:rPr lang="en-US" dirty="0" err="1"/>
              <a:t>ispoštuje</a:t>
            </a:r>
            <a:r>
              <a:rPr lang="en-US" dirty="0"/>
              <a:t> </a:t>
            </a:r>
            <a:r>
              <a:rPr lang="en-US" dirty="0" err="1"/>
              <a:t>vodič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intervjue</a:t>
            </a:r>
            <a:r>
              <a:rPr lang="en-US" dirty="0"/>
              <a:t> u </a:t>
            </a:r>
            <a:r>
              <a:rPr lang="en-US" dirty="0" err="1"/>
              <a:t>dodeljeno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0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Koristiti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vizuelne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rekvizite</a:t>
            </a:r>
            <a:r>
              <a:rPr lang="en-US" dirty="0"/>
              <a:t>. </a:t>
            </a:r>
            <a:r>
              <a:rPr lang="en-US" dirty="0" err="1"/>
              <a:t>Najbolje</a:t>
            </a:r>
            <a:r>
              <a:rPr lang="en-US" dirty="0"/>
              <a:t> bi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doneti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prikazati</a:t>
            </a:r>
            <a:r>
              <a:rPr lang="en-US" dirty="0"/>
              <a:t> </a:t>
            </a:r>
            <a:r>
              <a:rPr lang="en-US" dirty="0" err="1" smtClean="0"/>
              <a:t>zbirku</a:t>
            </a:r>
            <a:r>
              <a:rPr lang="sr-Latn-RS" dirty="0" smtClean="0"/>
              <a:t>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konkurentskih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površno</a:t>
            </a:r>
            <a:r>
              <a:rPr lang="en-US" dirty="0"/>
              <a:t> "</a:t>
            </a:r>
            <a:r>
              <a:rPr lang="en-US" dirty="0" err="1"/>
              <a:t>vezani</a:t>
            </a:r>
            <a:r>
              <a:rPr lang="en-US" dirty="0"/>
              <a:t>"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sesije</a:t>
            </a:r>
            <a:r>
              <a:rPr lang="en-US" dirty="0"/>
              <a:t>, </a:t>
            </a:r>
            <a:r>
              <a:rPr lang="en-US" dirty="0" err="1"/>
              <a:t>anketari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pokazati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preliminarne</a:t>
            </a:r>
            <a:r>
              <a:rPr lang="en-US" dirty="0" smtClean="0"/>
              <a:t> </a:t>
            </a:r>
            <a:r>
              <a:rPr lang="en-US" dirty="0" err="1"/>
              <a:t>koncepte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da bi se </a:t>
            </a:r>
            <a:r>
              <a:rPr lang="en-US" dirty="0" err="1"/>
              <a:t>dobile</a:t>
            </a:r>
            <a:r>
              <a:rPr lang="en-US" dirty="0"/>
              <a:t> </a:t>
            </a:r>
            <a:r>
              <a:rPr lang="en-US" dirty="0" err="1"/>
              <a:t>početne</a:t>
            </a:r>
            <a:r>
              <a:rPr lang="en-US" dirty="0"/>
              <a:t> </a:t>
            </a:r>
            <a:r>
              <a:rPr lang="en-US" dirty="0" err="1"/>
              <a:t>reakcije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pristupe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2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Suzbijanje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unapred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usvojenih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proizvodnoj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tehnologiji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Korisnici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sr-Latn-R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pretpostavke</a:t>
            </a:r>
            <a:r>
              <a:rPr lang="en-US" dirty="0"/>
              <a:t> o </a:t>
            </a:r>
            <a:r>
              <a:rPr lang="en-US" dirty="0" err="1"/>
              <a:t>konceptualnom</a:t>
            </a:r>
            <a:r>
              <a:rPr lang="en-US" dirty="0"/>
              <a:t> </a:t>
            </a:r>
            <a:r>
              <a:rPr lang="en-US" dirty="0" err="1"/>
              <a:t>rešenju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očekujući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zadovoljiti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/>
              <a:t>ovakvim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, </a:t>
            </a:r>
            <a:r>
              <a:rPr lang="en-US" dirty="0" err="1"/>
              <a:t>anketari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izbegavaju</a:t>
            </a:r>
            <a:r>
              <a:rPr lang="en-US" dirty="0"/>
              <a:t> </a:t>
            </a:r>
            <a:r>
              <a:rPr lang="en-US" dirty="0" err="1"/>
              <a:t>razgovor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pretpostavkama</a:t>
            </a:r>
            <a:r>
              <a:rPr lang="en-US" dirty="0"/>
              <a:t> o tome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projektovan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proizveden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pominju</a:t>
            </a:r>
            <a:r>
              <a:rPr lang="en-US" dirty="0"/>
              <a:t> </a:t>
            </a:r>
            <a:r>
              <a:rPr lang="en-US" dirty="0" err="1"/>
              <a:t>speciﬁčne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ispitivač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razjasni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, </a:t>
            </a:r>
            <a:r>
              <a:rPr lang="en-US" dirty="0" err="1"/>
              <a:t>verujući</a:t>
            </a:r>
            <a:r>
              <a:rPr lang="en-US" dirty="0"/>
              <a:t> da bi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predloženo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zadovoljilo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22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 je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kupac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zainteresovan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tipične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zadatke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vezane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intervju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u </a:t>
            </a:r>
            <a:r>
              <a:rPr lang="en-US" dirty="0" err="1"/>
              <a:t>korisničkom</a:t>
            </a:r>
            <a:r>
              <a:rPr lang="en-US" dirty="0"/>
              <a:t> </a:t>
            </a:r>
            <a:r>
              <a:rPr lang="en-US" dirty="0" err="1"/>
              <a:t>okruženju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pokazne</a:t>
            </a:r>
            <a:r>
              <a:rPr lang="en-US" dirty="0"/>
              <a:t> </a:t>
            </a:r>
            <a:r>
              <a:rPr lang="en-US" dirty="0" err="1"/>
              <a:t>demonstracije</a:t>
            </a:r>
            <a:r>
              <a:rPr lang="en-US" dirty="0"/>
              <a:t> </a:t>
            </a:r>
            <a:r>
              <a:rPr lang="en-US" dirty="0" err="1" smtClean="0"/>
              <a:t>pogodne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otkrivaju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Ovo poglavlje predstavlja metodu za identiﬁkaciju sveobuhvatnog skupa potreba klijenata. Ciljevi metode su:</a:t>
            </a:r>
          </a:p>
          <a:p>
            <a:r>
              <a:rPr lang="vi-VN" dirty="0" smtClean="0"/>
              <a:t>Proveriti </a:t>
            </a:r>
            <a:r>
              <a:rPr lang="vi-VN" dirty="0"/>
              <a:t>da li je proizvod fokusiran na potrebe kupaca.</a:t>
            </a:r>
          </a:p>
          <a:p>
            <a:r>
              <a:rPr lang="vi-VN" dirty="0" smtClean="0"/>
              <a:t>Identiﬁkovati </a:t>
            </a:r>
            <a:r>
              <a:rPr lang="vi-VN" dirty="0"/>
              <a:t>latentne ili skrivene potrebe, kao i eksplicitne potrebe. </a:t>
            </a:r>
            <a:endParaRPr lang="sr-Latn-RS" dirty="0" smtClean="0"/>
          </a:p>
          <a:p>
            <a:r>
              <a:rPr lang="vi-VN" dirty="0" smtClean="0"/>
              <a:t>Obezbediti </a:t>
            </a:r>
            <a:r>
              <a:rPr lang="vi-VN" dirty="0"/>
              <a:t>osnovne činjenice za opravdavanje speciﬁkacije proizvoda. </a:t>
            </a:r>
            <a:endParaRPr lang="sr-Latn-RS" dirty="0" smtClean="0"/>
          </a:p>
          <a:p>
            <a:r>
              <a:rPr lang="vi-VN" dirty="0" smtClean="0"/>
              <a:t>Kreirati </a:t>
            </a:r>
            <a:r>
              <a:rPr lang="vi-VN" dirty="0"/>
              <a:t>arhivsku evidenciju potrebnih aktivnosti procesa razvoja.</a:t>
            </a:r>
          </a:p>
          <a:p>
            <a:r>
              <a:rPr lang="vi-VN" dirty="0" smtClean="0"/>
              <a:t>Obezbediti </a:t>
            </a:r>
            <a:r>
              <a:rPr lang="vi-VN" dirty="0"/>
              <a:t>da se potrebe ili zahtevi kritičkih korisnika ne propuste ili zaborave. </a:t>
            </a:r>
            <a:endParaRPr lang="sr-Latn-RS" dirty="0" smtClean="0"/>
          </a:p>
          <a:p>
            <a:r>
              <a:rPr lang="vi-VN" dirty="0" smtClean="0"/>
              <a:t>Razviti </a:t>
            </a:r>
            <a:r>
              <a:rPr lang="vi-VN" dirty="0"/>
              <a:t>međusobno razumevanje potreba potrošača među članovima razvojnog tima.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26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Trebalo bi biti oprezan po pitanju iznenadnih upozorenja. </a:t>
            </a:r>
            <a:r>
              <a:rPr lang="vi-VN" dirty="0"/>
              <a:t>Ako kupac </a:t>
            </a:r>
            <a:r>
              <a:rPr lang="vi-VN" dirty="0" smtClean="0"/>
              <a:t>pominje</a:t>
            </a:r>
            <a:r>
              <a:rPr lang="sr-Latn-RS" dirty="0" smtClean="0"/>
              <a:t> </a:t>
            </a:r>
            <a:r>
              <a:rPr lang="vi-VN" dirty="0" smtClean="0"/>
              <a:t>nešto </a:t>
            </a:r>
            <a:r>
              <a:rPr lang="vi-VN" dirty="0"/>
              <a:t>iznenađujuće, anketar bi trebalo da nastavi u tom pravcu sa pratećim </a:t>
            </a:r>
            <a:r>
              <a:rPr lang="vi-VN" dirty="0" smtClean="0"/>
              <a:t>pitanjima</a:t>
            </a:r>
            <a:r>
              <a:rPr lang="vi-VN" dirty="0"/>
              <a:t>. Često, neočekivani pravci ispitivanja će pokazati latentne potrebe, važnu dimenziju potreba kupaca koje nisu ni ispunjene, ni često razjašnjene.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38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Treba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obratiti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pažnju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neverbalne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/>
              <a:t>Opisani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 smtClean="0"/>
              <a:t>razvijanje</a:t>
            </a:r>
            <a:r>
              <a:rPr lang="en-US" dirty="0" smtClean="0"/>
              <a:t> </a:t>
            </a:r>
            <a:r>
              <a:rPr lang="en-US" dirty="0" err="1"/>
              <a:t>boljeg</a:t>
            </a:r>
            <a:r>
              <a:rPr lang="en-US" dirty="0"/>
              <a:t> </a:t>
            </a:r>
            <a:r>
              <a:rPr lang="en-US" dirty="0" err="1"/>
              <a:t>ﬁzičkog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Nažalost</a:t>
            </a:r>
            <a:r>
              <a:rPr lang="en-US" dirty="0"/>
              <a:t>, </a:t>
            </a:r>
            <a:r>
              <a:rPr lang="en-US" dirty="0" err="1"/>
              <a:t>reči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se </a:t>
            </a:r>
            <a:r>
              <a:rPr lang="en-US" dirty="0" err="1"/>
              <a:t>komu</a:t>
            </a:r>
            <a:r>
              <a:rPr lang="en-US" dirty="0"/>
              <a:t>- </a:t>
            </a:r>
            <a:r>
              <a:rPr lang="en-US" dirty="0" err="1"/>
              <a:t>nicira</a:t>
            </a:r>
            <a:r>
              <a:rPr lang="en-US" dirty="0"/>
              <a:t> o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vezama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ﬁzičkim</a:t>
            </a:r>
            <a:r>
              <a:rPr lang="en-US" dirty="0"/>
              <a:t> </a:t>
            </a:r>
            <a:r>
              <a:rPr lang="en-US" dirty="0" err="1"/>
              <a:t>svetom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se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dimenzije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komfor</a:t>
            </a:r>
            <a:r>
              <a:rPr lang="en-US" dirty="0"/>
              <a:t>, </a:t>
            </a:r>
            <a:r>
              <a:rPr lang="en-US" dirty="0" err="1"/>
              <a:t>imidž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.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konstantno</a:t>
            </a:r>
            <a:r>
              <a:rPr lang="en-US" dirty="0"/>
              <a:t> </a:t>
            </a:r>
            <a:r>
              <a:rPr lang="en-US" dirty="0" err="1"/>
              <a:t>svestan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neverbalnih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poruka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stižu</a:t>
            </a:r>
            <a:r>
              <a:rPr lang="en-US" dirty="0"/>
              <a:t> od </a:t>
            </a:r>
            <a:r>
              <a:rPr lang="en-US" dirty="0" err="1"/>
              <a:t>korisnika</a:t>
            </a:r>
            <a:r>
              <a:rPr lang="en-US" dirty="0"/>
              <a:t>. </a:t>
            </a:r>
            <a:r>
              <a:rPr lang="en-US" dirty="0" err="1"/>
              <a:t>Kakvi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izrazi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?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do </a:t>
            </a:r>
            <a:r>
              <a:rPr lang="en-US" dirty="0" err="1"/>
              <a:t>konkurentskih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26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Dokumentovanje</a:t>
            </a:r>
            <a:r>
              <a:rPr lang="en-US" dirty="0"/>
              <a:t> </a:t>
            </a:r>
            <a:r>
              <a:rPr lang="en-US" dirty="0" err="1"/>
              <a:t>interaktivnih</a:t>
            </a:r>
            <a:r>
              <a:rPr lang="en-US" dirty="0"/>
              <a:t> </a:t>
            </a:r>
            <a:r>
              <a:rPr lang="en-US" dirty="0" err="1"/>
              <a:t>kontakata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korisnicima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evidentiranje</a:t>
            </a:r>
            <a:r>
              <a:rPr lang="en-US" dirty="0"/>
              <a:t> </a:t>
            </a:r>
            <a:r>
              <a:rPr lang="en-US" dirty="0" err="1"/>
              <a:t>interakcije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59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zapis. </a:t>
            </a:r>
            <a:r>
              <a:rPr lang="vi-VN" dirty="0"/>
              <a:t>Pravljenje audio snimka razgovora je vrlo jednostavan proces. </a:t>
            </a:r>
            <a:r>
              <a:rPr lang="sr-Latn-RS" dirty="0" smtClean="0"/>
              <a:t>Ranije je </a:t>
            </a:r>
            <a:r>
              <a:rPr lang="vi-VN" dirty="0" smtClean="0"/>
              <a:t>prevođenje </a:t>
            </a:r>
            <a:r>
              <a:rPr lang="vi-VN" dirty="0"/>
              <a:t>snimka u tekst </a:t>
            </a:r>
            <a:r>
              <a:rPr lang="sr-Latn-RS" dirty="0" smtClean="0"/>
              <a:t>bio </a:t>
            </a:r>
            <a:r>
              <a:rPr lang="vi-VN" dirty="0" smtClean="0"/>
              <a:t>vrlo </a:t>
            </a:r>
            <a:r>
              <a:rPr lang="vi-VN" dirty="0"/>
              <a:t>dugotrajan proces, </a:t>
            </a:r>
            <a:r>
              <a:rPr lang="sr-Latn-RS" dirty="0" smtClean="0"/>
              <a:t>i bio je skup</a:t>
            </a:r>
            <a:r>
              <a:rPr lang="vi-VN" dirty="0" smtClean="0"/>
              <a:t>. </a:t>
            </a:r>
            <a:r>
              <a:rPr lang="sr-Latn-RS" dirty="0" smtClean="0"/>
              <a:t>Srećom, danas nije tako pa je ovo vrlo rasprostranjena metoda.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96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Napomene, beleške</a:t>
            </a:r>
            <a:r>
              <a:rPr lang="vi-VN" dirty="0"/>
              <a:t>. Rukom pisane beleške su najčešći način dokumentovanja </a:t>
            </a:r>
            <a:r>
              <a:rPr lang="vi-VN" dirty="0" smtClean="0"/>
              <a:t>razgovora</a:t>
            </a:r>
            <a:r>
              <a:rPr lang="vi-VN" dirty="0"/>
              <a:t>. Određivanje jedne osobe kao primarnog notara dozvoljava drugim osobama  da se koncentrišu na eﬁkasno ispitivanje. Notar (beležnik, zapisničar) treba da </a:t>
            </a:r>
            <a:r>
              <a:rPr lang="vi-VN" dirty="0" smtClean="0"/>
              <a:t>nastoji </a:t>
            </a:r>
            <a:r>
              <a:rPr lang="vi-VN" dirty="0"/>
              <a:t>da "uhvati" neke od formulacija svakog pojedinog kupca. </a:t>
            </a:r>
            <a:endParaRPr lang="sr-Latn-RS" dirty="0" smtClean="0"/>
          </a:p>
          <a:p>
            <a:r>
              <a:rPr lang="vi-VN" dirty="0" smtClean="0"/>
              <a:t>Ove </a:t>
            </a:r>
            <a:r>
              <a:rPr lang="vi-VN" dirty="0"/>
              <a:t>beleške, ako je  prepisao odmah nakon intervjua, može da koristi za kreiranje izveštaja o intervjuu.  Ovo pisanje izveštaja, odmah nakon intervjua, takođe olakšava razmenu saznanja  između anketara.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7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zapis. </a:t>
            </a:r>
            <a:r>
              <a:rPr lang="vi-VN" dirty="0"/>
              <a:t>Video snimanje se skoro uvek koristi za dokumentovanje sednica fokus  grupa. Takođe je vrlo korisno za dokumentovanje posmatranja kupca u korisničkom  okruženju i/ili upotrebe postojećih proizvoda. Video zapis je korisan za brzo </a:t>
            </a:r>
            <a:r>
              <a:rPr lang="vi-VN" dirty="0" smtClean="0"/>
              <a:t>upoznavanje </a:t>
            </a:r>
            <a:r>
              <a:rPr lang="vi-VN" dirty="0"/>
              <a:t>sa situacijom novih članova tima, a takođe je korisno kao "sirov materijal"  za prezentacije </a:t>
            </a:r>
            <a:r>
              <a:rPr lang="vi-VN" dirty="0" smtClean="0"/>
              <a:t>rukovods</a:t>
            </a:r>
            <a:r>
              <a:rPr lang="sr-Latn-RS" dirty="0" smtClean="0"/>
              <a:t>t</a:t>
            </a:r>
            <a:r>
              <a:rPr lang="vi-VN" dirty="0" smtClean="0"/>
              <a:t>vu</a:t>
            </a:r>
            <a:r>
              <a:rPr lang="vi-VN" dirty="0"/>
              <a:t>. Video snimanje je, takođe, korisno za snimanje mnogih  aspekata životne sredine krajnjeg korisnika.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37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otograﬁja</a:t>
            </a:r>
            <a:r>
              <a:rPr lang="en-US" dirty="0"/>
              <a:t>. </a:t>
            </a:r>
            <a:r>
              <a:rPr lang="en-US" dirty="0" err="1"/>
              <a:t>Fotograﬁsanje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pogodnosti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video </a:t>
            </a:r>
            <a:r>
              <a:rPr lang="en-US" dirty="0" err="1" smtClean="0"/>
              <a:t>snimanja</a:t>
            </a:r>
            <a:r>
              <a:rPr lang="en-US" dirty="0"/>
              <a:t>. </a:t>
            </a:r>
            <a:r>
              <a:rPr lang="en-US" dirty="0" err="1"/>
              <a:t>Primarne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fotograﬁsanja</a:t>
            </a:r>
            <a:r>
              <a:rPr lang="en-US" dirty="0"/>
              <a:t> </a:t>
            </a:r>
            <a:r>
              <a:rPr lang="en-US" dirty="0" err="1"/>
              <a:t>pokrivaju</a:t>
            </a:r>
            <a:r>
              <a:rPr lang="en-US" dirty="0"/>
              <a:t> </a:t>
            </a:r>
            <a:r>
              <a:rPr lang="en-US" dirty="0" err="1"/>
              <a:t>lakši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fotograﬁja</a:t>
            </a:r>
            <a:r>
              <a:rPr lang="en-US" dirty="0"/>
              <a:t>, </a:t>
            </a:r>
            <a:r>
              <a:rPr lang="en-US" dirty="0" err="1"/>
              <a:t>odličan</a:t>
            </a:r>
            <a:r>
              <a:rPr lang="en-US" dirty="0"/>
              <a:t> 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dostupnu</a:t>
            </a:r>
            <a:r>
              <a:rPr lang="en-US" dirty="0"/>
              <a:t> </a:t>
            </a:r>
            <a:r>
              <a:rPr lang="en-US" dirty="0" err="1"/>
              <a:t>opremu</a:t>
            </a:r>
            <a:r>
              <a:rPr lang="en-US" dirty="0"/>
              <a:t>. </a:t>
            </a:r>
            <a:r>
              <a:rPr lang="en-US" dirty="0" err="1"/>
              <a:t>Primarni</a:t>
            </a:r>
            <a:r>
              <a:rPr lang="en-US" dirty="0"/>
              <a:t> </a:t>
            </a:r>
            <a:r>
              <a:rPr lang="en-US" dirty="0" err="1"/>
              <a:t>nedostatak</a:t>
            </a:r>
            <a:r>
              <a:rPr lang="en-US" dirty="0"/>
              <a:t> je </a:t>
            </a:r>
            <a:r>
              <a:rPr lang="en-US" dirty="0" err="1"/>
              <a:t>nemogućnost</a:t>
            </a:r>
            <a:r>
              <a:rPr lang="en-US" dirty="0"/>
              <a:t> da se u  </a:t>
            </a:r>
            <a:r>
              <a:rPr lang="en-US" dirty="0" err="1"/>
              <a:t>zapis</a:t>
            </a:r>
            <a:r>
              <a:rPr lang="en-US" dirty="0"/>
              <a:t> </a:t>
            </a:r>
            <a:r>
              <a:rPr lang="en-US" dirty="0" err="1"/>
              <a:t>unesu</a:t>
            </a:r>
            <a:r>
              <a:rPr lang="en-US" dirty="0"/>
              <a:t> </a:t>
            </a:r>
            <a:r>
              <a:rPr lang="en-US" dirty="0" err="1"/>
              <a:t>dinamičke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144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Konačan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faze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sirovih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obično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dopunjenih</a:t>
            </a:r>
            <a:r>
              <a:rPr lang="en-US" dirty="0"/>
              <a:t> video </a:t>
            </a:r>
            <a:r>
              <a:rPr lang="en-US" dirty="0" err="1"/>
              <a:t>zapisima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fotograﬁjama</a:t>
            </a:r>
            <a:r>
              <a:rPr lang="en-US" dirty="0"/>
              <a:t>. </a:t>
            </a:r>
            <a:r>
              <a:rPr lang="en-US" dirty="0" err="1"/>
              <a:t>Šabloni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- </a:t>
            </a:r>
            <a:r>
              <a:rPr lang="en-US" dirty="0" err="1"/>
              <a:t>datke</a:t>
            </a:r>
            <a:r>
              <a:rPr lang="en-US" dirty="0"/>
              <a:t> </a:t>
            </a:r>
            <a:r>
              <a:rPr lang="en-US" dirty="0" err="1"/>
              <a:t>implementirani</a:t>
            </a:r>
            <a:r>
              <a:rPr lang="en-US" dirty="0"/>
              <a:t> u </a:t>
            </a:r>
            <a:r>
              <a:rPr lang="en-US" dirty="0" err="1"/>
              <a:t>unakrsnoj</a:t>
            </a:r>
            <a:r>
              <a:rPr lang="en-US" dirty="0"/>
              <a:t>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korisni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organizovanje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sirovih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2740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šablon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popunjen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pre </a:t>
            </a:r>
            <a:r>
              <a:rPr lang="en-US" dirty="0" err="1"/>
              <a:t>moguće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obavljenog</a:t>
            </a:r>
            <a:r>
              <a:rPr lang="en-US" dirty="0"/>
              <a:t> </a:t>
            </a:r>
            <a:r>
              <a:rPr lang="en-US" dirty="0" err="1"/>
              <a:t>razgovora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interakcije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uredi</a:t>
            </a:r>
            <a:r>
              <a:rPr lang="en-US" dirty="0"/>
              <a:t> (</a:t>
            </a:r>
            <a:r>
              <a:rPr lang="en-US" dirty="0" err="1"/>
              <a:t>prekontroliše</a:t>
            </a:r>
            <a:r>
              <a:rPr lang="en-US" dirty="0"/>
              <a:t>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razvojnog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prisutni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interakcije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Prva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kolona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glavnom</a:t>
            </a:r>
            <a:r>
              <a:rPr lang="en-US" dirty="0"/>
              <a:t> </a:t>
            </a:r>
            <a:r>
              <a:rPr lang="en-US" dirty="0" err="1"/>
              <a:t>telu</a:t>
            </a:r>
            <a:r>
              <a:rPr lang="en-US" dirty="0"/>
              <a:t> </a:t>
            </a:r>
            <a:r>
              <a:rPr lang="en-US" dirty="0" err="1"/>
              <a:t>šablona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odgovori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od </a:t>
            </a:r>
            <a:r>
              <a:rPr lang="en-US" dirty="0" err="1"/>
              <a:t>klijenata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506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Druga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kolona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doslovnih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uzete</a:t>
            </a:r>
            <a:r>
              <a:rPr lang="en-US" dirty="0"/>
              <a:t> od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posmatranja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(</a:t>
            </a:r>
            <a:r>
              <a:rPr lang="en-US" dirty="0" err="1"/>
              <a:t>iz</a:t>
            </a:r>
            <a:r>
              <a:rPr lang="en-US" dirty="0"/>
              <a:t> video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direktnih</a:t>
            </a:r>
            <a:r>
              <a:rPr lang="en-US" dirty="0"/>
              <a:t> </a:t>
            </a:r>
            <a:r>
              <a:rPr lang="en-US" dirty="0" err="1"/>
              <a:t>posmatranja</a:t>
            </a:r>
            <a:r>
              <a:rPr lang="en-US" dirty="0"/>
              <a:t>). </a:t>
            </a:r>
            <a:endParaRPr lang="sr-Latn-R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Treća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kolona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sirove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podrazumevanim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/>
              <a:t>Završni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sr-Latn-RS" dirty="0" smtClean="0"/>
              <a:t> </a:t>
            </a:r>
            <a:r>
              <a:rPr lang="en-US" dirty="0" smtClean="0"/>
              <a:t>je </a:t>
            </a:r>
            <a:r>
              <a:rPr lang="en-US" dirty="0"/>
              <a:t>da se </a:t>
            </a:r>
            <a:r>
              <a:rPr lang="en-US" dirty="0" err="1"/>
              <a:t>napiše</a:t>
            </a:r>
            <a:r>
              <a:rPr lang="en-US" dirty="0"/>
              <a:t> </a:t>
            </a:r>
            <a:r>
              <a:rPr lang="en-US" dirty="0" err="1"/>
              <a:t>zahvalnica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 smtClean="0"/>
              <a:t>proces</a:t>
            </a:r>
            <a:r>
              <a:rPr lang="en-US" dirty="0"/>
              <a:t>. To je </a:t>
            </a:r>
            <a:r>
              <a:rPr lang="en-US" dirty="0" err="1"/>
              <a:t>normalna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da </a:t>
            </a:r>
            <a:r>
              <a:rPr lang="en-US" dirty="0" err="1"/>
              <a:t>zatraži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od </a:t>
            </a:r>
            <a:r>
              <a:rPr lang="en-US" dirty="0" err="1"/>
              <a:t>klijenata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važni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762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Filozoﬁja iza ove metode je da se kreiraju kvalitetne informacije o kanalima </a:t>
            </a:r>
            <a:r>
              <a:rPr lang="vi-VN" dirty="0" smtClean="0"/>
              <a:t>između </a:t>
            </a:r>
            <a:r>
              <a:rPr lang="vi-VN" dirty="0"/>
              <a:t>kupaca na ciljnom tržištu i razvojnih timova proizvoda. </a:t>
            </a:r>
            <a:endParaRPr lang="sr-Latn-RS" dirty="0" smtClean="0"/>
          </a:p>
          <a:p>
            <a:r>
              <a:rPr lang="vi-VN" dirty="0" smtClean="0"/>
              <a:t>Ova </a:t>
            </a:r>
            <a:r>
              <a:rPr lang="vi-VN" dirty="0"/>
              <a:t>ﬁlozoﬁja se zasniva na pretpostavci da oni koji moraju da direktno kontrolišu detalje o proizvodu, uključujući i inženjere i industrijske dizajnere, moraju da imaju interakciju sa kupcima, kako bi stekli iskustva o sredinama u kojima se koriste proizvodi. </a:t>
            </a:r>
            <a:endParaRPr lang="sr-Latn-RS" dirty="0" smtClean="0"/>
          </a:p>
          <a:p>
            <a:r>
              <a:rPr lang="vi-VN" dirty="0" smtClean="0"/>
              <a:t>Bez </a:t>
            </a:r>
            <a:r>
              <a:rPr lang="vi-VN" dirty="0"/>
              <a:t>direktnog iskustva, nije verovatno da će tehnički kompromisi biti korektno napravljeni, inovativna rešenja za potrebe kupaca možda nikada neće biti otkrivena, a razvojni tim ne može da razvije duboku posvećenost ispunjavanju potreba klijenata.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3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Proces identiﬁkovanja potreba potrošača je sastavni deo šireg procesa razvoja proizvoda i blisko su povezani sa generisanjem konceptualnih rešenja, izborom konceptualnih </a:t>
            </a:r>
            <a:r>
              <a:rPr lang="vi-VN" dirty="0" smtClean="0"/>
              <a:t>reš</a:t>
            </a:r>
            <a:r>
              <a:rPr lang="sr-Latn-RS" dirty="0" smtClean="0"/>
              <a:t>e</a:t>
            </a:r>
            <a:r>
              <a:rPr lang="vi-VN" dirty="0" smtClean="0"/>
              <a:t>nja</a:t>
            </a:r>
            <a:r>
              <a:rPr lang="vi-VN" dirty="0"/>
              <a:t>, "takmičarskim" upoređivanjem i formiranjem speciﬁkacija proizvoda.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5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vi-VN" dirty="0"/>
              <a:t>Proces razvoja koncepta, </a:t>
            </a:r>
            <a:r>
              <a:rPr lang="vi-VN" dirty="0" smtClean="0"/>
              <a:t>podrazumeva </a:t>
            </a:r>
            <a:r>
              <a:rPr lang="vi-VN" dirty="0"/>
              <a:t>razliku između potrebe kupca i speciﬁkacije proizvoda. </a:t>
            </a:r>
            <a:endParaRPr lang="sr-Latn-RS" dirty="0" smtClean="0"/>
          </a:p>
          <a:p>
            <a:r>
              <a:rPr lang="vi-VN" dirty="0" smtClean="0"/>
              <a:t>Ova </a:t>
            </a:r>
            <a:r>
              <a:rPr lang="vi-VN" dirty="0"/>
              <a:t>razlika je </a:t>
            </a:r>
            <a:r>
              <a:rPr lang="vi-VN" dirty="0" smtClean="0"/>
              <a:t>značajna</a:t>
            </a:r>
            <a:r>
              <a:rPr lang="vi-VN" dirty="0"/>
              <a:t>. Potrebe su u velikoj meri nezavisne od bilo kog proizvoda koji bi se mogao razvijati. Tim, koji bi trebalo da bude u stanju da identiﬁkuje potrebe klijenata, ne zna da li će se i kako će se, na kraju, usaglasiti te potrebe.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7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Sa druge strane, speciﬁkacije ne zavise od koncepta koji se bira. Speciﬁkacije proizvoda, za koji je odlučeno da će se razvijati, zavisiće od toga šta je tehnički i ekonomski izvodljivo i na ono što konkurenti nude na tržištu, kao i na potrebe kupaca. </a:t>
            </a:r>
            <a:endParaRPr lang="sr-Latn-RS" dirty="0" smtClean="0"/>
          </a:p>
          <a:p>
            <a:pPr marL="0" indent="0">
              <a:buNone/>
            </a:pPr>
            <a:r>
              <a:rPr lang="vi-VN" dirty="0"/>
              <a:t>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1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Identiﬁkovanje </a:t>
            </a:r>
            <a:r>
              <a:rPr lang="vi-VN" dirty="0"/>
              <a:t>potrebe kupaca je samo po sebi proces, za koji će se predstaviti metoda u pet koraka. </a:t>
            </a:r>
            <a:endParaRPr lang="sr-Latn-RS" dirty="0" smtClean="0"/>
          </a:p>
          <a:p>
            <a:r>
              <a:rPr lang="vi-VN" dirty="0" smtClean="0"/>
              <a:t>Tih </a:t>
            </a:r>
            <a:r>
              <a:rPr lang="vi-VN" dirty="0"/>
              <a:t>pet koraka su: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2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vi-VN" dirty="0"/>
              <a:t>1. Prikupljanje "sirovih" (neobrađenih) podataka o potrebama korisnika.</a:t>
            </a:r>
          </a:p>
          <a:p>
            <a:r>
              <a:rPr lang="vi-VN" dirty="0"/>
              <a:t>2. Tumačenje "sirovih" (neobrađenih) podataka u smislu potreba klijenata.</a:t>
            </a:r>
          </a:p>
          <a:p>
            <a:r>
              <a:rPr lang="vi-VN" dirty="0"/>
              <a:t>3. Organizovanje potreba po hijerarhiji na primarne, sekundarne i (ako je potrebno)  tercijarne potrebe.</a:t>
            </a:r>
          </a:p>
          <a:p>
            <a:r>
              <a:rPr lang="vi-VN" dirty="0"/>
              <a:t>4. Utvrđivanje relativne važnosti (značaja) potreba.</a:t>
            </a:r>
          </a:p>
          <a:p>
            <a:r>
              <a:rPr lang="vi-VN" dirty="0"/>
              <a:t>5. Odražavanje (uticaj) na rezultate i proces.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9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korisnika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postavi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je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intervjuisati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pokazala</a:t>
            </a:r>
            <a:r>
              <a:rPr lang="en-US" dirty="0"/>
              <a:t> 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studiji</a:t>
            </a:r>
            <a:r>
              <a:rPr lang="en-US" dirty="0"/>
              <a:t>, </a:t>
            </a:r>
            <a:r>
              <a:rPr lang="en-US" dirty="0" err="1"/>
              <a:t>procenjuje</a:t>
            </a:r>
            <a:r>
              <a:rPr lang="en-US" dirty="0"/>
              <a:t> se da je 90%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 "</a:t>
            </a:r>
            <a:r>
              <a:rPr lang="en-US" dirty="0" err="1"/>
              <a:t>vezanih</a:t>
            </a:r>
            <a:r>
              <a:rPr lang="en-US" dirty="0"/>
              <a:t>"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b="1" u="sng" dirty="0" err="1"/>
              <a:t>ručni</a:t>
            </a:r>
            <a:r>
              <a:rPr lang="en-US" b="1" u="sng" dirty="0"/>
              <a:t> </a:t>
            </a:r>
            <a:r>
              <a:rPr lang="en-US" b="1" u="sng" dirty="0" err="1"/>
              <a:t>frižider</a:t>
            </a:r>
            <a:r>
              <a:rPr lang="en-US" b="1" u="sng" dirty="0"/>
              <a:t> </a:t>
            </a:r>
            <a:r>
              <a:rPr lang="en-US" dirty="0" err="1"/>
              <a:t>otkriveno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30 </a:t>
            </a:r>
            <a:r>
              <a:rPr lang="en-US" dirty="0" err="1"/>
              <a:t>intervjua</a:t>
            </a:r>
            <a:r>
              <a:rPr lang="en-US" dirty="0"/>
              <a:t>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studiji</a:t>
            </a:r>
            <a:r>
              <a:rPr lang="en-US" dirty="0"/>
              <a:t>, </a:t>
            </a:r>
            <a:r>
              <a:rPr lang="en-US" dirty="0" err="1"/>
              <a:t>procenjuje</a:t>
            </a:r>
            <a:r>
              <a:rPr lang="en-US" dirty="0"/>
              <a:t> se da je 98%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b="1" u="sng" dirty="0" err="1"/>
              <a:t>kancelarijske</a:t>
            </a:r>
            <a:r>
              <a:rPr lang="en-US" b="1" u="sng" dirty="0"/>
              <a:t> </a:t>
            </a:r>
            <a:r>
              <a:rPr lang="en-US" b="1" u="sng" dirty="0" err="1"/>
              <a:t>opreme</a:t>
            </a:r>
            <a:r>
              <a:rPr lang="en-US" b="1" u="sng" dirty="0"/>
              <a:t> </a:t>
            </a:r>
            <a:r>
              <a:rPr lang="en-US" dirty="0" err="1"/>
              <a:t>otkriveno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25 sati </a:t>
            </a:r>
            <a:r>
              <a:rPr lang="en-US" dirty="0" err="1" smtClean="0"/>
              <a:t>prikupljanj</a:t>
            </a:r>
            <a:r>
              <a:rPr lang="sr-Latn-RS" dirty="0" smtClean="0"/>
              <a:t>a</a:t>
            </a:r>
            <a:r>
              <a:rPr lang="en-US" dirty="0" smtClean="0"/>
              <a:t> 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grupama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intervjuima</a:t>
            </a:r>
            <a:r>
              <a:rPr lang="en-US" dirty="0"/>
              <a:t>. 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r>
              <a:rPr lang="en-US" dirty="0" smtClean="0"/>
              <a:t>Kao </a:t>
            </a:r>
            <a:r>
              <a:rPr lang="en-US" dirty="0" err="1"/>
              <a:t>praktični</a:t>
            </a:r>
            <a:r>
              <a:rPr lang="en-US" dirty="0"/>
              <a:t> </a:t>
            </a:r>
            <a:r>
              <a:rPr lang="en-US" dirty="0" err="1"/>
              <a:t>vodič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10 </a:t>
            </a:r>
            <a:r>
              <a:rPr lang="en-US" dirty="0" err="1"/>
              <a:t>intervjua</a:t>
            </a:r>
            <a:r>
              <a:rPr lang="en-US" dirty="0"/>
              <a:t> je </a:t>
            </a:r>
            <a:r>
              <a:rPr lang="en-US" dirty="0" err="1"/>
              <a:t>verovatno</a:t>
            </a:r>
            <a:r>
              <a:rPr lang="en-US" dirty="0"/>
              <a:t> </a:t>
            </a:r>
            <a:r>
              <a:rPr lang="en-US" dirty="0" err="1"/>
              <a:t>neadekvatno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50 </a:t>
            </a:r>
            <a:r>
              <a:rPr lang="en-US" dirty="0" err="1"/>
              <a:t>intervjua</a:t>
            </a:r>
            <a:r>
              <a:rPr lang="en-US" dirty="0"/>
              <a:t> </a:t>
            </a:r>
            <a:r>
              <a:rPr lang="en-US" dirty="0" err="1"/>
              <a:t>verovatno</a:t>
            </a:r>
            <a:r>
              <a:rPr lang="en-US" dirty="0"/>
              <a:t>  </a:t>
            </a:r>
            <a:r>
              <a:rPr lang="en-US" dirty="0" err="1"/>
              <a:t>previše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444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1704</Words>
  <Application>Microsoft Office PowerPoint</Application>
  <PresentationFormat>On-screen Show (4:3)</PresentationFormat>
  <Paragraphs>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Identiﬁkovanje potreba korisnika – potrošača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Izbor korisnika</vt:lpstr>
      <vt:lpstr>PowerPoint Presentation</vt:lpstr>
      <vt:lpstr>PowerPoint Presentation</vt:lpstr>
      <vt:lpstr>PowerPoint Presentation</vt:lpstr>
      <vt:lpstr>Kako doći do podataka o potrebama korisnika?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Dokumentovanje interaktivnih kontakata sa korisnicima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Identiﬁkovanje potreba korisnika – potrošača strana 41</dc:title>
  <dc:creator>PC</dc:creator>
  <cp:lastModifiedBy>PC</cp:lastModifiedBy>
  <cp:revision>7</cp:revision>
  <dcterms:created xsi:type="dcterms:W3CDTF">2006-08-16T00:00:00Z</dcterms:created>
  <dcterms:modified xsi:type="dcterms:W3CDTF">2022-04-20T10:24:58Z</dcterms:modified>
</cp:coreProperties>
</file>