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6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C98E23-9E3E-4379-A384-EB79F32790F4}" type="datetimeFigureOut">
              <a:rPr lang="en-US" smtClean="0"/>
              <a:t>16-Apr-22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62E859-4965-4CCD-9772-2948527683FA}" type="slidenum">
              <a:rPr lang="en-US" smtClean="0"/>
              <a:t>‹#›</a:t>
            </a:fld>
            <a:endParaRPr lang="en-US"/>
          </a:p>
        </p:txBody>
      </p:sp>
    </p:spTree>
    <p:extLst>
      <p:ext uri="{BB962C8B-B14F-4D97-AF65-F5344CB8AC3E}">
        <p14:creationId xmlns:p14="http://schemas.microsoft.com/office/powerpoint/2010/main" val="524445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F6E6D5-F817-460B-A4BD-0E0ED9BC2E30}" type="datetime1">
              <a:rPr lang="en-US" smtClean="0"/>
              <a:t>16-Apr-22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9B2B82-A017-490E-AB41-DBB1F5CFDAB1}" type="datetime1">
              <a:rPr lang="en-US" smtClean="0"/>
              <a:t>16-Apr-22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E0F066-70E2-4ADD-A5D5-4B7A232289D6}" type="datetime1">
              <a:rPr lang="en-US" smtClean="0"/>
              <a:t>16-Apr-22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82A5A0-F9B1-40C8-9D87-E28817E704C5}" type="datetime1">
              <a:rPr lang="en-US" smtClean="0"/>
              <a:t>16-Apr-22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614B0C-BD54-46DE-8A02-4535B2D7BBFD}" type="datetime1">
              <a:rPr lang="en-US" smtClean="0"/>
              <a:t>16-Apr-22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51F6BB-DB16-49BC-988A-03421B409867}" type="datetime1">
              <a:rPr lang="en-US" smtClean="0"/>
              <a:t>16-Apr-22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7ED5A3-213D-4C0B-BF07-7C4F29CD816E}" type="datetime1">
              <a:rPr lang="en-US" smtClean="0"/>
              <a:t>16-Apr-22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7F976C-720C-4FF2-B425-1F7152EC8253}" type="datetime1">
              <a:rPr lang="en-US" smtClean="0"/>
              <a:t>16-Apr-22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63F737-1AE4-4590-8F94-E6A5C85F6611}" type="datetime1">
              <a:rPr lang="en-US" smtClean="0"/>
              <a:t>16-Apr-22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22CCA-0A6E-48BA-9E68-5F1D81B62A01}" type="datetime1">
              <a:rPr lang="en-US" smtClean="0"/>
              <a:t>16-Apr-22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77D77B-C44A-4615-9959-356FFD7568C1}" type="datetime1">
              <a:rPr lang="en-US" smtClean="0"/>
              <a:t>16-Apr-22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15FAC-D7DB-4082-93CB-98BF90225450}" type="datetime1">
              <a:rPr lang="en-US" smtClean="0"/>
              <a:t>16-Apr-22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t>
            </a:r>
            <a:r>
              <a:rPr lang="en-US" dirty="0" err="1"/>
              <a:t>Podela</a:t>
            </a:r>
            <a:r>
              <a:rPr lang="en-US" dirty="0"/>
              <a:t>" </a:t>
            </a:r>
            <a:r>
              <a:rPr lang="en-US" dirty="0" err="1"/>
              <a:t>tržišta</a:t>
            </a:r>
            <a:r>
              <a:rPr lang="en-US" dirty="0"/>
              <a:t> </a:t>
            </a:r>
            <a:r>
              <a:rPr lang="en-US" dirty="0" err="1"/>
              <a:t>na</a:t>
            </a:r>
            <a:r>
              <a:rPr lang="en-US" dirty="0"/>
              <a:t> </a:t>
            </a:r>
            <a:r>
              <a:rPr lang="en-US" dirty="0" err="1"/>
              <a:t>segmente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787495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Iako</a:t>
            </a:r>
            <a:r>
              <a:rPr lang="en-US" dirty="0"/>
              <a:t> </a:t>
            </a:r>
            <a:r>
              <a:rPr lang="en-US" dirty="0" err="1"/>
              <a:t>su</a:t>
            </a:r>
            <a:r>
              <a:rPr lang="en-US" dirty="0"/>
              <a:t> </a:t>
            </a:r>
            <a:r>
              <a:rPr lang="en-US" dirty="0" err="1"/>
              <a:t>ovi</a:t>
            </a:r>
            <a:r>
              <a:rPr lang="en-US" dirty="0"/>
              <a:t> </a:t>
            </a:r>
            <a:r>
              <a:rPr lang="en-US" dirty="0" err="1"/>
              <a:t>kriterijumi</a:t>
            </a:r>
            <a:r>
              <a:rPr lang="en-US" dirty="0"/>
              <a:t> </a:t>
            </a:r>
            <a:r>
              <a:rPr lang="en-US" dirty="0" err="1"/>
              <a:t>naročito</a:t>
            </a:r>
            <a:r>
              <a:rPr lang="en-US" dirty="0"/>
              <a:t> </a:t>
            </a:r>
            <a:r>
              <a:rPr lang="en-US" dirty="0" err="1"/>
              <a:t>korisni</a:t>
            </a:r>
            <a:r>
              <a:rPr lang="en-US" dirty="0"/>
              <a:t> </a:t>
            </a:r>
            <a:r>
              <a:rPr lang="en-US" dirty="0" err="1"/>
              <a:t>za</a:t>
            </a:r>
            <a:r>
              <a:rPr lang="en-US" dirty="0"/>
              <a:t> </a:t>
            </a:r>
            <a:r>
              <a:rPr lang="en-US" dirty="0" err="1"/>
              <a:t>procenu</a:t>
            </a:r>
            <a:r>
              <a:rPr lang="en-US" dirty="0"/>
              <a:t> </a:t>
            </a:r>
            <a:r>
              <a:rPr lang="en-US" dirty="0" err="1"/>
              <a:t>mogućnosti</a:t>
            </a:r>
            <a:r>
              <a:rPr lang="en-US" dirty="0"/>
              <a:t> </a:t>
            </a:r>
            <a:r>
              <a:rPr lang="en-US" dirty="0" err="1"/>
              <a:t>fundamentalno</a:t>
            </a:r>
            <a:r>
              <a:rPr lang="en-US" dirty="0"/>
              <a:t> </a:t>
            </a:r>
            <a:r>
              <a:rPr lang="en-US" dirty="0" err="1"/>
              <a:t>novih</a:t>
            </a:r>
            <a:r>
              <a:rPr lang="en-US" dirty="0"/>
              <a:t> </a:t>
            </a:r>
            <a:r>
              <a:rPr lang="en-US" dirty="0" err="1" smtClean="0"/>
              <a:t>proizvoda</a:t>
            </a:r>
            <a:r>
              <a:rPr lang="en-US" dirty="0"/>
              <a:t>, </a:t>
            </a:r>
            <a:r>
              <a:rPr lang="en-US" dirty="0" err="1"/>
              <a:t>oni</a:t>
            </a:r>
            <a:r>
              <a:rPr lang="en-US" dirty="0"/>
              <a:t> se </a:t>
            </a:r>
            <a:r>
              <a:rPr lang="en-US" dirty="0" err="1"/>
              <a:t>primenjuju</a:t>
            </a:r>
            <a:r>
              <a:rPr lang="en-US" dirty="0"/>
              <a:t>, </a:t>
            </a:r>
            <a:r>
              <a:rPr lang="en-US" dirty="0" err="1"/>
              <a:t>uglavnom</a:t>
            </a:r>
            <a:r>
              <a:rPr lang="en-US" dirty="0"/>
              <a:t>, </a:t>
            </a:r>
            <a:r>
              <a:rPr lang="en-US" dirty="0" err="1"/>
              <a:t>za</a:t>
            </a:r>
            <a:r>
              <a:rPr lang="en-US" dirty="0"/>
              <a:t> </a:t>
            </a:r>
            <a:r>
              <a:rPr lang="en-US" dirty="0" err="1"/>
              <a:t>ocenjivanje</a:t>
            </a:r>
            <a:r>
              <a:rPr lang="en-US" dirty="0"/>
              <a:t> </a:t>
            </a:r>
            <a:r>
              <a:rPr lang="en-US" dirty="0" err="1"/>
              <a:t>bilo</a:t>
            </a:r>
            <a:r>
              <a:rPr lang="en-US" dirty="0"/>
              <a:t> </a:t>
            </a:r>
            <a:r>
              <a:rPr lang="en-US" dirty="0" err="1"/>
              <a:t>kog</a:t>
            </a:r>
            <a:r>
              <a:rPr lang="en-US" dirty="0"/>
              <a:t> </a:t>
            </a:r>
            <a:r>
              <a:rPr lang="en-US" dirty="0" err="1"/>
              <a:t>proizvoda</a:t>
            </a:r>
            <a:r>
              <a:rPr lang="en-US" dirty="0"/>
              <a:t>. </a:t>
            </a:r>
            <a:endParaRPr lang="sr-Latn-RS" dirty="0" smtClean="0"/>
          </a:p>
          <a:p>
            <a:r>
              <a:rPr lang="en-US" dirty="0" err="1" smtClean="0"/>
              <a:t>Ovi</a:t>
            </a:r>
            <a:r>
              <a:rPr lang="en-US" dirty="0" smtClean="0"/>
              <a:t> </a:t>
            </a:r>
            <a:r>
              <a:rPr lang="en-US" dirty="0" err="1"/>
              <a:t>kriterijumi</a:t>
            </a:r>
            <a:r>
              <a:rPr lang="en-US" dirty="0"/>
              <a:t> se </a:t>
            </a:r>
            <a:r>
              <a:rPr lang="en-US" dirty="0" err="1"/>
              <a:t>mogu</a:t>
            </a:r>
            <a:r>
              <a:rPr lang="en-US" dirty="0"/>
              <a:t> </a:t>
            </a:r>
            <a:r>
              <a:rPr lang="en-US" dirty="0" err="1"/>
              <a:t>koristiti</a:t>
            </a:r>
            <a:r>
              <a:rPr lang="en-US" dirty="0"/>
              <a:t> </a:t>
            </a:r>
            <a:r>
              <a:rPr lang="en-US" dirty="0" err="1"/>
              <a:t>unutar</a:t>
            </a:r>
            <a:r>
              <a:rPr lang="en-US" dirty="0"/>
              <a:t> </a:t>
            </a:r>
            <a:r>
              <a:rPr lang="en-US" dirty="0" err="1"/>
              <a:t>jednostavnih</a:t>
            </a:r>
            <a:r>
              <a:rPr lang="en-US" dirty="0"/>
              <a:t> </a:t>
            </a:r>
            <a:r>
              <a:rPr lang="en-US" dirty="0" err="1"/>
              <a:t>matrica</a:t>
            </a:r>
            <a:r>
              <a:rPr lang="en-US" dirty="0"/>
              <a:t> </a:t>
            </a:r>
            <a:r>
              <a:rPr lang="en-US" dirty="0" err="1"/>
              <a:t>za</a:t>
            </a:r>
            <a:r>
              <a:rPr lang="en-US" dirty="0"/>
              <a:t> </a:t>
            </a:r>
            <a:r>
              <a:rPr lang="en-US" dirty="0" err="1"/>
              <a:t>procenu</a:t>
            </a:r>
            <a:r>
              <a:rPr lang="en-US" dirty="0"/>
              <a:t> </a:t>
            </a:r>
            <a:r>
              <a:rPr lang="en-US" dirty="0" err="1"/>
              <a:t>ukupne</a:t>
            </a:r>
            <a:r>
              <a:rPr lang="en-US" dirty="0"/>
              <a:t> </a:t>
            </a:r>
            <a:r>
              <a:rPr lang="en-US" dirty="0" err="1"/>
              <a:t>atraktivnosti</a:t>
            </a:r>
            <a:r>
              <a:rPr lang="en-US" dirty="0"/>
              <a:t> </a:t>
            </a:r>
            <a:r>
              <a:rPr lang="en-US" dirty="0" err="1"/>
              <a:t>i</a:t>
            </a:r>
            <a:r>
              <a:rPr lang="en-US" dirty="0"/>
              <a:t> </a:t>
            </a:r>
            <a:r>
              <a:rPr lang="en-US" dirty="0" err="1"/>
              <a:t>vrste</a:t>
            </a:r>
            <a:r>
              <a:rPr lang="en-US" dirty="0"/>
              <a:t> </a:t>
            </a:r>
            <a:r>
              <a:rPr lang="en-US" dirty="0" err="1"/>
              <a:t>rizika</a:t>
            </a:r>
            <a:r>
              <a:rPr lang="en-US" dirty="0"/>
              <a:t> </a:t>
            </a:r>
            <a:r>
              <a:rPr lang="en-US" dirty="0" err="1"/>
              <a:t>za</a:t>
            </a:r>
            <a:r>
              <a:rPr lang="en-US" dirty="0"/>
              <a:t> </a:t>
            </a:r>
            <a:r>
              <a:rPr lang="en-US" dirty="0" err="1"/>
              <a:t>bilo</a:t>
            </a:r>
            <a:r>
              <a:rPr lang="en-US" dirty="0"/>
              <a:t> </a:t>
            </a:r>
            <a:r>
              <a:rPr lang="en-US" dirty="0" err="1"/>
              <a:t>koju</a:t>
            </a:r>
            <a:r>
              <a:rPr lang="en-US" dirty="0"/>
              <a:t> </a:t>
            </a:r>
            <a:r>
              <a:rPr lang="en-US" dirty="0" err="1"/>
              <a:t>priliku</a:t>
            </a:r>
            <a:r>
              <a:rPr lang="en-US"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146490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Lociranje</a:t>
            </a:r>
            <a:r>
              <a:rPr lang="en-US" dirty="0"/>
              <a:t> </a:t>
            </a:r>
            <a:r>
              <a:rPr lang="en-US" dirty="0" err="1"/>
              <a:t>resursa</a:t>
            </a:r>
            <a:endParaRPr lang="en-US" dirty="0"/>
          </a:p>
        </p:txBody>
      </p:sp>
      <p:sp>
        <p:nvSpPr>
          <p:cNvPr id="3" name="Content Placeholder 2"/>
          <p:cNvSpPr>
            <a:spLocks noGrp="1"/>
          </p:cNvSpPr>
          <p:nvPr>
            <p:ph idx="1"/>
          </p:nvPr>
        </p:nvSpPr>
        <p:spPr/>
        <p:txBody>
          <a:bodyPr>
            <a:normAutofit fontScale="77500" lnSpcReduction="20000"/>
          </a:bodyPr>
          <a:lstStyle/>
          <a:p>
            <a:r>
              <a:rPr lang="vi-VN" dirty="0"/>
              <a:t>Mnoge organizacije se upuštaju u previše projekata, bez obzira na ograničenu dostupnost razvojnih resursa. </a:t>
            </a:r>
            <a:endParaRPr lang="sr-Latn-RS" dirty="0" smtClean="0"/>
          </a:p>
          <a:p>
            <a:r>
              <a:rPr lang="vi-VN" dirty="0" smtClean="0"/>
              <a:t>Kao </a:t>
            </a:r>
            <a:r>
              <a:rPr lang="vi-VN" dirty="0"/>
              <a:t>rezultat toga, iskusnim inženjerima i menadžerima dodeljuje se sve više i više projekata, produktivnost pada dramatično, za projekte je potrebno više vremena da završe, proizvodi kasne sa izlaskom na tržište, a proﬁt opada. </a:t>
            </a:r>
            <a:endParaRPr lang="sr-Latn-RS" dirty="0" smtClean="0"/>
          </a:p>
          <a:p>
            <a:r>
              <a:rPr lang="vi-VN" dirty="0" smtClean="0"/>
              <a:t>Združeno </a:t>
            </a:r>
            <a:r>
              <a:rPr lang="vi-VN" dirty="0"/>
              <a:t>planiranje </a:t>
            </a:r>
            <a:r>
              <a:rPr lang="vi-VN" dirty="0" smtClean="0"/>
              <a:t>pomaže </a:t>
            </a:r>
            <a:r>
              <a:rPr lang="vi-VN" dirty="0"/>
              <a:t>organizaciji da eﬁkasno koristi svoje resurse kako bi sprovela samo one projekte koji mogu da se završe u razumnom vremenu i sa predviđenim budžetom.</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506071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5592763"/>
          </a:xfrm>
        </p:spPr>
        <p:txBody>
          <a:bodyPr>
            <a:normAutofit fontScale="92500" lnSpcReduction="20000"/>
          </a:bodyPr>
          <a:lstStyle/>
          <a:p>
            <a:r>
              <a:rPr lang="vi-VN" dirty="0"/>
              <a:t>Procena resursa koji su potrebni za svaki od projekata za jedan mesec, kvartal ili </a:t>
            </a:r>
            <a:r>
              <a:rPr lang="vi-VN" dirty="0" smtClean="0"/>
              <a:t>godinu </a:t>
            </a:r>
            <a:r>
              <a:rPr lang="vi-VN" dirty="0"/>
              <a:t>"tera" organizacije da se suoče sa realnošću konačnih resursa. </a:t>
            </a:r>
            <a:endParaRPr lang="sr-Latn-RS" dirty="0" smtClean="0"/>
          </a:p>
          <a:p>
            <a:r>
              <a:rPr lang="vi-VN" dirty="0" smtClean="0"/>
              <a:t>U </a:t>
            </a:r>
            <a:r>
              <a:rPr lang="vi-VN" dirty="0"/>
              <a:t>većini slučajeva, glavni resurs koji treba obraditi jeste pokušaj raspodele kadrova, i obično se izražava kao posebne kategorije čovek-sati ili čovek-meseci. </a:t>
            </a:r>
            <a:endParaRPr lang="sr-Latn-RS" dirty="0" smtClean="0"/>
          </a:p>
          <a:p>
            <a:r>
              <a:rPr lang="vi-VN" dirty="0" smtClean="0"/>
              <a:t>Drugi </a:t>
            </a:r>
            <a:r>
              <a:rPr lang="vi-VN" dirty="0"/>
              <a:t>kritični resursi, takođe mogu </a:t>
            </a:r>
            <a:r>
              <a:rPr lang="vi-VN" dirty="0" smtClean="0"/>
              <a:t>zahtevati </a:t>
            </a:r>
            <a:r>
              <a:rPr lang="vi-VN" dirty="0"/>
              <a:t>pažljivo planiranje, kao što su objekti unutar modelarnice, oprema za brzu izradu pro- totipova, pilot linije za proizvodnju, ispitivanje objekata itd.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326238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516563"/>
          </a:xfrm>
        </p:spPr>
        <p:txBody>
          <a:bodyPr>
            <a:normAutofit fontScale="92500" lnSpcReduction="20000"/>
          </a:bodyPr>
          <a:lstStyle/>
          <a:p>
            <a:r>
              <a:rPr lang="vi-VN" dirty="0"/>
              <a:t>Procene potrebnih resursa u svakom periodu mogu da se uporede sa raspoloživim resursima za izračunavanje ukupnog odnosa kapaciteta (zahtev/kapacitet), kao i prilagođavanje (preraspodela) po vrstama resursa. </a:t>
            </a:r>
            <a:endParaRPr lang="sr-Latn-RS" dirty="0" smtClean="0"/>
          </a:p>
          <a:p>
            <a:r>
              <a:rPr lang="vi-VN" dirty="0" smtClean="0"/>
              <a:t>Gde </a:t>
            </a:r>
            <a:r>
              <a:rPr lang="vi-VN" dirty="0"/>
              <a:t>raspodela prelazi maksimalnih 100 procenata, nema dovoljno sredstava za  izvršavanje svih planiranih projekata po rasporedu. </a:t>
            </a:r>
            <a:endParaRPr lang="sr-Latn-RS" dirty="0" smtClean="0"/>
          </a:p>
          <a:p>
            <a:r>
              <a:rPr lang="vi-VN" dirty="0" smtClean="0"/>
              <a:t>U </a:t>
            </a:r>
            <a:r>
              <a:rPr lang="vi-VN" dirty="0"/>
              <a:t>stvari, da bi se uzele u obzir </a:t>
            </a:r>
            <a:r>
              <a:rPr lang="vi-VN" dirty="0" smtClean="0"/>
              <a:t>nepred-  </a:t>
            </a:r>
            <a:r>
              <a:rPr lang="vi-VN" dirty="0"/>
              <a:t>viđene situacije i da se omogući reagovanje, planirana iskorišćenost kapaciteta morala bi  da bude </a:t>
            </a:r>
            <a:r>
              <a:rPr lang="sr-Latn-RS" dirty="0" smtClean="0">
                <a:solidFill>
                  <a:srgbClr val="FF0000"/>
                </a:solidFill>
                <a:effectLst>
                  <a:outerShdw blurRad="38100" dist="38100" dir="2700000" algn="tl">
                    <a:srgbClr val="000000">
                      <a:alpha val="43137"/>
                    </a:srgbClr>
                  </a:outerShdw>
                </a:effectLst>
              </a:rPr>
              <a:t>minimalno</a:t>
            </a:r>
            <a:r>
              <a:rPr lang="sr-Latn-RS" dirty="0" smtClean="0"/>
              <a:t> </a:t>
            </a:r>
            <a:r>
              <a:rPr lang="vi-VN" dirty="0" smtClean="0"/>
              <a:t>ispod </a:t>
            </a:r>
            <a:r>
              <a:rPr lang="vi-VN" dirty="0"/>
              <a:t>100 procenata.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76790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vi-VN" dirty="0"/>
              <a:t>U ukupnom procesu planiranja, organizacija može da se nađe u opasnosti od prekomernih  opterećenja (angažovanja) resursa (često 100 procenata, pa čak i više). Zbog toga </a:t>
            </a:r>
            <a:r>
              <a:rPr lang="vi-VN" dirty="0" smtClean="0"/>
              <a:t>organizacija </a:t>
            </a:r>
            <a:r>
              <a:rPr lang="vi-VN" dirty="0"/>
              <a:t>mora da odluči u fazi planiranja koji su projekti najvažniji za uspeh ﬁrme, i da za te projekte obezbedi adekvatne resurse. </a:t>
            </a:r>
            <a:endParaRPr lang="sr-Latn-RS" dirty="0" smtClean="0"/>
          </a:p>
          <a:p>
            <a:r>
              <a:rPr lang="vi-VN" dirty="0" smtClean="0"/>
              <a:t>Tada </a:t>
            </a:r>
            <a:r>
              <a:rPr lang="vi-VN" dirty="0"/>
              <a:t>je potrebno druge projekte eliminisati iz plana ili ih vremenski pomeriti.</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320720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Vremenski</a:t>
            </a:r>
            <a:r>
              <a:rPr lang="en-US" dirty="0"/>
              <a:t> plan </a:t>
            </a:r>
            <a:r>
              <a:rPr lang="en-US" dirty="0" err="1"/>
              <a:t>projekta</a:t>
            </a:r>
            <a:endParaRPr lang="en-US" dirty="0"/>
          </a:p>
        </p:txBody>
      </p:sp>
      <p:sp>
        <p:nvSpPr>
          <p:cNvPr id="3" name="Content Placeholder 2"/>
          <p:cNvSpPr>
            <a:spLocks noGrp="1"/>
          </p:cNvSpPr>
          <p:nvPr>
            <p:ph idx="1"/>
          </p:nvPr>
        </p:nvSpPr>
        <p:spPr/>
        <p:txBody>
          <a:bodyPr/>
          <a:lstStyle/>
          <a:p>
            <a:r>
              <a:rPr lang="vi-VN" dirty="0"/>
              <a:t>Utvrđivanje vremenskog rasporeda (tajminga) i pojedinačnih projekata, koji se ponekad naziva </a:t>
            </a:r>
            <a:r>
              <a:rPr lang="vi-VN" b="1" dirty="0">
                <a:solidFill>
                  <a:srgbClr val="FF0000"/>
                </a:solidFill>
              </a:rPr>
              <a:t>pipeline management</a:t>
            </a:r>
            <a:r>
              <a:rPr lang="vi-VN" dirty="0"/>
              <a:t>, moraju uzeti u obzir više faktora, uključujući:</a:t>
            </a:r>
          </a:p>
          <a:p>
            <a:endParaRPr lang="vi-VN"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79377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vi-VN" dirty="0"/>
              <a:t>• </a:t>
            </a:r>
            <a:r>
              <a:rPr lang="vi-VN" dirty="0">
                <a:solidFill>
                  <a:srgbClr val="FF0000"/>
                </a:solidFill>
              </a:rPr>
              <a:t>Vreme upoznavanja proizvoda</a:t>
            </a:r>
            <a:r>
              <a:rPr lang="vi-VN" dirty="0"/>
              <a:t>. Generalno gledano, što se pre proizvod pojavi </a:t>
            </a:r>
            <a:r>
              <a:rPr lang="vi-VN" dirty="0" smtClean="0"/>
              <a:t>na</a:t>
            </a:r>
            <a:r>
              <a:rPr lang="sr-Latn-RS" dirty="0" smtClean="0"/>
              <a:t> </a:t>
            </a:r>
            <a:r>
              <a:rPr lang="vi-VN" dirty="0" smtClean="0"/>
              <a:t>tržištu</a:t>
            </a:r>
            <a:r>
              <a:rPr lang="vi-VN" dirty="0"/>
              <a:t>, to bolje. </a:t>
            </a:r>
            <a:endParaRPr lang="sr-Latn-RS" dirty="0" smtClean="0"/>
          </a:p>
          <a:p>
            <a:pPr marL="0" indent="0">
              <a:buNone/>
            </a:pPr>
            <a:r>
              <a:rPr lang="vi-VN" dirty="0" smtClean="0"/>
              <a:t>Međutim</a:t>
            </a:r>
            <a:r>
              <a:rPr lang="vi-VN" dirty="0"/>
              <a:t>, lansiranje proizvoda pre nego što se dostigne adekvatan kvalitet može da naruši ugled ﬁrme.</a:t>
            </a:r>
          </a:p>
          <a:p>
            <a:pPr marL="0" indent="0">
              <a:buNone/>
            </a:pPr>
            <a:r>
              <a:rPr lang="vi-VN" dirty="0"/>
              <a:t>• </a:t>
            </a:r>
            <a:r>
              <a:rPr lang="vi-VN" dirty="0">
                <a:solidFill>
                  <a:srgbClr val="FF0000"/>
                </a:solidFill>
              </a:rPr>
              <a:t>Spremnost tehnologije</a:t>
            </a:r>
            <a:r>
              <a:rPr lang="vi-VN" dirty="0"/>
              <a:t>. Robusnost osnovnih tehnologija igra ključnu ulogu u </a:t>
            </a:r>
            <a:r>
              <a:rPr lang="vi-VN" dirty="0" smtClean="0"/>
              <a:t>procesu </a:t>
            </a:r>
            <a:r>
              <a:rPr lang="vi-VN" dirty="0"/>
              <a:t>planiranja. Dokazano je da se robusna tehnologija može integrisati u proizvode brzo i pouzdano.</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031953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5163"/>
          </a:xfrm>
        </p:spPr>
        <p:txBody>
          <a:bodyPr>
            <a:normAutofit fontScale="92500" lnSpcReduction="20000"/>
          </a:bodyPr>
          <a:lstStyle/>
          <a:p>
            <a:r>
              <a:rPr lang="vi-VN" dirty="0">
                <a:solidFill>
                  <a:srgbClr val="FF0000"/>
                </a:solidFill>
              </a:rPr>
              <a:t>Spremnost tržišta</a:t>
            </a:r>
            <a:r>
              <a:rPr lang="vi-VN" dirty="0"/>
              <a:t>. Pojedinačna predstavljanja proizvoda određuju da li je rano </a:t>
            </a:r>
            <a:r>
              <a:rPr lang="vi-VN" dirty="0" smtClean="0"/>
              <a:t>za</a:t>
            </a:r>
            <a:r>
              <a:rPr lang="sr-Latn-RS" dirty="0" smtClean="0"/>
              <a:t> </a:t>
            </a:r>
            <a:r>
              <a:rPr lang="vi-VN" dirty="0" smtClean="0"/>
              <a:t>kupovinu </a:t>
            </a:r>
            <a:r>
              <a:rPr lang="vi-VN" dirty="0"/>
              <a:t>jeftinih proizvoda i njihovu dalju prodaju ili da li treba kupovati skuplje proizvode kada dostignu svoju konačnu cenu. Objavljivanja poboljšanja suviše brzo, nakon izlaska na tržište, može da frustrira korisnike koji žele proizvod da zadrže; sa druge strane, objavljivanje poboljšanja novih proizvoda suviše sporo vodi ka riziku da se zaostane za konkurencijom.</a:t>
            </a:r>
          </a:p>
          <a:p>
            <a:pPr marL="0" indent="0">
              <a:buNone/>
            </a:pPr>
            <a:r>
              <a:rPr lang="vi-VN" dirty="0"/>
              <a:t>• </a:t>
            </a:r>
            <a:r>
              <a:rPr lang="vi-VN" dirty="0">
                <a:solidFill>
                  <a:srgbClr val="FF0000"/>
                </a:solidFill>
              </a:rPr>
              <a:t>Konkurencija</a:t>
            </a:r>
            <a:r>
              <a:rPr lang="vi-VN" dirty="0"/>
              <a:t>. Predviđeno plasiranje konkurentskih proizvoda može da ubrza </a:t>
            </a:r>
            <a:r>
              <a:rPr lang="vi-VN" dirty="0" smtClean="0"/>
              <a:t>vreme</a:t>
            </a:r>
            <a:r>
              <a:rPr lang="sr-Latn-RS" dirty="0" smtClean="0"/>
              <a:t> </a:t>
            </a:r>
            <a:r>
              <a:rPr lang="vi-VN" dirty="0" smtClean="0"/>
              <a:t>razvojnih </a:t>
            </a:r>
            <a:r>
              <a:rPr lang="vi-VN" dirty="0"/>
              <a:t>projekata.</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526129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a:t>Skup</a:t>
            </a:r>
            <a:r>
              <a:rPr lang="en-US" dirty="0"/>
              <a:t> </a:t>
            </a:r>
            <a:r>
              <a:rPr lang="en-US" dirty="0" err="1"/>
              <a:t>projekata</a:t>
            </a:r>
            <a:r>
              <a:rPr lang="en-US" dirty="0"/>
              <a:t> </a:t>
            </a:r>
            <a:r>
              <a:rPr lang="en-US" dirty="0" err="1"/>
              <a:t>odobrenih</a:t>
            </a:r>
            <a:r>
              <a:rPr lang="en-US" dirty="0"/>
              <a:t> od </a:t>
            </a:r>
            <a:r>
              <a:rPr lang="en-US" dirty="0" err="1"/>
              <a:t>strane</a:t>
            </a:r>
            <a:r>
              <a:rPr lang="en-US" dirty="0"/>
              <a:t> </a:t>
            </a:r>
            <a:r>
              <a:rPr lang="en-US" dirty="0" err="1"/>
              <a:t>procesa</a:t>
            </a:r>
            <a:r>
              <a:rPr lang="en-US" dirty="0"/>
              <a:t> </a:t>
            </a:r>
            <a:r>
              <a:rPr lang="en-US" dirty="0" err="1"/>
              <a:t>planiranja</a:t>
            </a:r>
            <a:r>
              <a:rPr lang="en-US" dirty="0"/>
              <a:t>, </a:t>
            </a:r>
            <a:r>
              <a:rPr lang="en-US" dirty="0" err="1"/>
              <a:t>razmešten</a:t>
            </a:r>
            <a:r>
              <a:rPr lang="en-US" dirty="0"/>
              <a:t> u </a:t>
            </a:r>
            <a:r>
              <a:rPr lang="en-US" dirty="0" err="1"/>
              <a:t>vremenskom</a:t>
            </a:r>
            <a:r>
              <a:rPr lang="en-US" dirty="0"/>
              <a:t> </a:t>
            </a:r>
            <a:r>
              <a:rPr lang="en-US" dirty="0" err="1"/>
              <a:t>opsegu</a:t>
            </a:r>
            <a:r>
              <a:rPr lang="en-US" dirty="0"/>
              <a:t>, </a:t>
            </a:r>
            <a:r>
              <a:rPr lang="en-US" dirty="0" err="1"/>
              <a:t>postaje</a:t>
            </a:r>
            <a:r>
              <a:rPr lang="en-US" dirty="0"/>
              <a:t> </a:t>
            </a:r>
            <a:r>
              <a:rPr lang="en-US" u="sng" dirty="0" err="1">
                <a:solidFill>
                  <a:srgbClr val="FF0000"/>
                </a:solidFill>
              </a:rPr>
              <a:t>proizvodni</a:t>
            </a:r>
            <a:r>
              <a:rPr lang="en-US" u="sng" dirty="0">
                <a:solidFill>
                  <a:srgbClr val="FF0000"/>
                </a:solidFill>
              </a:rPr>
              <a:t> plan</a:t>
            </a:r>
            <a:r>
              <a:rPr lang="en-US" dirty="0"/>
              <a:t>. </a:t>
            </a:r>
            <a:endParaRPr lang="sr-Latn-RS" dirty="0" smtClean="0"/>
          </a:p>
          <a:p>
            <a:r>
              <a:rPr lang="en-US" dirty="0" smtClean="0"/>
              <a:t>Plan </a:t>
            </a:r>
            <a:r>
              <a:rPr lang="en-US" dirty="0" err="1"/>
              <a:t>može</a:t>
            </a:r>
            <a:r>
              <a:rPr lang="en-US" dirty="0"/>
              <a:t> da </a:t>
            </a:r>
            <a:r>
              <a:rPr lang="en-US" dirty="0" err="1"/>
              <a:t>sadrži</a:t>
            </a:r>
            <a:r>
              <a:rPr lang="en-US" dirty="0"/>
              <a:t> </a:t>
            </a:r>
            <a:r>
              <a:rPr lang="en-US" dirty="0" err="1"/>
              <a:t>mešavinu</a:t>
            </a:r>
            <a:r>
              <a:rPr lang="en-US" dirty="0"/>
              <a:t> </a:t>
            </a:r>
            <a:r>
              <a:rPr lang="en-US" dirty="0" err="1"/>
              <a:t>fundamentalno</a:t>
            </a:r>
            <a:r>
              <a:rPr lang="en-US" dirty="0"/>
              <a:t> </a:t>
            </a:r>
            <a:r>
              <a:rPr lang="en-US" dirty="0" err="1"/>
              <a:t>novih</a:t>
            </a:r>
            <a:r>
              <a:rPr lang="en-US" dirty="0"/>
              <a:t> </a:t>
            </a:r>
            <a:r>
              <a:rPr lang="en-US" dirty="0" err="1" smtClean="0"/>
              <a:t>proizvoda</a:t>
            </a:r>
            <a:r>
              <a:rPr lang="en-US" dirty="0"/>
              <a:t>, </a:t>
            </a:r>
            <a:r>
              <a:rPr lang="en-US" dirty="0" err="1"/>
              <a:t>platforme</a:t>
            </a:r>
            <a:r>
              <a:rPr lang="en-US" dirty="0"/>
              <a:t> </a:t>
            </a:r>
            <a:r>
              <a:rPr lang="en-US" dirty="0" err="1"/>
              <a:t>projekata</a:t>
            </a:r>
            <a:r>
              <a:rPr lang="en-US" dirty="0"/>
              <a:t> </a:t>
            </a:r>
            <a:r>
              <a:rPr lang="en-US" dirty="0" err="1"/>
              <a:t>i</a:t>
            </a:r>
            <a:r>
              <a:rPr lang="en-US" dirty="0"/>
              <a:t> </a:t>
            </a:r>
            <a:r>
              <a:rPr lang="en-US" i="1" dirty="0">
                <a:solidFill>
                  <a:srgbClr val="FF0000"/>
                </a:solidFill>
                <a:effectLst>
                  <a:outerShdw blurRad="38100" dist="38100" dir="2700000" algn="tl">
                    <a:srgbClr val="000000">
                      <a:alpha val="43137"/>
                    </a:srgbClr>
                  </a:outerShdw>
                </a:effectLst>
              </a:rPr>
              <a:t>derivative </a:t>
            </a:r>
            <a:r>
              <a:rPr lang="en-US" i="1" dirty="0" err="1">
                <a:solidFill>
                  <a:srgbClr val="FF0000"/>
                </a:solidFill>
                <a:effectLst>
                  <a:outerShdw blurRad="38100" dist="38100" dir="2700000" algn="tl">
                    <a:srgbClr val="000000">
                      <a:alpha val="43137"/>
                    </a:srgbClr>
                  </a:outerShdw>
                </a:effectLst>
              </a:rPr>
              <a:t>projekata</a:t>
            </a:r>
            <a:r>
              <a:rPr lang="en-US" i="1" dirty="0">
                <a:solidFill>
                  <a:srgbClr val="FF0000"/>
                </a:solidFill>
                <a:effectLst>
                  <a:outerShdw blurRad="38100" dist="38100" dir="2700000" algn="tl">
                    <a:srgbClr val="000000">
                      <a:alpha val="43137"/>
                    </a:srgbClr>
                  </a:outerShdw>
                </a:effectLst>
              </a:rPr>
              <a:t> </a:t>
            </a:r>
            <a:r>
              <a:rPr lang="en-US" dirty="0" err="1"/>
              <a:t>različitih</a:t>
            </a:r>
            <a:r>
              <a:rPr lang="en-US" dirty="0"/>
              <a:t> </a:t>
            </a:r>
            <a:r>
              <a:rPr lang="en-US" dirty="0" err="1"/>
              <a:t>veličina</a:t>
            </a:r>
            <a:r>
              <a:rPr lang="en-US" dirty="0"/>
              <a:t>. </a:t>
            </a:r>
            <a:r>
              <a:rPr lang="en-US" dirty="0" err="1"/>
              <a:t>Proizvodni</a:t>
            </a:r>
            <a:r>
              <a:rPr lang="en-US" dirty="0"/>
              <a:t> </a:t>
            </a:r>
            <a:r>
              <a:rPr lang="en-US" dirty="0" err="1"/>
              <a:t>planovi</a:t>
            </a:r>
            <a:r>
              <a:rPr lang="en-US" dirty="0"/>
              <a:t> se  </a:t>
            </a:r>
            <a:r>
              <a:rPr lang="en-US" dirty="0" err="1"/>
              <a:t>ažuriraju</a:t>
            </a:r>
            <a:r>
              <a:rPr lang="en-US" dirty="0"/>
              <a:t> </a:t>
            </a:r>
            <a:r>
              <a:rPr lang="en-US" dirty="0" err="1"/>
              <a:t>periodično</a:t>
            </a:r>
            <a:r>
              <a:rPr lang="en-US" dirty="0"/>
              <a:t>, </a:t>
            </a:r>
            <a:r>
              <a:rPr lang="en-US" dirty="0" err="1"/>
              <a:t>možda</a:t>
            </a:r>
            <a:r>
              <a:rPr lang="en-US" dirty="0"/>
              <a:t> </a:t>
            </a:r>
            <a:r>
              <a:rPr lang="en-US" dirty="0" err="1"/>
              <a:t>kvartalno</a:t>
            </a:r>
            <a:r>
              <a:rPr lang="en-US" dirty="0"/>
              <a:t> </a:t>
            </a:r>
            <a:r>
              <a:rPr lang="en-US" dirty="0" err="1"/>
              <a:t>ili</a:t>
            </a:r>
            <a:r>
              <a:rPr lang="en-US" dirty="0"/>
              <a:t> </a:t>
            </a:r>
            <a:r>
              <a:rPr lang="en-US" dirty="0" err="1"/>
              <a:t>godišnje</a:t>
            </a:r>
            <a:r>
              <a:rPr lang="en-US" dirty="0"/>
              <a:t>, </a:t>
            </a:r>
            <a:r>
              <a:rPr lang="en-US" dirty="0" err="1"/>
              <a:t>kao</a:t>
            </a:r>
            <a:r>
              <a:rPr lang="en-US" dirty="0"/>
              <a:t> </a:t>
            </a:r>
            <a:r>
              <a:rPr lang="en-US" dirty="0" err="1"/>
              <a:t>deo</a:t>
            </a:r>
            <a:r>
              <a:rPr lang="en-US" dirty="0"/>
              <a:t> </a:t>
            </a:r>
            <a:r>
              <a:rPr lang="en-US" dirty="0" err="1"/>
              <a:t>strateškog</a:t>
            </a:r>
            <a:r>
              <a:rPr lang="en-US" dirty="0"/>
              <a:t> </a:t>
            </a:r>
            <a:r>
              <a:rPr lang="en-US" dirty="0" err="1"/>
              <a:t>planiranja</a:t>
            </a:r>
            <a:r>
              <a:rPr lang="en-US"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368094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a:t>Kada</a:t>
            </a:r>
            <a:r>
              <a:rPr lang="en-US" dirty="0"/>
              <a:t> je </a:t>
            </a:r>
            <a:r>
              <a:rPr lang="en-US" dirty="0" err="1"/>
              <a:t>projekat</a:t>
            </a:r>
            <a:r>
              <a:rPr lang="en-US" dirty="0"/>
              <a:t> </a:t>
            </a:r>
            <a:r>
              <a:rPr lang="en-US" dirty="0" err="1"/>
              <a:t>odobren</a:t>
            </a:r>
            <a:r>
              <a:rPr lang="en-US" dirty="0"/>
              <a:t>, </a:t>
            </a:r>
            <a:r>
              <a:rPr lang="en-US" dirty="0" err="1"/>
              <a:t>ali</a:t>
            </a:r>
            <a:r>
              <a:rPr lang="en-US" dirty="0"/>
              <a:t> pre </a:t>
            </a:r>
            <a:r>
              <a:rPr lang="en-US" dirty="0" err="1"/>
              <a:t>nego</a:t>
            </a:r>
            <a:r>
              <a:rPr lang="en-US" dirty="0"/>
              <a:t> </a:t>
            </a:r>
            <a:r>
              <a:rPr lang="en-US" dirty="0" err="1"/>
              <a:t>što</a:t>
            </a:r>
            <a:r>
              <a:rPr lang="en-US" dirty="0"/>
              <a:t> se </a:t>
            </a:r>
            <a:r>
              <a:rPr lang="en-US" dirty="0" err="1"/>
              <a:t>primene</a:t>
            </a:r>
            <a:r>
              <a:rPr lang="en-US" dirty="0"/>
              <a:t> </a:t>
            </a:r>
            <a:r>
              <a:rPr lang="en-US" dirty="0" err="1"/>
              <a:t>značajna</a:t>
            </a:r>
            <a:r>
              <a:rPr lang="en-US" dirty="0"/>
              <a:t> </a:t>
            </a:r>
            <a:r>
              <a:rPr lang="en-US" dirty="0" err="1"/>
              <a:t>sredstva</a:t>
            </a:r>
            <a:r>
              <a:rPr lang="en-US" dirty="0"/>
              <a:t>, </a:t>
            </a:r>
            <a:r>
              <a:rPr lang="en-US" dirty="0" err="1"/>
              <a:t>nastupaju</a:t>
            </a:r>
            <a:r>
              <a:rPr lang="en-US" dirty="0"/>
              <a:t> </a:t>
            </a:r>
            <a:r>
              <a:rPr lang="en-US" dirty="0" err="1"/>
              <a:t>ak</a:t>
            </a:r>
            <a:r>
              <a:rPr lang="en-US" dirty="0"/>
              <a:t>-  </a:t>
            </a:r>
            <a:r>
              <a:rPr lang="en-US" dirty="0" err="1"/>
              <a:t>tivnosti</a:t>
            </a:r>
            <a:r>
              <a:rPr lang="en-US" dirty="0"/>
              <a:t> </a:t>
            </a:r>
            <a:r>
              <a:rPr lang="en-US" dirty="0" err="1"/>
              <a:t>planiranja</a:t>
            </a:r>
            <a:r>
              <a:rPr lang="en-US" dirty="0"/>
              <a:t> </a:t>
            </a:r>
            <a:r>
              <a:rPr lang="en-US" dirty="0" err="1"/>
              <a:t>predprojekata</a:t>
            </a:r>
            <a:r>
              <a:rPr lang="en-US" dirty="0"/>
              <a:t>. </a:t>
            </a:r>
            <a:endParaRPr lang="sr-Latn-RS" dirty="0" smtClean="0"/>
          </a:p>
          <a:p>
            <a:r>
              <a:rPr lang="en-US" dirty="0" smtClean="0"/>
              <a:t>Ova </a:t>
            </a:r>
            <a:r>
              <a:rPr lang="en-US" dirty="0" err="1"/>
              <a:t>aktivnost</a:t>
            </a:r>
            <a:r>
              <a:rPr lang="en-US" dirty="0"/>
              <a:t> </a:t>
            </a:r>
            <a:r>
              <a:rPr lang="en-US" dirty="0" err="1"/>
              <a:t>uključuje</a:t>
            </a:r>
            <a:r>
              <a:rPr lang="en-US" dirty="0"/>
              <a:t> male, </a:t>
            </a:r>
            <a:r>
              <a:rPr lang="en-US" dirty="0" err="1"/>
              <a:t>unakrsno</a:t>
            </a:r>
            <a:r>
              <a:rPr lang="en-US" dirty="0"/>
              <a:t> </a:t>
            </a:r>
            <a:r>
              <a:rPr lang="en-US" dirty="0" err="1"/>
              <a:t>funkcionalne</a:t>
            </a:r>
            <a:r>
              <a:rPr lang="en-US" dirty="0"/>
              <a:t>  </a:t>
            </a:r>
            <a:r>
              <a:rPr lang="en-US" dirty="0" err="1"/>
              <a:t>timove</a:t>
            </a:r>
            <a:r>
              <a:rPr lang="en-US" dirty="0"/>
              <a:t> </a:t>
            </a:r>
            <a:r>
              <a:rPr lang="en-US" dirty="0" err="1"/>
              <a:t>ljudi</a:t>
            </a:r>
            <a:r>
              <a:rPr lang="en-US" dirty="0"/>
              <a:t>, </a:t>
            </a:r>
            <a:r>
              <a:rPr lang="en-US" dirty="0" err="1"/>
              <a:t>često</a:t>
            </a:r>
            <a:r>
              <a:rPr lang="en-US" dirty="0"/>
              <a:t> </a:t>
            </a:r>
            <a:r>
              <a:rPr lang="en-US" dirty="0" err="1"/>
              <a:t>poznate</a:t>
            </a:r>
            <a:r>
              <a:rPr lang="en-US" dirty="0"/>
              <a:t> </a:t>
            </a:r>
            <a:r>
              <a:rPr lang="en-US" dirty="0" err="1"/>
              <a:t>kao</a:t>
            </a:r>
            <a:r>
              <a:rPr lang="en-US" dirty="0"/>
              <a:t> </a:t>
            </a:r>
            <a:r>
              <a:rPr lang="en-US" dirty="0" err="1"/>
              <a:t>osnovni</a:t>
            </a:r>
            <a:r>
              <a:rPr lang="en-US" dirty="0"/>
              <a:t> </a:t>
            </a:r>
            <a:r>
              <a:rPr lang="en-US" dirty="0" err="1"/>
              <a:t>timovi</a:t>
            </a:r>
            <a:r>
              <a:rPr lang="en-US" dirty="0"/>
              <a:t>. </a:t>
            </a:r>
            <a:r>
              <a:rPr lang="en-US" dirty="0" err="1"/>
              <a:t>Osnovni</a:t>
            </a:r>
            <a:r>
              <a:rPr lang="en-US" dirty="0"/>
              <a:t> </a:t>
            </a:r>
            <a:r>
              <a:rPr lang="en-US" dirty="0" err="1"/>
              <a:t>tim</a:t>
            </a:r>
            <a:r>
              <a:rPr lang="en-US" dirty="0"/>
              <a:t> </a:t>
            </a:r>
            <a:r>
              <a:rPr lang="en-US" dirty="0" err="1"/>
              <a:t>Projekta</a:t>
            </a:r>
            <a:r>
              <a:rPr lang="en-US" dirty="0"/>
              <a:t>-II </a:t>
            </a:r>
            <a:r>
              <a:rPr lang="en-US" dirty="0" err="1"/>
              <a:t>sastojao</a:t>
            </a:r>
            <a:r>
              <a:rPr lang="en-US" dirty="0"/>
              <a:t> </a:t>
            </a:r>
            <a:r>
              <a:rPr lang="sr-Latn-RS" dirty="0" smtClean="0"/>
              <a:t>bi </a:t>
            </a:r>
            <a:r>
              <a:rPr lang="en-US" dirty="0" smtClean="0"/>
              <a:t>se </a:t>
            </a:r>
            <a:r>
              <a:rPr lang="en-US" dirty="0"/>
              <a:t>od </a:t>
            </a:r>
            <a:r>
              <a:rPr lang="en-US" dirty="0" err="1"/>
              <a:t>oko</a:t>
            </a:r>
            <a:r>
              <a:rPr lang="en-US" dirty="0"/>
              <a:t> 30 </a:t>
            </a:r>
            <a:r>
              <a:rPr lang="en-US" dirty="0" err="1"/>
              <a:t>ljudi</a:t>
            </a:r>
            <a:r>
              <a:rPr lang="en-US" dirty="0"/>
              <a:t>, </a:t>
            </a:r>
            <a:r>
              <a:rPr lang="en-US" dirty="0" err="1"/>
              <a:t>koji</a:t>
            </a:r>
            <a:r>
              <a:rPr lang="en-US" dirty="0"/>
              <a:t> </a:t>
            </a:r>
            <a:r>
              <a:rPr lang="en-US" dirty="0" err="1"/>
              <a:t>predstavljaju</a:t>
            </a:r>
            <a:r>
              <a:rPr lang="en-US" dirty="0"/>
              <a:t> </a:t>
            </a:r>
            <a:r>
              <a:rPr lang="en-US" dirty="0" err="1"/>
              <a:t>širok</a:t>
            </a:r>
            <a:r>
              <a:rPr lang="en-US" dirty="0"/>
              <a:t> </a:t>
            </a:r>
            <a:r>
              <a:rPr lang="en-US" dirty="0" err="1"/>
              <a:t>spektar</a:t>
            </a:r>
            <a:r>
              <a:rPr lang="en-US" dirty="0"/>
              <a:t> </a:t>
            </a:r>
            <a:r>
              <a:rPr lang="en-US" dirty="0" err="1"/>
              <a:t>tehničke</a:t>
            </a:r>
            <a:r>
              <a:rPr lang="en-US" dirty="0"/>
              <a:t> </a:t>
            </a:r>
            <a:r>
              <a:rPr lang="en-US" dirty="0" err="1"/>
              <a:t>ekspertize</a:t>
            </a:r>
            <a:r>
              <a:rPr lang="en-US" dirty="0"/>
              <a:t>, </a:t>
            </a:r>
            <a:r>
              <a:rPr lang="en-US" dirty="0" err="1"/>
              <a:t>marketinga</a:t>
            </a:r>
            <a:r>
              <a:rPr lang="en-US" dirty="0"/>
              <a:t>, </a:t>
            </a:r>
            <a:r>
              <a:rPr lang="en-US" dirty="0" err="1" smtClean="0"/>
              <a:t>proizvodnje</a:t>
            </a:r>
            <a:r>
              <a:rPr lang="en-US" dirty="0"/>
              <a:t>, </a:t>
            </a:r>
            <a:r>
              <a:rPr lang="en-US" dirty="0" err="1"/>
              <a:t>usluga</a:t>
            </a:r>
            <a:r>
              <a:rPr lang="en-US" dirty="0"/>
              <a:t> </a:t>
            </a:r>
            <a:r>
              <a:rPr lang="en-US" dirty="0" err="1"/>
              <a:t>i</a:t>
            </a:r>
            <a:r>
              <a:rPr lang="en-US" dirty="0"/>
              <a:t> </a:t>
            </a:r>
            <a:r>
              <a:rPr lang="en-US" dirty="0" err="1"/>
              <a:t>funkcija</a:t>
            </a:r>
            <a:r>
              <a:rPr lang="en-US"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3599471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5592763"/>
          </a:xfrm>
        </p:spPr>
        <p:txBody>
          <a:bodyPr>
            <a:normAutofit fontScale="92500"/>
          </a:bodyPr>
          <a:lstStyle/>
          <a:p>
            <a:r>
              <a:rPr lang="vi-VN" dirty="0"/>
              <a:t>Korisno je posmatrati kupce (potrošače) kao posebne segmente koji pripadaju tržištu. </a:t>
            </a:r>
            <a:endParaRPr lang="en-US" dirty="0" smtClean="0"/>
          </a:p>
          <a:p>
            <a:r>
              <a:rPr lang="vi-VN" dirty="0" smtClean="0"/>
              <a:t>Podela </a:t>
            </a:r>
            <a:r>
              <a:rPr lang="vi-VN" dirty="0"/>
              <a:t>tržišta na segmente omogućava ﬁrmi da uzme u obzir akcije konkurenata i snage postojećih proizvoda u odnosu na svaku dobro deﬁnisanu grupu kupaca. </a:t>
            </a:r>
            <a:endParaRPr lang="en-US" dirty="0" smtClean="0"/>
          </a:p>
          <a:p>
            <a:r>
              <a:rPr lang="vi-VN" dirty="0" smtClean="0"/>
              <a:t>Mapiranjem </a:t>
            </a:r>
            <a:r>
              <a:rPr lang="vi-VN" dirty="0"/>
              <a:t>konkurentskih proizvoda i svojih proizvoda na segmente, ﬁrma može na najbolji način da proceni koji proizvod "gađa" najslabije mesto u njenoj proizvodnoj liniji i koje slabosti mogu da iskoriste konkurenti.</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7801619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5163"/>
          </a:xfrm>
        </p:spPr>
        <p:txBody>
          <a:bodyPr>
            <a:normAutofit fontScale="85000" lnSpcReduction="20000"/>
          </a:bodyPr>
          <a:lstStyle/>
          <a:p>
            <a:r>
              <a:rPr lang="en-US" dirty="0"/>
              <a:t>U </a:t>
            </a:r>
            <a:r>
              <a:rPr lang="en-US" dirty="0" err="1"/>
              <a:t>ovom</a:t>
            </a:r>
            <a:r>
              <a:rPr lang="en-US" dirty="0"/>
              <a:t> </a:t>
            </a:r>
            <a:r>
              <a:rPr lang="en-US" dirty="0" err="1"/>
              <a:t>trenutku</a:t>
            </a:r>
            <a:r>
              <a:rPr lang="en-US" dirty="0"/>
              <a:t>, </a:t>
            </a:r>
            <a:r>
              <a:rPr lang="en-US" dirty="0" err="1"/>
              <a:t>rane</a:t>
            </a:r>
            <a:r>
              <a:rPr lang="en-US" dirty="0"/>
              <a:t> </a:t>
            </a:r>
            <a:r>
              <a:rPr lang="en-US" dirty="0" err="1"/>
              <a:t>izjave</a:t>
            </a:r>
            <a:r>
              <a:rPr lang="en-US" dirty="0"/>
              <a:t> se </a:t>
            </a:r>
            <a:r>
              <a:rPr lang="en-US" dirty="0" err="1"/>
              <a:t>mogu</a:t>
            </a:r>
            <a:r>
              <a:rPr lang="en-US" dirty="0"/>
              <a:t> </a:t>
            </a:r>
            <a:r>
              <a:rPr lang="en-US" dirty="0" err="1"/>
              <a:t>opisivati</a:t>
            </a:r>
            <a:r>
              <a:rPr lang="en-US" dirty="0"/>
              <a:t> </a:t>
            </a:r>
            <a:r>
              <a:rPr lang="en-US" dirty="0" err="1"/>
              <a:t>kao</a:t>
            </a:r>
            <a:r>
              <a:rPr lang="en-US" dirty="0"/>
              <a:t> </a:t>
            </a:r>
            <a:r>
              <a:rPr lang="en-US" dirty="0" err="1"/>
              <a:t>izjave</a:t>
            </a:r>
            <a:r>
              <a:rPr lang="en-US" dirty="0"/>
              <a:t> o </a:t>
            </a:r>
            <a:r>
              <a:rPr lang="en-US" dirty="0" err="1"/>
              <a:t>viziji</a:t>
            </a:r>
            <a:r>
              <a:rPr lang="en-US" dirty="0"/>
              <a:t> </a:t>
            </a:r>
            <a:r>
              <a:rPr lang="en-US" dirty="0" err="1"/>
              <a:t>proizvoda</a:t>
            </a:r>
            <a:r>
              <a:rPr lang="en-US" dirty="0"/>
              <a:t>. Tim </a:t>
            </a:r>
            <a:r>
              <a:rPr lang="en-US" dirty="0" err="1"/>
              <a:t>za</a:t>
            </a:r>
            <a:r>
              <a:rPr lang="en-US" dirty="0"/>
              <a:t> </a:t>
            </a:r>
            <a:r>
              <a:rPr lang="en-US" dirty="0" err="1"/>
              <a:t>razvoj</a:t>
            </a:r>
            <a:r>
              <a:rPr lang="en-US" dirty="0"/>
              <a:t> </a:t>
            </a:r>
            <a:r>
              <a:rPr lang="en-US" dirty="0" err="1"/>
              <a:t>konceptualnog</a:t>
            </a:r>
            <a:r>
              <a:rPr lang="en-US" dirty="0"/>
              <a:t> </a:t>
            </a:r>
            <a:r>
              <a:rPr lang="en-US" dirty="0" err="1"/>
              <a:t>rešenja</a:t>
            </a:r>
            <a:r>
              <a:rPr lang="en-US" dirty="0"/>
              <a:t> </a:t>
            </a:r>
            <a:r>
              <a:rPr lang="en-US" dirty="0" err="1"/>
              <a:t>Projekta</a:t>
            </a:r>
            <a:r>
              <a:rPr lang="en-US" dirty="0"/>
              <a:t>-II </a:t>
            </a:r>
            <a:r>
              <a:rPr lang="en-US" dirty="0" err="1"/>
              <a:t>počeo</a:t>
            </a:r>
            <a:r>
              <a:rPr lang="en-US" dirty="0"/>
              <a:t> </a:t>
            </a:r>
            <a:r>
              <a:rPr lang="sr-Latn-RS" dirty="0" smtClean="0"/>
              <a:t>bi</a:t>
            </a:r>
            <a:r>
              <a:rPr lang="en-US" dirty="0" smtClean="0"/>
              <a:t> </a:t>
            </a:r>
            <a:r>
              <a:rPr lang="en-US" dirty="0" err="1"/>
              <a:t>sa</a:t>
            </a:r>
            <a:r>
              <a:rPr lang="en-US" dirty="0"/>
              <a:t> </a:t>
            </a:r>
            <a:r>
              <a:rPr lang="en-US" dirty="0" err="1"/>
              <a:t>sledećom</a:t>
            </a:r>
            <a:r>
              <a:rPr lang="en-US" dirty="0"/>
              <a:t> </a:t>
            </a:r>
            <a:r>
              <a:rPr lang="en-US" dirty="0" err="1"/>
              <a:t>izjavom</a:t>
            </a:r>
            <a:r>
              <a:rPr lang="en-US" dirty="0"/>
              <a:t> o </a:t>
            </a:r>
            <a:r>
              <a:rPr lang="en-US" dirty="0" err="1"/>
              <a:t>viziji</a:t>
            </a:r>
            <a:r>
              <a:rPr lang="en-US" dirty="0"/>
              <a:t> </a:t>
            </a:r>
            <a:r>
              <a:rPr lang="en-US" dirty="0" err="1" smtClean="0"/>
              <a:t>proizvoda</a:t>
            </a:r>
            <a:r>
              <a:rPr lang="en-US" dirty="0"/>
              <a:t>: </a:t>
            </a:r>
            <a:r>
              <a:rPr lang="en-US" dirty="0">
                <a:solidFill>
                  <a:srgbClr val="FF0000"/>
                </a:solidFill>
                <a:effectLst>
                  <a:outerShdw blurRad="38100" dist="38100" dir="2700000" algn="tl">
                    <a:srgbClr val="000000">
                      <a:alpha val="43137"/>
                    </a:srgbClr>
                  </a:outerShdw>
                </a:effectLst>
              </a:rPr>
              <a:t>"</a:t>
            </a:r>
            <a:r>
              <a:rPr lang="en-US" dirty="0" err="1">
                <a:solidFill>
                  <a:srgbClr val="FF0000"/>
                </a:solidFill>
                <a:effectLst>
                  <a:outerShdw blurRad="38100" dist="38100" dir="2700000" algn="tl">
                    <a:srgbClr val="000000">
                      <a:alpha val="43137"/>
                    </a:srgbClr>
                  </a:outerShdw>
                </a:effectLst>
              </a:rPr>
              <a:t>Razviti</a:t>
            </a:r>
            <a:r>
              <a:rPr lang="en-US" dirty="0">
                <a:solidFill>
                  <a:srgbClr val="FF0000"/>
                </a:solidFill>
                <a:effectLst>
                  <a:outerShdw blurRad="38100" dist="38100" dir="2700000" algn="tl">
                    <a:srgbClr val="000000">
                      <a:alpha val="43137"/>
                    </a:srgbClr>
                  </a:outerShdw>
                </a:effectLst>
              </a:rPr>
              <a:t> </a:t>
            </a:r>
            <a:r>
              <a:rPr lang="en-US" dirty="0" err="1">
                <a:solidFill>
                  <a:srgbClr val="FF0000"/>
                </a:solidFill>
                <a:effectLst>
                  <a:outerShdw blurRad="38100" dist="38100" dir="2700000" algn="tl">
                    <a:srgbClr val="000000">
                      <a:alpha val="43137"/>
                    </a:srgbClr>
                  </a:outerShdw>
                </a:effectLst>
              </a:rPr>
              <a:t>umreženu</a:t>
            </a:r>
            <a:r>
              <a:rPr lang="en-US" dirty="0">
                <a:solidFill>
                  <a:srgbClr val="FF0000"/>
                </a:solidFill>
                <a:effectLst>
                  <a:outerShdw blurRad="38100" dist="38100" dir="2700000" algn="tl">
                    <a:srgbClr val="000000">
                      <a:alpha val="43137"/>
                    </a:srgbClr>
                  </a:outerShdw>
                </a:effectLst>
              </a:rPr>
              <a:t> </a:t>
            </a:r>
            <a:r>
              <a:rPr lang="en-US" dirty="0" err="1">
                <a:solidFill>
                  <a:srgbClr val="FF0000"/>
                </a:solidFill>
                <a:effectLst>
                  <a:outerShdw blurRad="38100" dist="38100" dir="2700000" algn="tl">
                    <a:srgbClr val="000000">
                      <a:alpha val="43137"/>
                    </a:srgbClr>
                  </a:outerShdw>
                </a:effectLst>
              </a:rPr>
              <a:t>digitalnu</a:t>
            </a:r>
            <a:r>
              <a:rPr lang="en-US" dirty="0">
                <a:solidFill>
                  <a:srgbClr val="FF0000"/>
                </a:solidFill>
                <a:effectLst>
                  <a:outerShdw blurRad="38100" dist="38100" dir="2700000" algn="tl">
                    <a:srgbClr val="000000">
                      <a:alpha val="43137"/>
                    </a:srgbClr>
                  </a:outerShdw>
                </a:effectLst>
              </a:rPr>
              <a:t> </a:t>
            </a:r>
            <a:r>
              <a:rPr lang="en-US" dirty="0" err="1">
                <a:solidFill>
                  <a:srgbClr val="FF0000"/>
                </a:solidFill>
                <a:effectLst>
                  <a:outerShdw blurRad="38100" dist="38100" dir="2700000" algn="tl">
                    <a:srgbClr val="000000">
                      <a:alpha val="43137"/>
                    </a:srgbClr>
                  </a:outerShdw>
                </a:effectLst>
              </a:rPr>
              <a:t>platformu</a:t>
            </a:r>
            <a:r>
              <a:rPr lang="en-US" dirty="0">
                <a:solidFill>
                  <a:srgbClr val="FF0000"/>
                </a:solidFill>
                <a:effectLst>
                  <a:outerShdw blurRad="38100" dist="38100" dir="2700000" algn="tl">
                    <a:srgbClr val="000000">
                      <a:alpha val="43137"/>
                    </a:srgbClr>
                  </a:outerShdw>
                </a:effectLst>
              </a:rPr>
              <a:t>, </a:t>
            </a:r>
            <a:r>
              <a:rPr lang="en-US" dirty="0" err="1">
                <a:solidFill>
                  <a:srgbClr val="FF0000"/>
                </a:solidFill>
                <a:effectLst>
                  <a:outerShdw blurRad="38100" dist="38100" dir="2700000" algn="tl">
                    <a:srgbClr val="000000">
                      <a:alpha val="43137"/>
                    </a:srgbClr>
                  </a:outerShdw>
                </a:effectLst>
              </a:rPr>
              <a:t>srednje</a:t>
            </a:r>
            <a:r>
              <a:rPr lang="en-US" dirty="0">
                <a:solidFill>
                  <a:srgbClr val="FF0000"/>
                </a:solidFill>
                <a:effectLst>
                  <a:outerShdw blurRad="38100" dist="38100" dir="2700000" algn="tl">
                    <a:srgbClr val="000000">
                      <a:alpha val="43137"/>
                    </a:srgbClr>
                  </a:outerShdw>
                </a:effectLst>
              </a:rPr>
              <a:t> </a:t>
            </a:r>
            <a:r>
              <a:rPr lang="en-US" dirty="0" err="1">
                <a:solidFill>
                  <a:srgbClr val="FF0000"/>
                </a:solidFill>
                <a:effectLst>
                  <a:outerShdw blurRad="38100" dist="38100" dir="2700000" algn="tl">
                    <a:srgbClr val="000000">
                      <a:alpha val="43137"/>
                    </a:srgbClr>
                  </a:outerShdw>
                </a:effectLst>
              </a:rPr>
              <a:t>klase</a:t>
            </a:r>
            <a:r>
              <a:rPr lang="en-US" dirty="0">
                <a:solidFill>
                  <a:srgbClr val="FF0000"/>
                </a:solidFill>
                <a:effectLst>
                  <a:outerShdw blurRad="38100" dist="38100" dir="2700000" algn="tl">
                    <a:srgbClr val="000000">
                      <a:alpha val="43137"/>
                    </a:srgbClr>
                  </a:outerShdw>
                </a:effectLst>
              </a:rPr>
              <a:t>, </a:t>
            </a:r>
            <a:r>
              <a:rPr lang="en-US" dirty="0" err="1">
                <a:solidFill>
                  <a:srgbClr val="FF0000"/>
                </a:solidFill>
                <a:effectLst>
                  <a:outerShdw blurRad="38100" dist="38100" dir="2700000" algn="tl">
                    <a:srgbClr val="000000">
                      <a:alpha val="43137"/>
                    </a:srgbClr>
                  </a:outerShdw>
                </a:effectLst>
              </a:rPr>
              <a:t>za</a:t>
            </a:r>
            <a:r>
              <a:rPr lang="en-US" dirty="0">
                <a:solidFill>
                  <a:srgbClr val="FF0000"/>
                </a:solidFill>
                <a:effectLst>
                  <a:outerShdw blurRad="38100" dist="38100" dir="2700000" algn="tl">
                    <a:srgbClr val="000000">
                      <a:alpha val="43137"/>
                    </a:srgbClr>
                  </a:outerShdw>
                </a:effectLst>
              </a:rPr>
              <a:t> </a:t>
            </a:r>
            <a:r>
              <a:rPr lang="en-US" dirty="0" err="1">
                <a:solidFill>
                  <a:srgbClr val="FF0000"/>
                </a:solidFill>
                <a:effectLst>
                  <a:outerShdw blurRad="38100" dist="38100" dir="2700000" algn="tl">
                    <a:srgbClr val="000000">
                      <a:alpha val="43137"/>
                    </a:srgbClr>
                  </a:outerShdw>
                </a:effectLst>
              </a:rPr>
              <a:t>snimanje</a:t>
            </a:r>
            <a:r>
              <a:rPr lang="en-US" dirty="0">
                <a:solidFill>
                  <a:srgbClr val="FF0000"/>
                </a:solidFill>
                <a:effectLst>
                  <a:outerShdw blurRad="38100" dist="38100" dir="2700000" algn="tl">
                    <a:srgbClr val="000000">
                      <a:alpha val="43137"/>
                    </a:srgbClr>
                  </a:outerShdw>
                </a:effectLst>
              </a:rPr>
              <a:t> (</a:t>
            </a:r>
            <a:r>
              <a:rPr lang="en-US" dirty="0" err="1">
                <a:solidFill>
                  <a:srgbClr val="FF0000"/>
                </a:solidFill>
                <a:effectLst>
                  <a:outerShdw blurRad="38100" dist="38100" dir="2700000" algn="tl">
                    <a:srgbClr val="000000">
                      <a:alpha val="43137"/>
                    </a:srgbClr>
                  </a:outerShdw>
                </a:effectLst>
              </a:rPr>
              <a:t>kopiranje</a:t>
            </a:r>
            <a:r>
              <a:rPr lang="en-US" dirty="0">
                <a:solidFill>
                  <a:srgbClr val="FF0000"/>
                </a:solidFill>
                <a:effectLst>
                  <a:outerShdw blurRad="38100" dist="38100" dir="2700000" algn="tl">
                    <a:srgbClr val="000000">
                      <a:alpha val="43137"/>
                    </a:srgbClr>
                  </a:outerShdw>
                </a:effectLst>
              </a:rPr>
              <a:t>),  </a:t>
            </a:r>
            <a:r>
              <a:rPr lang="en-US" dirty="0" err="1">
                <a:solidFill>
                  <a:srgbClr val="FF0000"/>
                </a:solidFill>
                <a:effectLst>
                  <a:outerShdw blurRad="38100" dist="38100" dir="2700000" algn="tl">
                    <a:srgbClr val="000000">
                      <a:alpha val="43137"/>
                    </a:srgbClr>
                  </a:outerShdw>
                </a:effectLst>
              </a:rPr>
              <a:t>obeležavanje</a:t>
            </a:r>
            <a:r>
              <a:rPr lang="en-US" dirty="0">
                <a:solidFill>
                  <a:srgbClr val="FF0000"/>
                </a:solidFill>
                <a:effectLst>
                  <a:outerShdw blurRad="38100" dist="38100" dir="2700000" algn="tl">
                    <a:srgbClr val="000000">
                      <a:alpha val="43137"/>
                    </a:srgbClr>
                  </a:outerShdw>
                </a:effectLst>
              </a:rPr>
              <a:t>, </a:t>
            </a:r>
            <a:r>
              <a:rPr lang="en-US" dirty="0" err="1">
                <a:solidFill>
                  <a:srgbClr val="FF0000"/>
                </a:solidFill>
                <a:effectLst>
                  <a:outerShdw blurRad="38100" dist="38100" dir="2700000" algn="tl">
                    <a:srgbClr val="000000">
                      <a:alpha val="43137"/>
                    </a:srgbClr>
                  </a:outerShdw>
                </a:effectLst>
              </a:rPr>
              <a:t>kao</a:t>
            </a:r>
            <a:r>
              <a:rPr lang="en-US" dirty="0">
                <a:solidFill>
                  <a:srgbClr val="FF0000"/>
                </a:solidFill>
                <a:effectLst>
                  <a:outerShdw blurRad="38100" dist="38100" dir="2700000" algn="tl">
                    <a:srgbClr val="000000">
                      <a:alpha val="43137"/>
                    </a:srgbClr>
                  </a:outerShdw>
                </a:effectLst>
              </a:rPr>
              <a:t> </a:t>
            </a:r>
            <a:r>
              <a:rPr lang="en-US" dirty="0" err="1">
                <a:solidFill>
                  <a:srgbClr val="FF0000"/>
                </a:solidFill>
                <a:effectLst>
                  <a:outerShdw blurRad="38100" dist="38100" dir="2700000" algn="tl">
                    <a:srgbClr val="000000">
                      <a:alpha val="43137"/>
                    </a:srgbClr>
                  </a:outerShdw>
                </a:effectLst>
              </a:rPr>
              <a:t>i</a:t>
            </a:r>
            <a:r>
              <a:rPr lang="en-US" dirty="0">
                <a:solidFill>
                  <a:srgbClr val="FF0000"/>
                </a:solidFill>
                <a:effectLst>
                  <a:outerShdw blurRad="38100" dist="38100" dir="2700000" algn="tl">
                    <a:srgbClr val="000000">
                      <a:alpha val="43137"/>
                    </a:srgbClr>
                  </a:outerShdw>
                </a:effectLst>
              </a:rPr>
              <a:t> </a:t>
            </a:r>
            <a:r>
              <a:rPr lang="en-US" dirty="0" err="1">
                <a:solidFill>
                  <a:srgbClr val="FF0000"/>
                </a:solidFill>
                <a:effectLst>
                  <a:outerShdw blurRad="38100" dist="38100" dir="2700000" algn="tl">
                    <a:srgbClr val="000000">
                      <a:alpha val="43137"/>
                    </a:srgbClr>
                  </a:outerShdw>
                </a:effectLst>
              </a:rPr>
              <a:t>doradu</a:t>
            </a:r>
            <a:r>
              <a:rPr lang="en-US" dirty="0">
                <a:solidFill>
                  <a:srgbClr val="FF0000"/>
                </a:solidFill>
                <a:effectLst>
                  <a:outerShdw blurRad="38100" dist="38100" dir="2700000" algn="tl">
                    <a:srgbClr val="000000">
                      <a:alpha val="43137"/>
                    </a:srgbClr>
                  </a:outerShdw>
                </a:effectLst>
              </a:rPr>
              <a:t>." </a:t>
            </a:r>
            <a:endParaRPr lang="sr-Latn-RS" dirty="0" smtClean="0">
              <a:solidFill>
                <a:srgbClr val="FF0000"/>
              </a:solidFill>
              <a:effectLst>
                <a:outerShdw blurRad="38100" dist="38100" dir="2700000" algn="tl">
                  <a:srgbClr val="000000">
                    <a:alpha val="43137"/>
                  </a:srgbClr>
                </a:outerShdw>
              </a:effectLst>
            </a:endParaRPr>
          </a:p>
          <a:p>
            <a:r>
              <a:rPr lang="en-US" dirty="0" err="1" smtClean="0"/>
              <a:t>Deﬁnisane</a:t>
            </a:r>
            <a:r>
              <a:rPr lang="en-US" dirty="0" smtClean="0"/>
              <a:t> </a:t>
            </a:r>
            <a:r>
              <a:rPr lang="en-US" dirty="0" err="1"/>
              <a:t>ciljne</a:t>
            </a:r>
            <a:r>
              <a:rPr lang="en-US" dirty="0"/>
              <a:t> </a:t>
            </a:r>
            <a:r>
              <a:rPr lang="en-US" dirty="0" err="1"/>
              <a:t>izjave</a:t>
            </a:r>
            <a:r>
              <a:rPr lang="en-US" dirty="0"/>
              <a:t> o </a:t>
            </a:r>
            <a:r>
              <a:rPr lang="en-US" dirty="0" err="1"/>
              <a:t>viziji</a:t>
            </a:r>
            <a:r>
              <a:rPr lang="en-US" dirty="0"/>
              <a:t> </a:t>
            </a:r>
            <a:r>
              <a:rPr lang="en-US" dirty="0" err="1"/>
              <a:t>proizvoda</a:t>
            </a:r>
            <a:r>
              <a:rPr lang="en-US" dirty="0"/>
              <a:t> </a:t>
            </a:r>
            <a:r>
              <a:rPr lang="en-US" dirty="0" err="1"/>
              <a:t>mogu</a:t>
            </a:r>
            <a:r>
              <a:rPr lang="en-US" dirty="0"/>
              <a:t> </a:t>
            </a:r>
            <a:r>
              <a:rPr lang="en-US" dirty="0" err="1"/>
              <a:t>biti</a:t>
            </a:r>
            <a:r>
              <a:rPr lang="en-US" dirty="0"/>
              <a:t> </a:t>
            </a:r>
            <a:r>
              <a:rPr lang="en-US" dirty="0" err="1"/>
              <a:t>veoma</a:t>
            </a:r>
            <a:r>
              <a:rPr lang="en-US" dirty="0"/>
              <a:t>  </a:t>
            </a:r>
            <a:r>
              <a:rPr lang="en-US" dirty="0" err="1"/>
              <a:t>uopštene</a:t>
            </a:r>
            <a:r>
              <a:rPr lang="en-US" dirty="0"/>
              <a:t>. </a:t>
            </a:r>
            <a:r>
              <a:rPr lang="en-US" dirty="0" err="1"/>
              <a:t>Tu</a:t>
            </a:r>
            <a:r>
              <a:rPr lang="en-US" dirty="0"/>
              <a:t> ne </a:t>
            </a:r>
            <a:r>
              <a:rPr lang="en-US" dirty="0" err="1" smtClean="0"/>
              <a:t>mo</a:t>
            </a:r>
            <a:r>
              <a:rPr lang="sr-Latn-RS" dirty="0" smtClean="0"/>
              <a:t>ra</a:t>
            </a:r>
            <a:r>
              <a:rPr lang="en-US" dirty="0" smtClean="0"/>
              <a:t> </a:t>
            </a:r>
            <a:r>
              <a:rPr lang="en-US" dirty="0"/>
              <a:t>da se </a:t>
            </a:r>
            <a:r>
              <a:rPr lang="en-US" dirty="0" err="1"/>
              <a:t>kaže</a:t>
            </a:r>
            <a:r>
              <a:rPr lang="en-US" dirty="0"/>
              <a:t> </a:t>
            </a:r>
            <a:r>
              <a:rPr lang="en-US" dirty="0" err="1"/>
              <a:t>koja</a:t>
            </a:r>
            <a:r>
              <a:rPr lang="en-US" dirty="0"/>
              <a:t> </a:t>
            </a:r>
            <a:r>
              <a:rPr lang="en-US" dirty="0" err="1"/>
              <a:t>će</a:t>
            </a:r>
            <a:r>
              <a:rPr lang="en-US" dirty="0"/>
              <a:t> se </a:t>
            </a:r>
            <a:r>
              <a:rPr lang="en-US" dirty="0" err="1"/>
              <a:t>speciﬁčna</a:t>
            </a:r>
            <a:r>
              <a:rPr lang="en-US" dirty="0"/>
              <a:t> nova </a:t>
            </a:r>
            <a:r>
              <a:rPr lang="en-US" dirty="0" err="1"/>
              <a:t>tehnologija</a:t>
            </a:r>
            <a:r>
              <a:rPr lang="en-US" dirty="0"/>
              <a:t> </a:t>
            </a:r>
            <a:r>
              <a:rPr lang="en-US" dirty="0" err="1"/>
              <a:t>koristiti</a:t>
            </a:r>
            <a:r>
              <a:rPr lang="en-US" dirty="0"/>
              <a:t>, </a:t>
            </a:r>
            <a:r>
              <a:rPr lang="en-US" dirty="0" err="1"/>
              <a:t>niti</a:t>
            </a:r>
            <a:r>
              <a:rPr lang="en-US" dirty="0"/>
              <a:t> je  </a:t>
            </a:r>
            <a:r>
              <a:rPr lang="en-US" dirty="0" err="1"/>
              <a:t>nužno</a:t>
            </a:r>
            <a:r>
              <a:rPr lang="en-US" dirty="0"/>
              <a:t> </a:t>
            </a:r>
            <a:r>
              <a:rPr lang="en-US" dirty="0" err="1"/>
              <a:t>odrediti</a:t>
            </a:r>
            <a:r>
              <a:rPr lang="en-US" dirty="0"/>
              <a:t> </a:t>
            </a:r>
            <a:r>
              <a:rPr lang="en-US" dirty="0" err="1"/>
              <a:t>ciljeve</a:t>
            </a:r>
            <a:r>
              <a:rPr lang="en-US" dirty="0"/>
              <a:t> </a:t>
            </a:r>
            <a:r>
              <a:rPr lang="en-US" dirty="0" err="1"/>
              <a:t>i</a:t>
            </a:r>
            <a:r>
              <a:rPr lang="en-US" dirty="0"/>
              <a:t> </a:t>
            </a:r>
            <a:r>
              <a:rPr lang="en-US" dirty="0" err="1"/>
              <a:t>ograničenja</a:t>
            </a:r>
            <a:r>
              <a:rPr lang="en-US" dirty="0"/>
              <a:t> </a:t>
            </a:r>
            <a:r>
              <a:rPr lang="en-US" dirty="0" err="1"/>
              <a:t>funkcija</a:t>
            </a:r>
            <a:r>
              <a:rPr lang="en-US" dirty="0"/>
              <a:t> </a:t>
            </a:r>
            <a:r>
              <a:rPr lang="en-US" dirty="0" err="1"/>
              <a:t>kao</a:t>
            </a:r>
            <a:r>
              <a:rPr lang="en-US" dirty="0"/>
              <a:t> </a:t>
            </a:r>
            <a:r>
              <a:rPr lang="en-US" dirty="0" err="1"/>
              <a:t>što</a:t>
            </a:r>
            <a:r>
              <a:rPr lang="en-US" dirty="0"/>
              <a:t> </a:t>
            </a:r>
            <a:r>
              <a:rPr lang="en-US" dirty="0" err="1"/>
              <a:t>su</a:t>
            </a:r>
            <a:r>
              <a:rPr lang="en-US" dirty="0"/>
              <a:t> </a:t>
            </a:r>
            <a:r>
              <a:rPr lang="en-US" dirty="0" err="1"/>
              <a:t>proizvodnja</a:t>
            </a:r>
            <a:r>
              <a:rPr lang="en-US" dirty="0"/>
              <a:t> </a:t>
            </a:r>
            <a:r>
              <a:rPr lang="en-US" dirty="0" err="1"/>
              <a:t>i</a:t>
            </a:r>
            <a:r>
              <a:rPr lang="en-US" dirty="0"/>
              <a:t> </a:t>
            </a:r>
            <a:r>
              <a:rPr lang="en-US" dirty="0" err="1"/>
              <a:t>uslužne</a:t>
            </a:r>
            <a:r>
              <a:rPr lang="en-US" dirty="0"/>
              <a:t> </a:t>
            </a:r>
            <a:r>
              <a:rPr lang="en-US" dirty="0" err="1"/>
              <a:t>operacije</a:t>
            </a:r>
            <a:r>
              <a:rPr lang="en-US" dirty="0"/>
              <a:t>. </a:t>
            </a:r>
            <a:endParaRPr lang="sr-Latn-RS" dirty="0" smtClean="0"/>
          </a:p>
          <a:p>
            <a:r>
              <a:rPr lang="en-US" dirty="0" smtClean="0"/>
              <a:t>U  </a:t>
            </a:r>
            <a:r>
              <a:rPr lang="en-US" dirty="0" err="1"/>
              <a:t>cilju</a:t>
            </a:r>
            <a:r>
              <a:rPr lang="en-US" dirty="0"/>
              <a:t> </a:t>
            </a:r>
            <a:r>
              <a:rPr lang="en-US" dirty="0" err="1"/>
              <a:t>pružanja</a:t>
            </a:r>
            <a:r>
              <a:rPr lang="en-US" dirty="0"/>
              <a:t> </a:t>
            </a:r>
            <a:r>
              <a:rPr lang="en-US" dirty="0" err="1"/>
              <a:t>jasne</a:t>
            </a:r>
            <a:r>
              <a:rPr lang="en-US" dirty="0"/>
              <a:t> </a:t>
            </a:r>
            <a:r>
              <a:rPr lang="en-US" dirty="0" err="1"/>
              <a:t>smernice</a:t>
            </a:r>
            <a:r>
              <a:rPr lang="en-US" dirty="0"/>
              <a:t> </a:t>
            </a:r>
            <a:r>
              <a:rPr lang="en-US" dirty="0" err="1"/>
              <a:t>za</a:t>
            </a:r>
            <a:r>
              <a:rPr lang="en-US" dirty="0"/>
              <a:t> </a:t>
            </a:r>
            <a:r>
              <a:rPr lang="en-US" dirty="0" err="1"/>
              <a:t>organizaciju</a:t>
            </a:r>
            <a:r>
              <a:rPr lang="en-US" dirty="0"/>
              <a:t> </a:t>
            </a:r>
            <a:r>
              <a:rPr lang="en-US" dirty="0" err="1"/>
              <a:t>razvoja</a:t>
            </a:r>
            <a:r>
              <a:rPr lang="en-US" dirty="0"/>
              <a:t> </a:t>
            </a:r>
            <a:r>
              <a:rPr lang="en-US" dirty="0" err="1"/>
              <a:t>proizvoda</a:t>
            </a:r>
            <a:r>
              <a:rPr lang="en-US" dirty="0"/>
              <a:t>, </a:t>
            </a:r>
            <a:r>
              <a:rPr lang="en-US" dirty="0" err="1"/>
              <a:t>tim</a:t>
            </a:r>
            <a:r>
              <a:rPr lang="en-US" dirty="0"/>
              <a:t>, </a:t>
            </a:r>
            <a:r>
              <a:rPr lang="en-US" dirty="0" err="1"/>
              <a:t>uglavnom</a:t>
            </a:r>
            <a:r>
              <a:rPr lang="en-US" dirty="0"/>
              <a:t>, </a:t>
            </a:r>
            <a:r>
              <a:rPr lang="en-US" dirty="0" err="1"/>
              <a:t>formuliše</a:t>
            </a:r>
            <a:r>
              <a:rPr lang="en-US" dirty="0"/>
              <a:t>  </a:t>
            </a:r>
            <a:r>
              <a:rPr lang="en-US" dirty="0" err="1"/>
              <a:t>detaljnije</a:t>
            </a:r>
            <a:r>
              <a:rPr lang="en-US" dirty="0"/>
              <a:t> </a:t>
            </a:r>
            <a:r>
              <a:rPr lang="en-US" dirty="0" err="1"/>
              <a:t>deﬁnisanje</a:t>
            </a:r>
            <a:r>
              <a:rPr lang="en-US" dirty="0"/>
              <a:t> </a:t>
            </a:r>
            <a:r>
              <a:rPr lang="en-US" dirty="0" err="1"/>
              <a:t>ciljnog</a:t>
            </a:r>
            <a:r>
              <a:rPr lang="en-US" dirty="0"/>
              <a:t> </a:t>
            </a:r>
            <a:r>
              <a:rPr lang="en-US" dirty="0" err="1"/>
              <a:t>tržišta</a:t>
            </a:r>
            <a:r>
              <a:rPr lang="en-US" dirty="0"/>
              <a:t> </a:t>
            </a:r>
            <a:r>
              <a:rPr lang="en-US" dirty="0" err="1"/>
              <a:t>i</a:t>
            </a:r>
            <a:r>
              <a:rPr lang="en-US" dirty="0"/>
              <a:t> </a:t>
            </a:r>
            <a:r>
              <a:rPr lang="en-US" dirty="0" err="1"/>
              <a:t>pretpostavke</a:t>
            </a:r>
            <a:r>
              <a:rPr lang="en-US" dirty="0"/>
              <a:t> pod </a:t>
            </a:r>
            <a:r>
              <a:rPr lang="en-US" dirty="0" err="1"/>
              <a:t>kojima</a:t>
            </a:r>
            <a:r>
              <a:rPr lang="en-US" dirty="0"/>
              <a:t> </a:t>
            </a:r>
            <a:r>
              <a:rPr lang="en-US" dirty="0" err="1"/>
              <a:t>će</a:t>
            </a:r>
            <a:r>
              <a:rPr lang="en-US" dirty="0"/>
              <a:t> </a:t>
            </a:r>
            <a:r>
              <a:rPr lang="en-US" dirty="0" err="1"/>
              <a:t>razvojni</a:t>
            </a:r>
            <a:r>
              <a:rPr lang="en-US" dirty="0"/>
              <a:t> </a:t>
            </a:r>
            <a:r>
              <a:rPr lang="en-US" dirty="0" err="1"/>
              <a:t>tim</a:t>
            </a:r>
            <a:r>
              <a:rPr lang="en-US" dirty="0"/>
              <a:t> </a:t>
            </a:r>
            <a:r>
              <a:rPr lang="en-US" dirty="0" err="1"/>
              <a:t>raditi</a:t>
            </a:r>
            <a:r>
              <a:rPr lang="en-US"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472691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Osnovne</a:t>
            </a:r>
            <a:r>
              <a:rPr lang="en-US" dirty="0"/>
              <a:t> </a:t>
            </a:r>
            <a:r>
              <a:rPr lang="en-US" dirty="0" err="1"/>
              <a:t>smernice</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t>Osnovne</a:t>
            </a:r>
            <a:r>
              <a:rPr lang="en-US" dirty="0"/>
              <a:t> </a:t>
            </a:r>
            <a:r>
              <a:rPr lang="en-US" dirty="0" err="1"/>
              <a:t>smernice</a:t>
            </a:r>
            <a:r>
              <a:rPr lang="en-US" dirty="0"/>
              <a:t> </a:t>
            </a:r>
            <a:r>
              <a:rPr lang="en-US" dirty="0" err="1"/>
              <a:t>mogu</a:t>
            </a:r>
            <a:r>
              <a:rPr lang="en-US" dirty="0"/>
              <a:t> da </a:t>
            </a:r>
            <a:r>
              <a:rPr lang="en-US" dirty="0" err="1"/>
              <a:t>sadrže</a:t>
            </a:r>
            <a:r>
              <a:rPr lang="en-US" dirty="0"/>
              <a:t> </a:t>
            </a:r>
            <a:r>
              <a:rPr lang="en-US" dirty="0" err="1"/>
              <a:t>neke</a:t>
            </a:r>
            <a:r>
              <a:rPr lang="en-US" dirty="0"/>
              <a:t> </a:t>
            </a:r>
            <a:r>
              <a:rPr lang="en-US" dirty="0" err="1"/>
              <a:t>ili</a:t>
            </a:r>
            <a:r>
              <a:rPr lang="en-US" dirty="0"/>
              <a:t> </a:t>
            </a:r>
            <a:r>
              <a:rPr lang="en-US" dirty="0" err="1"/>
              <a:t>sve</a:t>
            </a:r>
            <a:r>
              <a:rPr lang="en-US" dirty="0"/>
              <a:t> </a:t>
            </a:r>
            <a:r>
              <a:rPr lang="en-US" dirty="0" err="1"/>
              <a:t>sledeće</a:t>
            </a:r>
            <a:r>
              <a:rPr lang="en-US" dirty="0"/>
              <a:t> </a:t>
            </a:r>
            <a:r>
              <a:rPr lang="en-US" dirty="0" err="1"/>
              <a:t>informacije</a:t>
            </a:r>
            <a:r>
              <a:rPr lang="en-US" dirty="0"/>
              <a:t>:</a:t>
            </a:r>
          </a:p>
          <a:p>
            <a:endParaRPr lang="en-US" dirty="0"/>
          </a:p>
          <a:p>
            <a:r>
              <a:rPr lang="en-US" dirty="0"/>
              <a:t> </a:t>
            </a:r>
            <a:r>
              <a:rPr lang="vi-VN" dirty="0">
                <a:solidFill>
                  <a:srgbClr val="FF0000"/>
                </a:solidFill>
              </a:rPr>
              <a:t>Kratak (jedna rečenica) opis proizvoda</a:t>
            </a:r>
            <a:r>
              <a:rPr lang="vi-VN" dirty="0"/>
              <a:t>. </a:t>
            </a:r>
            <a:endParaRPr lang="en-US" dirty="0" smtClean="0"/>
          </a:p>
          <a:p>
            <a:pPr marL="0" indent="0">
              <a:buNone/>
            </a:pPr>
            <a:r>
              <a:rPr lang="vi-VN" dirty="0" smtClean="0"/>
              <a:t>Ovakav</a:t>
            </a:r>
            <a:r>
              <a:rPr lang="vi-VN" dirty="0"/>
              <a:t>, kratak opis identiﬁkuje </a:t>
            </a:r>
            <a:r>
              <a:rPr lang="vi-VN" dirty="0" smtClean="0"/>
              <a:t>osnovnu</a:t>
            </a:r>
            <a:r>
              <a:rPr lang="en-US" dirty="0" smtClean="0"/>
              <a:t> </a:t>
            </a:r>
            <a:r>
              <a:rPr lang="vi-VN" dirty="0" smtClean="0"/>
              <a:t>funkciju </a:t>
            </a:r>
            <a:r>
              <a:rPr lang="vi-VN" dirty="0"/>
              <a:t>ovog proizvoda, ali izbegava određeni (podrazumevani) koncept proizvoda. On može, u stvari, da bude izjava o viziji proizvoda.</a:t>
            </a:r>
          </a:p>
          <a:p>
            <a:pPr marL="0" indent="0">
              <a:buNone/>
            </a:pPr>
            <a:r>
              <a:rPr lang="en-US" dirty="0"/>
              <a:t> </a:t>
            </a:r>
          </a:p>
          <a:p>
            <a:pPr marL="0" indent="0">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405048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5163"/>
          </a:xfrm>
        </p:spPr>
        <p:txBody>
          <a:bodyPr>
            <a:normAutofit lnSpcReduction="10000"/>
          </a:bodyPr>
          <a:lstStyle/>
          <a:p>
            <a:r>
              <a:rPr lang="vi-VN" dirty="0">
                <a:solidFill>
                  <a:srgbClr val="FF0000"/>
                </a:solidFill>
              </a:rPr>
              <a:t>Koristan predlog</a:t>
            </a:r>
            <a:r>
              <a:rPr lang="vi-VN" dirty="0"/>
              <a:t>. Ova osnovna smernica jasno opisuje nekoliko kritičnih razloga</a:t>
            </a:r>
          </a:p>
          <a:p>
            <a:pPr marL="0" indent="0">
              <a:buNone/>
            </a:pPr>
            <a:r>
              <a:rPr lang="sr-Latn-RS" dirty="0" smtClean="0"/>
              <a:t>   </a:t>
            </a:r>
            <a:r>
              <a:rPr lang="vi-VN" dirty="0" smtClean="0"/>
              <a:t>zbog </a:t>
            </a:r>
            <a:r>
              <a:rPr lang="vi-VN" dirty="0"/>
              <a:t>kojih će kupac kupiti proizvod. </a:t>
            </a:r>
            <a:endParaRPr lang="sr-Latn-RS" dirty="0" smtClean="0"/>
          </a:p>
          <a:p>
            <a:pPr marL="0" indent="0">
              <a:buNone/>
            </a:pPr>
            <a:r>
              <a:rPr lang="vi-VN" dirty="0" smtClean="0"/>
              <a:t>U </a:t>
            </a:r>
            <a:r>
              <a:rPr lang="sr-Latn-RS" dirty="0" smtClean="0"/>
              <a:t>   </a:t>
            </a:r>
            <a:r>
              <a:rPr lang="vi-VN" dirty="0" smtClean="0"/>
              <a:t>izvesnoj </a:t>
            </a:r>
            <a:r>
              <a:rPr lang="vi-VN" dirty="0"/>
              <a:t>meri ovo je hipoteza, koja će biti potvrđena u toku procesa razvoja koncepta.</a:t>
            </a:r>
          </a:p>
          <a:p>
            <a:pPr marL="0" indent="0">
              <a:buNone/>
            </a:pPr>
            <a:r>
              <a:rPr lang="vi-VN" dirty="0"/>
              <a:t>• </a:t>
            </a:r>
            <a:r>
              <a:rPr lang="vi-VN" dirty="0">
                <a:solidFill>
                  <a:srgbClr val="FF0000"/>
                </a:solidFill>
              </a:rPr>
              <a:t>Glavni (ključni) poslovni ciljevi</a:t>
            </a:r>
            <a:r>
              <a:rPr lang="vi-VN" dirty="0"/>
              <a:t>. Pored ciljeva projekta koji podržavaju </a:t>
            </a:r>
            <a:r>
              <a:rPr lang="vi-VN" dirty="0" smtClean="0"/>
              <a:t>korporativne </a:t>
            </a:r>
            <a:r>
              <a:rPr lang="vi-VN" dirty="0"/>
              <a:t>strategije, ovi ciljevi obično uključuju ciljeve vezane za vreme, troškove i kvalitet (na primer, vreme uvođenja proizvoda, željeno ﬁnansijsko poslovanje, udeo na tržištu).</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1872629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solidFill>
                  <a:srgbClr val="FF0000"/>
                </a:solidFill>
              </a:rPr>
              <a:t>Ciljna</a:t>
            </a:r>
            <a:r>
              <a:rPr lang="en-US" dirty="0">
                <a:solidFill>
                  <a:srgbClr val="FF0000"/>
                </a:solidFill>
              </a:rPr>
              <a:t> </a:t>
            </a:r>
            <a:r>
              <a:rPr lang="en-US" dirty="0" err="1" smtClean="0">
                <a:solidFill>
                  <a:srgbClr val="FF0000"/>
                </a:solidFill>
              </a:rPr>
              <a:t>tržišta</a:t>
            </a:r>
            <a:r>
              <a:rPr lang="en-US" dirty="0" smtClean="0">
                <a:solidFill>
                  <a:srgbClr val="FF0000"/>
                </a:solidFill>
              </a:rPr>
              <a:t> </a:t>
            </a:r>
            <a:r>
              <a:rPr lang="en-US" dirty="0" err="1">
                <a:solidFill>
                  <a:srgbClr val="FF0000"/>
                </a:solidFill>
              </a:rPr>
              <a:t>za</a:t>
            </a:r>
            <a:r>
              <a:rPr lang="en-US" dirty="0">
                <a:solidFill>
                  <a:srgbClr val="FF0000"/>
                </a:solidFill>
              </a:rPr>
              <a:t> </a:t>
            </a:r>
            <a:r>
              <a:rPr lang="en-US" dirty="0" err="1">
                <a:solidFill>
                  <a:srgbClr val="FF0000"/>
                </a:solidFill>
              </a:rPr>
              <a:t>proizvod</a:t>
            </a:r>
            <a:r>
              <a:rPr lang="en-US" dirty="0"/>
              <a:t>. </a:t>
            </a:r>
            <a:r>
              <a:rPr lang="en-US" dirty="0" err="1"/>
              <a:t>Može</a:t>
            </a:r>
            <a:r>
              <a:rPr lang="en-US" dirty="0"/>
              <a:t> </a:t>
            </a:r>
            <a:r>
              <a:rPr lang="en-US" dirty="0" err="1"/>
              <a:t>postojati</a:t>
            </a:r>
            <a:r>
              <a:rPr lang="en-US" dirty="0"/>
              <a:t> </a:t>
            </a:r>
            <a:r>
              <a:rPr lang="en-US" dirty="0" err="1"/>
              <a:t>nekoliko</a:t>
            </a:r>
            <a:r>
              <a:rPr lang="en-US" dirty="0"/>
              <a:t> </a:t>
            </a:r>
            <a:r>
              <a:rPr lang="en-US" dirty="0" err="1"/>
              <a:t>ciljnih</a:t>
            </a:r>
            <a:r>
              <a:rPr lang="en-US" dirty="0"/>
              <a:t> </a:t>
            </a:r>
            <a:r>
              <a:rPr lang="en-US" dirty="0" err="1"/>
              <a:t>tržišta</a:t>
            </a:r>
            <a:r>
              <a:rPr lang="en-US" dirty="0"/>
              <a:t> </a:t>
            </a:r>
            <a:r>
              <a:rPr lang="en-US" dirty="0" err="1"/>
              <a:t>za</a:t>
            </a:r>
            <a:r>
              <a:rPr lang="en-US" dirty="0"/>
              <a:t> </a:t>
            </a:r>
            <a:r>
              <a:rPr lang="en-US" dirty="0" err="1"/>
              <a:t>proizvod</a:t>
            </a:r>
            <a:r>
              <a:rPr lang="en-US" dirty="0"/>
              <a:t>.</a:t>
            </a:r>
          </a:p>
          <a:p>
            <a:r>
              <a:rPr lang="en-US" dirty="0" err="1"/>
              <a:t>Ovaj</a:t>
            </a:r>
            <a:r>
              <a:rPr lang="en-US" dirty="0"/>
              <a:t> </a:t>
            </a:r>
            <a:r>
              <a:rPr lang="en-US" dirty="0" err="1"/>
              <a:t>deo</a:t>
            </a:r>
            <a:r>
              <a:rPr lang="en-US" dirty="0"/>
              <a:t> </a:t>
            </a:r>
            <a:r>
              <a:rPr lang="en-US" dirty="0" err="1"/>
              <a:t>smernica</a:t>
            </a:r>
            <a:r>
              <a:rPr lang="en-US" dirty="0"/>
              <a:t> </a:t>
            </a:r>
            <a:r>
              <a:rPr lang="en-US" dirty="0" err="1"/>
              <a:t>identiﬁkuje</a:t>
            </a:r>
            <a:r>
              <a:rPr lang="en-US" dirty="0"/>
              <a:t> </a:t>
            </a:r>
            <a:r>
              <a:rPr lang="en-US" dirty="0" err="1"/>
              <a:t>primarno</a:t>
            </a:r>
            <a:r>
              <a:rPr lang="en-US" dirty="0"/>
              <a:t> </a:t>
            </a:r>
            <a:r>
              <a:rPr lang="en-US" dirty="0" err="1"/>
              <a:t>tržište</a:t>
            </a:r>
            <a:r>
              <a:rPr lang="en-US" dirty="0"/>
              <a:t>, </a:t>
            </a:r>
            <a:r>
              <a:rPr lang="en-US" dirty="0" err="1"/>
              <a:t>kao</a:t>
            </a:r>
            <a:r>
              <a:rPr lang="en-US" dirty="0"/>
              <a:t> </a:t>
            </a:r>
            <a:r>
              <a:rPr lang="en-US" dirty="0" err="1"/>
              <a:t>i</a:t>
            </a:r>
            <a:r>
              <a:rPr lang="en-US" dirty="0"/>
              <a:t> </a:t>
            </a:r>
            <a:r>
              <a:rPr lang="en-US" dirty="0" err="1"/>
              <a:t>sekundarno</a:t>
            </a:r>
            <a:r>
              <a:rPr lang="en-US" dirty="0"/>
              <a:t> </a:t>
            </a:r>
            <a:r>
              <a:rPr lang="en-US" dirty="0" err="1"/>
              <a:t>tržište</a:t>
            </a:r>
            <a:r>
              <a:rPr lang="en-US" dirty="0"/>
              <a:t> </a:t>
            </a:r>
            <a:r>
              <a:rPr lang="en-US" dirty="0" err="1"/>
              <a:t>koje</a:t>
            </a:r>
            <a:r>
              <a:rPr lang="en-US" dirty="0"/>
              <a:t> </a:t>
            </a:r>
            <a:r>
              <a:rPr lang="en-US" dirty="0" err="1"/>
              <a:t>treba</a:t>
            </a:r>
            <a:r>
              <a:rPr lang="en-US" dirty="0"/>
              <a:t> </a:t>
            </a:r>
            <a:r>
              <a:rPr lang="en-US" dirty="0" err="1"/>
              <a:t>razmotriti</a:t>
            </a:r>
            <a:r>
              <a:rPr lang="en-US" dirty="0"/>
              <a:t> u </a:t>
            </a:r>
            <a:r>
              <a:rPr lang="en-US" dirty="0" err="1"/>
              <a:t>daljem</a:t>
            </a:r>
            <a:r>
              <a:rPr lang="en-US" dirty="0"/>
              <a:t> </a:t>
            </a:r>
            <a:r>
              <a:rPr lang="en-US" dirty="0" err="1"/>
              <a:t>razvoju</a:t>
            </a:r>
            <a:r>
              <a:rPr lang="en-US" dirty="0"/>
              <a:t> </a:t>
            </a:r>
            <a:r>
              <a:rPr lang="en-US" dirty="0" err="1"/>
              <a:t>proizvoda</a:t>
            </a:r>
            <a:r>
              <a:rPr lang="en-US" dirty="0"/>
              <a:t>.</a:t>
            </a:r>
          </a:p>
          <a:p>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3434244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a:solidFill>
                  <a:srgbClr val="FF0000"/>
                </a:solidFill>
              </a:rPr>
              <a:t>Pretpostavke</a:t>
            </a:r>
            <a:r>
              <a:rPr lang="en-US" dirty="0">
                <a:solidFill>
                  <a:srgbClr val="FF0000"/>
                </a:solidFill>
              </a:rPr>
              <a:t> </a:t>
            </a:r>
            <a:r>
              <a:rPr lang="en-US" dirty="0" err="1">
                <a:solidFill>
                  <a:srgbClr val="FF0000"/>
                </a:solidFill>
              </a:rPr>
              <a:t>i</a:t>
            </a:r>
            <a:r>
              <a:rPr lang="en-US" dirty="0">
                <a:solidFill>
                  <a:srgbClr val="FF0000"/>
                </a:solidFill>
              </a:rPr>
              <a:t> </a:t>
            </a:r>
            <a:r>
              <a:rPr lang="en-US" dirty="0" err="1">
                <a:solidFill>
                  <a:srgbClr val="FF0000"/>
                </a:solidFill>
              </a:rPr>
              <a:t>ograničenja</a:t>
            </a:r>
            <a:r>
              <a:rPr lang="en-US" dirty="0">
                <a:solidFill>
                  <a:srgbClr val="FF0000"/>
                </a:solidFill>
              </a:rPr>
              <a:t> </a:t>
            </a:r>
            <a:r>
              <a:rPr lang="en-US" dirty="0" err="1">
                <a:solidFill>
                  <a:srgbClr val="FF0000"/>
                </a:solidFill>
              </a:rPr>
              <a:t>koji</a:t>
            </a:r>
            <a:r>
              <a:rPr lang="en-US" dirty="0">
                <a:solidFill>
                  <a:srgbClr val="FF0000"/>
                </a:solidFill>
              </a:rPr>
              <a:t> </a:t>
            </a:r>
            <a:r>
              <a:rPr lang="en-US" dirty="0" err="1">
                <a:solidFill>
                  <a:srgbClr val="FF0000"/>
                </a:solidFill>
              </a:rPr>
              <a:t>usmeravaju</a:t>
            </a:r>
            <a:r>
              <a:rPr lang="en-US" dirty="0">
                <a:solidFill>
                  <a:srgbClr val="FF0000"/>
                </a:solidFill>
              </a:rPr>
              <a:t> </a:t>
            </a:r>
            <a:r>
              <a:rPr lang="en-US" dirty="0" err="1">
                <a:solidFill>
                  <a:srgbClr val="FF0000"/>
                </a:solidFill>
              </a:rPr>
              <a:t>razvoj</a:t>
            </a:r>
            <a:r>
              <a:rPr lang="en-US" dirty="0">
                <a:solidFill>
                  <a:srgbClr val="FF0000"/>
                </a:solidFill>
              </a:rPr>
              <a:t>.</a:t>
            </a:r>
            <a:r>
              <a:rPr lang="en-US" dirty="0"/>
              <a:t> </a:t>
            </a:r>
            <a:endParaRPr lang="sr-Latn-RS" dirty="0" smtClean="0"/>
          </a:p>
          <a:p>
            <a:r>
              <a:rPr lang="en-US" dirty="0" err="1" smtClean="0"/>
              <a:t>Pretpostavke</a:t>
            </a:r>
            <a:r>
              <a:rPr lang="en-US" dirty="0" smtClean="0"/>
              <a:t> </a:t>
            </a:r>
            <a:r>
              <a:rPr lang="en-US" dirty="0" err="1"/>
              <a:t>treba</a:t>
            </a:r>
            <a:r>
              <a:rPr lang="en-US" dirty="0"/>
              <a:t> </a:t>
            </a:r>
            <a:r>
              <a:rPr lang="en-US" dirty="0" err="1" smtClean="0"/>
              <a:t>pažljivo</a:t>
            </a:r>
            <a:r>
              <a:rPr lang="sr-Latn-RS" dirty="0"/>
              <a:t> </a:t>
            </a:r>
            <a:r>
              <a:rPr lang="en-US" dirty="0" err="1" smtClean="0"/>
              <a:t>kreirati</a:t>
            </a:r>
            <a:r>
              <a:rPr lang="en-US" dirty="0"/>
              <a:t>, </a:t>
            </a:r>
            <a:r>
              <a:rPr lang="en-US" dirty="0" err="1"/>
              <a:t>jer</a:t>
            </a:r>
            <a:r>
              <a:rPr lang="en-US" dirty="0"/>
              <a:t> one </a:t>
            </a:r>
            <a:r>
              <a:rPr lang="en-US" dirty="0" err="1"/>
              <a:t>ograničavaju</a:t>
            </a:r>
            <a:r>
              <a:rPr lang="en-US" dirty="0"/>
              <a:t> </a:t>
            </a:r>
            <a:r>
              <a:rPr lang="en-US" dirty="0" err="1"/>
              <a:t>spektar</a:t>
            </a:r>
            <a:r>
              <a:rPr lang="en-US" dirty="0"/>
              <a:t> </a:t>
            </a:r>
            <a:r>
              <a:rPr lang="en-US" dirty="0" err="1"/>
              <a:t>mogućih</a:t>
            </a:r>
            <a:r>
              <a:rPr lang="en-US" dirty="0"/>
              <a:t> </a:t>
            </a:r>
            <a:r>
              <a:rPr lang="en-US" dirty="0" err="1"/>
              <a:t>koncepata</a:t>
            </a:r>
            <a:r>
              <a:rPr lang="en-US" dirty="0"/>
              <a:t> </a:t>
            </a:r>
            <a:r>
              <a:rPr lang="en-US" dirty="0" err="1"/>
              <a:t>proizvoda</a:t>
            </a:r>
            <a:r>
              <a:rPr lang="en-US" dirty="0"/>
              <a:t>, </a:t>
            </a:r>
            <a:r>
              <a:rPr lang="en-US" dirty="0" err="1"/>
              <a:t>ali</a:t>
            </a:r>
            <a:r>
              <a:rPr lang="en-US" dirty="0"/>
              <a:t> </a:t>
            </a:r>
            <a:r>
              <a:rPr lang="en-US" dirty="0" err="1"/>
              <a:t>i</a:t>
            </a:r>
            <a:r>
              <a:rPr lang="en-US" dirty="0"/>
              <a:t> </a:t>
            </a:r>
            <a:r>
              <a:rPr lang="en-US" dirty="0" err="1"/>
              <a:t>pomažu</a:t>
            </a:r>
            <a:r>
              <a:rPr lang="en-US" dirty="0"/>
              <a:t> da se </a:t>
            </a:r>
            <a:r>
              <a:rPr lang="en-US" dirty="0" err="1"/>
              <a:t>održi</a:t>
            </a:r>
            <a:r>
              <a:rPr lang="en-US" dirty="0"/>
              <a:t> </a:t>
            </a:r>
            <a:r>
              <a:rPr lang="en-US" dirty="0" err="1"/>
              <a:t>upravljanje</a:t>
            </a:r>
            <a:r>
              <a:rPr lang="en-US" dirty="0"/>
              <a:t> </a:t>
            </a:r>
            <a:r>
              <a:rPr lang="en-US" dirty="0" err="1"/>
              <a:t>obimom</a:t>
            </a:r>
            <a:r>
              <a:rPr lang="en-US" dirty="0"/>
              <a:t> </a:t>
            </a:r>
            <a:r>
              <a:rPr lang="en-US" dirty="0" err="1"/>
              <a:t>projekta</a:t>
            </a:r>
            <a:r>
              <a:rPr lang="en-US" dirty="0"/>
              <a:t>. </a:t>
            </a:r>
            <a:endParaRPr lang="sr-Latn-RS" dirty="0" smtClean="0"/>
          </a:p>
          <a:p>
            <a:r>
              <a:rPr lang="en-US" dirty="0" err="1" smtClean="0"/>
              <a:t>Informacije</a:t>
            </a:r>
            <a:r>
              <a:rPr lang="en-US" dirty="0" smtClean="0"/>
              <a:t> </a:t>
            </a:r>
            <a:r>
              <a:rPr lang="en-US" dirty="0" err="1"/>
              <a:t>mogu</a:t>
            </a:r>
            <a:r>
              <a:rPr lang="en-US" dirty="0"/>
              <a:t> </a:t>
            </a:r>
            <a:r>
              <a:rPr lang="en-US" dirty="0" err="1"/>
              <a:t>biti</a:t>
            </a:r>
            <a:r>
              <a:rPr lang="en-US" dirty="0"/>
              <a:t> </a:t>
            </a:r>
            <a:r>
              <a:rPr lang="en-US" dirty="0" err="1"/>
              <a:t>priložene</a:t>
            </a:r>
            <a:r>
              <a:rPr lang="en-US" dirty="0"/>
              <a:t> </a:t>
            </a:r>
            <a:r>
              <a:rPr lang="en-US" dirty="0" err="1"/>
              <a:t>smernicama</a:t>
            </a:r>
            <a:r>
              <a:rPr lang="en-US" dirty="0"/>
              <a:t> </a:t>
            </a:r>
            <a:r>
              <a:rPr lang="en-US" dirty="0" err="1"/>
              <a:t>kako</a:t>
            </a:r>
            <a:r>
              <a:rPr lang="en-US" dirty="0"/>
              <a:t> bi se </a:t>
            </a:r>
            <a:r>
              <a:rPr lang="en-US" dirty="0" err="1"/>
              <a:t>dokumentovale</a:t>
            </a:r>
            <a:r>
              <a:rPr lang="en-US" dirty="0"/>
              <a:t> </a:t>
            </a:r>
            <a:r>
              <a:rPr lang="en-US" dirty="0" err="1"/>
              <a:t>odluke</a:t>
            </a:r>
            <a:r>
              <a:rPr lang="en-US" dirty="0"/>
              <a:t> o </a:t>
            </a:r>
            <a:r>
              <a:rPr lang="en-US" dirty="0" err="1"/>
              <a:t>pretpostavkama</a:t>
            </a:r>
            <a:r>
              <a:rPr lang="en-US" dirty="0"/>
              <a:t> </a:t>
            </a:r>
            <a:r>
              <a:rPr lang="en-US" dirty="0" err="1"/>
              <a:t>i</a:t>
            </a:r>
            <a:r>
              <a:rPr lang="en-US" dirty="0"/>
              <a:t> </a:t>
            </a:r>
            <a:r>
              <a:rPr lang="en-US" dirty="0" err="1"/>
              <a:t>ograničenjima</a:t>
            </a:r>
            <a:r>
              <a:rPr lang="en-US" dirty="0"/>
              <a: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19229925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fontScale="77500" lnSpcReduction="20000"/>
          </a:bodyPr>
          <a:lstStyle/>
          <a:p>
            <a:r>
              <a:rPr lang="vi-VN" dirty="0">
                <a:solidFill>
                  <a:srgbClr val="FF0000"/>
                </a:solidFill>
              </a:rPr>
              <a:t>Zainteresovane strane</a:t>
            </a:r>
            <a:r>
              <a:rPr lang="vi-VN" dirty="0"/>
              <a:t>. Jedan od načina da se osigura suptilnost razvoja </a:t>
            </a:r>
            <a:r>
              <a:rPr lang="vi-VN" dirty="0" smtClean="0"/>
              <a:t>proizvoda </a:t>
            </a:r>
            <a:r>
              <a:rPr lang="vi-VN" dirty="0"/>
              <a:t>je prosleđivanje određenih pitanja kroz eksplicitni spisak svih zainteresovanih strana za proizvod, odnosno, svih grupa ljudi koji su "pogođeni" uspehom ili </a:t>
            </a:r>
            <a:r>
              <a:rPr lang="vi-VN" dirty="0" smtClean="0"/>
              <a:t>neuspehom </a:t>
            </a:r>
            <a:r>
              <a:rPr lang="vi-VN" dirty="0"/>
              <a:t>proizvoda. </a:t>
            </a:r>
            <a:endParaRPr lang="sr-Latn-RS" dirty="0" smtClean="0"/>
          </a:p>
          <a:p>
            <a:r>
              <a:rPr lang="vi-VN" dirty="0" smtClean="0"/>
              <a:t>Lista </a:t>
            </a:r>
            <a:r>
              <a:rPr lang="vi-VN" dirty="0"/>
              <a:t>zainteresovanih strana počinje sa krajnjim korisnikom (krajnji spoljni korisnik) i sa spoljnim korisnicima koji treba da odluče o kupovini proizvoda. </a:t>
            </a:r>
            <a:endParaRPr lang="sr-Latn-RS" dirty="0" smtClean="0"/>
          </a:p>
          <a:p>
            <a:r>
              <a:rPr lang="vi-VN" dirty="0" smtClean="0"/>
              <a:t>U </a:t>
            </a:r>
            <a:r>
              <a:rPr lang="vi-VN" dirty="0"/>
              <a:t>ključne aktere su, takođe, uključeni i kupci proizvoda koji se nalaze unutar ﬁrme, kao što su prodajna odeljenja, uslužna odeljenja, kao i odeljenja za proizvodnju. </a:t>
            </a:r>
            <a:endParaRPr lang="sr-Latn-RS" dirty="0" smtClean="0"/>
          </a:p>
          <a:p>
            <a:r>
              <a:rPr lang="vi-VN" dirty="0" smtClean="0"/>
              <a:t>Lista </a:t>
            </a:r>
            <a:r>
              <a:rPr lang="vi-VN" dirty="0"/>
              <a:t>zainteresovanih služi kao podsetnik za tim da razmotre potrebe svih koji će biti pod uticajem proizvoda.</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384113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Tehnološke</a:t>
            </a:r>
            <a:r>
              <a:rPr lang="en-US" dirty="0"/>
              <a:t> </a:t>
            </a:r>
            <a:r>
              <a:rPr lang="en-US" dirty="0" err="1" smtClean="0"/>
              <a:t>putanje</a:t>
            </a:r>
            <a:endParaRPr lang="en-US" dirty="0"/>
          </a:p>
        </p:txBody>
      </p:sp>
      <p:sp>
        <p:nvSpPr>
          <p:cNvPr id="3" name="Content Placeholder 2"/>
          <p:cNvSpPr>
            <a:spLocks noGrp="1"/>
          </p:cNvSpPr>
          <p:nvPr>
            <p:ph idx="1"/>
          </p:nvPr>
        </p:nvSpPr>
        <p:spPr/>
        <p:txBody>
          <a:bodyPr>
            <a:normAutofit/>
          </a:bodyPr>
          <a:lstStyle/>
          <a:p>
            <a:r>
              <a:rPr lang="en-US" dirty="0"/>
              <a:t>U </a:t>
            </a:r>
            <a:r>
              <a:rPr lang="en-US" dirty="0" err="1"/>
              <a:t>preduzećima</a:t>
            </a:r>
            <a:r>
              <a:rPr lang="en-US" dirty="0"/>
              <a:t> </a:t>
            </a:r>
            <a:r>
              <a:rPr lang="en-US" dirty="0" err="1"/>
              <a:t>gde</a:t>
            </a:r>
            <a:r>
              <a:rPr lang="en-US" dirty="0"/>
              <a:t> se </a:t>
            </a:r>
            <a:r>
              <a:rPr lang="en-US" dirty="0" err="1"/>
              <a:t>intenzivno</a:t>
            </a:r>
            <a:r>
              <a:rPr lang="en-US" dirty="0"/>
              <a:t> </a:t>
            </a:r>
            <a:r>
              <a:rPr lang="en-US" dirty="0" err="1" smtClean="0"/>
              <a:t>primenjuje</a:t>
            </a:r>
            <a:r>
              <a:rPr lang="en-US" dirty="0" smtClean="0"/>
              <a:t> </a:t>
            </a:r>
            <a:r>
              <a:rPr lang="en-US" dirty="0" err="1"/>
              <a:t>tehnologija</a:t>
            </a:r>
            <a:r>
              <a:rPr lang="en-US" dirty="0"/>
              <a:t>, </a:t>
            </a:r>
            <a:r>
              <a:rPr lang="en-US" dirty="0" err="1"/>
              <a:t>ključna</a:t>
            </a:r>
            <a:r>
              <a:rPr lang="en-US" dirty="0"/>
              <a:t> </a:t>
            </a:r>
            <a:r>
              <a:rPr lang="en-US" dirty="0" err="1"/>
              <a:t>odluka</a:t>
            </a:r>
            <a:r>
              <a:rPr lang="en-US" dirty="0"/>
              <a:t> </a:t>
            </a:r>
            <a:r>
              <a:rPr lang="en-US" dirty="0" err="1"/>
              <a:t>za</a:t>
            </a:r>
            <a:r>
              <a:rPr lang="en-US" dirty="0"/>
              <a:t> </a:t>
            </a:r>
            <a:r>
              <a:rPr lang="en-US" dirty="0" err="1"/>
              <a:t>planiranje</a:t>
            </a:r>
            <a:r>
              <a:rPr lang="en-US" dirty="0"/>
              <a:t> </a:t>
            </a:r>
            <a:r>
              <a:rPr lang="en-US" dirty="0" err="1"/>
              <a:t>proiz</a:t>
            </a:r>
            <a:r>
              <a:rPr lang="en-US" dirty="0"/>
              <a:t>- </a:t>
            </a:r>
            <a:r>
              <a:rPr lang="en-US" dirty="0" err="1"/>
              <a:t>voda</a:t>
            </a:r>
            <a:r>
              <a:rPr lang="en-US" dirty="0"/>
              <a:t> je da se </a:t>
            </a:r>
            <a:r>
              <a:rPr lang="en-US" dirty="0" err="1"/>
              <a:t>usvoji</a:t>
            </a:r>
            <a:r>
              <a:rPr lang="en-US" dirty="0"/>
              <a:t> nova </a:t>
            </a:r>
            <a:r>
              <a:rPr lang="en-US" dirty="0" err="1"/>
              <a:t>osnovna</a:t>
            </a:r>
            <a:r>
              <a:rPr lang="en-US" dirty="0"/>
              <a:t> </a:t>
            </a:r>
            <a:r>
              <a:rPr lang="en-US" dirty="0" err="1"/>
              <a:t>tehnologija</a:t>
            </a:r>
            <a:r>
              <a:rPr lang="en-US" dirty="0"/>
              <a:t> u </a:t>
            </a:r>
            <a:r>
              <a:rPr lang="en-US" dirty="0" err="1"/>
              <a:t>proizvodnoj</a:t>
            </a:r>
            <a:r>
              <a:rPr lang="en-US" dirty="0"/>
              <a:t> </a:t>
            </a:r>
            <a:r>
              <a:rPr lang="en-US" dirty="0" err="1"/>
              <a:t>liniji</a:t>
            </a:r>
            <a:r>
              <a:rPr lang="en-US" dirty="0"/>
              <a:t>. </a:t>
            </a:r>
            <a:endParaRPr lang="en-US" dirty="0" smtClean="0"/>
          </a:p>
          <a:p>
            <a:r>
              <a:rPr lang="en-US" dirty="0" smtClean="0"/>
              <a:t>Na </a:t>
            </a:r>
            <a:r>
              <a:rPr lang="en-US" dirty="0"/>
              <a:t>primer, u </a:t>
            </a:r>
            <a:r>
              <a:rPr lang="en-US" dirty="0" err="1"/>
              <a:t>poslovnoj</a:t>
            </a:r>
            <a:r>
              <a:rPr lang="en-US" dirty="0"/>
              <a:t> </a:t>
            </a:r>
            <a:r>
              <a:rPr lang="en-US" dirty="0" err="1"/>
              <a:t>dokumentaciji</a:t>
            </a:r>
            <a:r>
              <a:rPr lang="en-US" dirty="0"/>
              <a:t>, </a:t>
            </a:r>
            <a:r>
              <a:rPr lang="en-US" dirty="0" err="1"/>
              <a:t>ključno</a:t>
            </a:r>
            <a:r>
              <a:rPr lang="en-US" dirty="0"/>
              <a:t> </a:t>
            </a:r>
            <a:r>
              <a:rPr lang="en-US" dirty="0" err="1"/>
              <a:t>tehnološko</a:t>
            </a:r>
            <a:r>
              <a:rPr lang="en-US" dirty="0"/>
              <a:t> </a:t>
            </a:r>
            <a:r>
              <a:rPr lang="en-US" dirty="0" err="1"/>
              <a:t>pitanje</a:t>
            </a:r>
            <a:r>
              <a:rPr lang="en-US" dirty="0"/>
              <a:t> </a:t>
            </a:r>
            <a:r>
              <a:rPr lang="en-US" dirty="0" smtClean="0"/>
              <a:t>je </a:t>
            </a:r>
            <a:r>
              <a:rPr lang="en-US" dirty="0" err="1"/>
              <a:t>prelazak</a:t>
            </a:r>
            <a:r>
              <a:rPr lang="en-US" dirty="0"/>
              <a:t> </a:t>
            </a:r>
            <a:r>
              <a:rPr lang="en-US" dirty="0" err="1"/>
              <a:t>na</a:t>
            </a:r>
            <a:r>
              <a:rPr lang="en-US" dirty="0"/>
              <a:t> </a:t>
            </a:r>
            <a:r>
              <a:rPr lang="en-US" dirty="0" err="1"/>
              <a:t>digitalnu</a:t>
            </a:r>
            <a:r>
              <a:rPr lang="en-US" dirty="0"/>
              <a:t> </a:t>
            </a:r>
            <a:r>
              <a:rPr lang="en-US" dirty="0" err="1"/>
              <a:t>obradu</a:t>
            </a:r>
            <a:r>
              <a:rPr lang="en-US" dirty="0"/>
              <a:t> </a:t>
            </a:r>
            <a:r>
              <a:rPr lang="en-US" dirty="0" err="1"/>
              <a:t>slika</a:t>
            </a:r>
            <a:r>
              <a:rPr lang="en-US" dirty="0"/>
              <a:t> </a:t>
            </a:r>
            <a:r>
              <a:rPr lang="en-US" dirty="0" err="1"/>
              <a:t>i</a:t>
            </a:r>
            <a:r>
              <a:rPr lang="en-US" dirty="0"/>
              <a:t> </a:t>
            </a:r>
            <a:r>
              <a:rPr lang="en-US" dirty="0" err="1"/>
              <a:t>štampanje</a:t>
            </a:r>
            <a:r>
              <a:rPr lang="en-US" dirty="0"/>
              <a:t>. </a:t>
            </a:r>
            <a:r>
              <a:rPr lang="sr-Latn-RS" dirty="0" smtClean="0"/>
              <a:t>(misli se na vreme s kraja 20.og i početka 21.og veka)</a:t>
            </a: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603286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Platforme</a:t>
            </a:r>
            <a:r>
              <a:rPr lang="en-US" dirty="0"/>
              <a:t> </a:t>
            </a:r>
            <a:r>
              <a:rPr lang="en-US" dirty="0" err="1"/>
              <a:t>za</a:t>
            </a:r>
            <a:r>
              <a:rPr lang="en-US" dirty="0"/>
              <a:t> </a:t>
            </a:r>
            <a:r>
              <a:rPr lang="en-US" dirty="0" err="1"/>
              <a:t>planiranje</a:t>
            </a:r>
            <a:r>
              <a:rPr lang="en-US" dirty="0"/>
              <a:t> </a:t>
            </a:r>
            <a:r>
              <a:rPr lang="en-US" dirty="0" err="1"/>
              <a:t>proizvoda</a:t>
            </a:r>
            <a:endParaRPr lang="en-US" dirty="0"/>
          </a:p>
        </p:txBody>
      </p:sp>
      <p:sp>
        <p:nvSpPr>
          <p:cNvPr id="3" name="Content Placeholder 2"/>
          <p:cNvSpPr>
            <a:spLocks noGrp="1"/>
          </p:cNvSpPr>
          <p:nvPr>
            <p:ph idx="1"/>
          </p:nvPr>
        </p:nvSpPr>
        <p:spPr/>
        <p:txBody>
          <a:bodyPr>
            <a:normAutofit lnSpcReduction="10000"/>
          </a:bodyPr>
          <a:lstStyle/>
          <a:p>
            <a:r>
              <a:rPr lang="vi-VN" dirty="0"/>
              <a:t>Proizvodna platforma je skup sredstava </a:t>
            </a:r>
            <a:r>
              <a:rPr lang="vi-VN" dirty="0" smtClean="0"/>
              <a:t>koj</a:t>
            </a:r>
            <a:r>
              <a:rPr lang="sr-Latn-RS" dirty="0" smtClean="0"/>
              <a:t>a</a:t>
            </a:r>
            <a:r>
              <a:rPr lang="vi-VN" dirty="0" smtClean="0"/>
              <a:t> </a:t>
            </a:r>
            <a:r>
              <a:rPr lang="vi-VN" dirty="0"/>
              <a:t>deli skup proizvoda. </a:t>
            </a:r>
            <a:endParaRPr lang="sr-Latn-RS" dirty="0" smtClean="0"/>
          </a:p>
          <a:p>
            <a:r>
              <a:rPr lang="vi-VN" dirty="0" smtClean="0"/>
              <a:t>Komponente </a:t>
            </a:r>
            <a:r>
              <a:rPr lang="vi-VN" dirty="0"/>
              <a:t>i </a:t>
            </a:r>
            <a:r>
              <a:rPr lang="vi-VN" dirty="0" smtClean="0"/>
              <a:t>podsklopovi </a:t>
            </a:r>
            <a:r>
              <a:rPr lang="vi-VN" dirty="0"/>
              <a:t>su često najvažniji od ovih sredstava. </a:t>
            </a:r>
            <a:endParaRPr lang="sr-Latn-RS" dirty="0" smtClean="0"/>
          </a:p>
          <a:p>
            <a:r>
              <a:rPr lang="vi-VN" dirty="0" smtClean="0"/>
              <a:t>Eﬁkasna </a:t>
            </a:r>
            <a:r>
              <a:rPr lang="vi-VN" dirty="0"/>
              <a:t>platforma može da dozvoli da se lakše i brže kreiraju razni izvedeni proizvodi (varijacije), a svaki proizvod pruža željene mogućnosti i funkcije od strane određenog tržišnog segmenta.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76498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err="1"/>
              <a:t>Sve</a:t>
            </a:r>
            <a:r>
              <a:rPr lang="en-US" dirty="0"/>
              <a:t> </a:t>
            </a:r>
            <a:r>
              <a:rPr lang="en-US" dirty="0" err="1"/>
              <a:t>dok</a:t>
            </a:r>
            <a:r>
              <a:rPr lang="en-US" dirty="0"/>
              <a:t> je </a:t>
            </a:r>
            <a:r>
              <a:rPr lang="en-US" dirty="0" err="1"/>
              <a:t>platforma</a:t>
            </a:r>
            <a:r>
              <a:rPr lang="en-US" dirty="0"/>
              <a:t> </a:t>
            </a:r>
            <a:r>
              <a:rPr lang="en-US" dirty="0" err="1"/>
              <a:t>razvojnih</a:t>
            </a:r>
            <a:r>
              <a:rPr lang="en-US" dirty="0"/>
              <a:t> </a:t>
            </a:r>
            <a:r>
              <a:rPr lang="en-US" dirty="0" err="1"/>
              <a:t>projekata</a:t>
            </a:r>
            <a:r>
              <a:rPr lang="en-US" dirty="0"/>
              <a:t> u </a:t>
            </a:r>
            <a:r>
              <a:rPr lang="en-US" dirty="0" err="1"/>
              <a:t>stanju</a:t>
            </a:r>
            <a:r>
              <a:rPr lang="en-US" dirty="0"/>
              <a:t> da </a:t>
            </a:r>
            <a:r>
              <a:rPr lang="en-US" dirty="0" err="1"/>
              <a:t>utroši</a:t>
            </a:r>
            <a:r>
              <a:rPr lang="en-US" dirty="0"/>
              <a:t> od 2 do 10 </a:t>
            </a:r>
            <a:r>
              <a:rPr lang="en-US" dirty="0" err="1"/>
              <a:t>puta</a:t>
            </a:r>
            <a:r>
              <a:rPr lang="en-US" dirty="0"/>
              <a:t> </a:t>
            </a:r>
            <a:r>
              <a:rPr lang="en-US" dirty="0" err="1"/>
              <a:t>više</a:t>
            </a:r>
            <a:r>
              <a:rPr lang="en-US" dirty="0"/>
              <a:t> </a:t>
            </a:r>
            <a:r>
              <a:rPr lang="en-US" dirty="0" err="1"/>
              <a:t>vremena</a:t>
            </a:r>
            <a:r>
              <a:rPr lang="en-US" dirty="0"/>
              <a:t>  </a:t>
            </a:r>
            <a:r>
              <a:rPr lang="en-US" dirty="0" err="1"/>
              <a:t>i</a:t>
            </a:r>
            <a:r>
              <a:rPr lang="en-US" dirty="0"/>
              <a:t> </a:t>
            </a:r>
            <a:r>
              <a:rPr lang="en-US" dirty="0" err="1"/>
              <a:t>novca</a:t>
            </a:r>
            <a:r>
              <a:rPr lang="en-US" dirty="0"/>
              <a:t> </a:t>
            </a:r>
            <a:r>
              <a:rPr lang="en-US" dirty="0" err="1"/>
              <a:t>koji</a:t>
            </a:r>
            <a:r>
              <a:rPr lang="en-US" dirty="0"/>
              <a:t> </a:t>
            </a:r>
            <a:r>
              <a:rPr lang="en-US" dirty="0" err="1"/>
              <a:t>su</a:t>
            </a:r>
            <a:r>
              <a:rPr lang="en-US" dirty="0"/>
              <a:t> </a:t>
            </a:r>
            <a:r>
              <a:rPr lang="en-US" dirty="0" err="1"/>
              <a:t>potrebni</a:t>
            </a:r>
            <a:r>
              <a:rPr lang="en-US" dirty="0"/>
              <a:t> </a:t>
            </a:r>
            <a:r>
              <a:rPr lang="en-US" dirty="0" err="1"/>
              <a:t>za</a:t>
            </a:r>
            <a:r>
              <a:rPr lang="en-US" dirty="0"/>
              <a:t> </a:t>
            </a:r>
            <a:r>
              <a:rPr lang="en-US" dirty="0" err="1"/>
              <a:t>razvojne</a:t>
            </a:r>
            <a:r>
              <a:rPr lang="en-US" dirty="0"/>
              <a:t> </a:t>
            </a:r>
            <a:r>
              <a:rPr lang="en-US" dirty="0" err="1"/>
              <a:t>projekte</a:t>
            </a:r>
            <a:r>
              <a:rPr lang="en-US" dirty="0"/>
              <a:t> </a:t>
            </a:r>
            <a:r>
              <a:rPr lang="en-US" i="1" dirty="0" err="1">
                <a:solidFill>
                  <a:srgbClr val="FF0000"/>
                </a:solidFill>
              </a:rPr>
              <a:t>derivativa</a:t>
            </a:r>
            <a:r>
              <a:rPr lang="en-US" i="1" dirty="0">
                <a:solidFill>
                  <a:srgbClr val="FF0000"/>
                </a:solidFill>
              </a:rPr>
              <a:t> </a:t>
            </a:r>
            <a:r>
              <a:rPr lang="en-US" dirty="0" err="1"/>
              <a:t>osnovnog</a:t>
            </a:r>
            <a:r>
              <a:rPr lang="en-US" dirty="0"/>
              <a:t> </a:t>
            </a:r>
            <a:r>
              <a:rPr lang="en-US" dirty="0" err="1"/>
              <a:t>proizvoa</a:t>
            </a:r>
            <a:r>
              <a:rPr lang="en-US" dirty="0"/>
              <a:t>, ﬁrma </a:t>
            </a:r>
            <a:r>
              <a:rPr lang="en-US" i="1" dirty="0">
                <a:solidFill>
                  <a:srgbClr val="FF0000"/>
                </a:solidFill>
              </a:rPr>
              <a:t>ne </a:t>
            </a:r>
            <a:r>
              <a:rPr lang="en-US" i="1" dirty="0" err="1">
                <a:solidFill>
                  <a:srgbClr val="FF0000"/>
                </a:solidFill>
              </a:rPr>
              <a:t>može</a:t>
            </a:r>
            <a:r>
              <a:rPr lang="en-US" i="1" dirty="0">
                <a:solidFill>
                  <a:srgbClr val="FF0000"/>
                </a:solidFill>
              </a:rPr>
              <a:t>  </a:t>
            </a:r>
            <a:r>
              <a:rPr lang="en-US" dirty="0" err="1"/>
              <a:t>sebi</a:t>
            </a:r>
            <a:r>
              <a:rPr lang="en-US" dirty="0"/>
              <a:t> da </a:t>
            </a:r>
            <a:r>
              <a:rPr lang="en-US" dirty="0" err="1"/>
              <a:t>priušti</a:t>
            </a:r>
            <a:r>
              <a:rPr lang="en-US" dirty="0"/>
              <a:t> da </a:t>
            </a:r>
            <a:r>
              <a:rPr lang="en-US" dirty="0" err="1"/>
              <a:t>za</a:t>
            </a:r>
            <a:r>
              <a:rPr lang="en-US" dirty="0"/>
              <a:t> </a:t>
            </a:r>
            <a:r>
              <a:rPr lang="en-US" dirty="0" err="1"/>
              <a:t>svaki</a:t>
            </a:r>
            <a:r>
              <a:rPr lang="en-US" dirty="0"/>
              <a:t> </a:t>
            </a:r>
            <a:r>
              <a:rPr lang="en-US" dirty="0" err="1"/>
              <a:t>projekat</a:t>
            </a:r>
            <a:r>
              <a:rPr lang="en-US" dirty="0"/>
              <a:t> </a:t>
            </a:r>
            <a:r>
              <a:rPr lang="en-US" dirty="0" err="1"/>
              <a:t>pravi</a:t>
            </a:r>
            <a:r>
              <a:rPr lang="en-US" dirty="0"/>
              <a:t> </a:t>
            </a:r>
            <a:r>
              <a:rPr lang="en-US" dirty="0" err="1"/>
              <a:t>novu</a:t>
            </a:r>
            <a:r>
              <a:rPr lang="en-US" dirty="0"/>
              <a:t> </a:t>
            </a:r>
            <a:r>
              <a:rPr lang="en-US" dirty="0" err="1" smtClean="0"/>
              <a:t>platformu</a:t>
            </a:r>
            <a:r>
              <a:rPr lang="sr-Latn-RS" dirty="0" smtClean="0"/>
              <a:t>.</a:t>
            </a:r>
            <a:endParaRPr lang="en-US" dirty="0" smtClean="0"/>
          </a:p>
          <a:p>
            <a:r>
              <a:rPr lang="en-US" dirty="0" err="1"/>
              <a:t>Odluke</a:t>
            </a:r>
            <a:r>
              <a:rPr lang="en-US" dirty="0"/>
              <a:t> o </a:t>
            </a:r>
            <a:r>
              <a:rPr lang="en-US" dirty="0" err="1"/>
              <a:t>proizvodnim</a:t>
            </a:r>
            <a:r>
              <a:rPr lang="en-US" dirty="0"/>
              <a:t> </a:t>
            </a:r>
            <a:r>
              <a:rPr lang="en-US" dirty="0" err="1"/>
              <a:t>platformama</a:t>
            </a:r>
            <a:r>
              <a:rPr lang="en-US" dirty="0"/>
              <a:t> </a:t>
            </a:r>
            <a:r>
              <a:rPr lang="en-US" dirty="0" err="1"/>
              <a:t>su</a:t>
            </a:r>
            <a:r>
              <a:rPr lang="en-US" dirty="0"/>
              <a:t> </a:t>
            </a:r>
            <a:r>
              <a:rPr lang="en-US" dirty="0" err="1"/>
              <a:t>veoma</a:t>
            </a:r>
            <a:r>
              <a:rPr lang="en-US" dirty="0"/>
              <a:t> </a:t>
            </a:r>
            <a:r>
              <a:rPr lang="en-US" dirty="0" err="1"/>
              <a:t>tesno</a:t>
            </a:r>
            <a:r>
              <a:rPr lang="en-US" dirty="0"/>
              <a:t> </a:t>
            </a:r>
            <a:r>
              <a:rPr lang="en-US" dirty="0" err="1"/>
              <a:t>povezane</a:t>
            </a:r>
            <a:r>
              <a:rPr lang="en-US" dirty="0"/>
              <a:t> </a:t>
            </a:r>
            <a:r>
              <a:rPr lang="en-US" dirty="0" err="1"/>
              <a:t>sa</a:t>
            </a:r>
            <a:r>
              <a:rPr lang="en-US" dirty="0"/>
              <a:t> </a:t>
            </a:r>
            <a:r>
              <a:rPr lang="en-US" dirty="0" err="1"/>
              <a:t>tehnološkim</a:t>
            </a:r>
            <a:r>
              <a:rPr lang="en-US" dirty="0"/>
              <a:t> </a:t>
            </a:r>
            <a:r>
              <a:rPr lang="en-US" dirty="0" err="1"/>
              <a:t>razvojem</a:t>
            </a:r>
            <a:r>
              <a:rPr lang="en-US" dirty="0"/>
              <a:t>  </a:t>
            </a:r>
            <a:r>
              <a:rPr lang="en-US" dirty="0" err="1"/>
              <a:t>ﬁrme</a:t>
            </a:r>
            <a:r>
              <a:rPr lang="en-US" dirty="0"/>
              <a:t> </a:t>
            </a:r>
            <a:r>
              <a:rPr lang="en-US" dirty="0" err="1"/>
              <a:t>i</a:t>
            </a:r>
            <a:r>
              <a:rPr lang="en-US" dirty="0"/>
              <a:t> </a:t>
            </a:r>
            <a:r>
              <a:rPr lang="en-US" dirty="0" err="1"/>
              <a:t>sa</a:t>
            </a:r>
            <a:r>
              <a:rPr lang="en-US" dirty="0"/>
              <a:t> </a:t>
            </a:r>
            <a:r>
              <a:rPr lang="en-US" dirty="0" err="1"/>
              <a:t>odlukom</a:t>
            </a:r>
            <a:r>
              <a:rPr lang="en-US" dirty="0"/>
              <a:t> o tome </a:t>
            </a:r>
            <a:r>
              <a:rPr lang="en-US" dirty="0" err="1"/>
              <a:t>koje</a:t>
            </a:r>
            <a:r>
              <a:rPr lang="en-US" dirty="0"/>
              <a:t> </a:t>
            </a:r>
            <a:r>
              <a:rPr lang="en-US" dirty="0" err="1"/>
              <a:t>tehnologije</a:t>
            </a:r>
            <a:r>
              <a:rPr lang="en-US" dirty="0"/>
              <a:t> </a:t>
            </a:r>
            <a:r>
              <a:rPr lang="en-US" dirty="0" err="1"/>
              <a:t>treba</a:t>
            </a:r>
            <a:r>
              <a:rPr lang="en-US" dirty="0"/>
              <a:t> </a:t>
            </a:r>
            <a:r>
              <a:rPr lang="en-US" dirty="0" err="1"/>
              <a:t>uposliti</a:t>
            </a:r>
            <a:r>
              <a:rPr lang="en-US" dirty="0"/>
              <a:t> </a:t>
            </a:r>
            <a:r>
              <a:rPr lang="en-US" dirty="0" err="1"/>
              <a:t>radi</a:t>
            </a:r>
            <a:r>
              <a:rPr lang="en-US" dirty="0"/>
              <a:t> </a:t>
            </a:r>
            <a:r>
              <a:rPr lang="en-US" dirty="0" err="1"/>
              <a:t>kreiranja</a:t>
            </a:r>
            <a:r>
              <a:rPr lang="en-US" dirty="0"/>
              <a:t> </a:t>
            </a:r>
            <a:r>
              <a:rPr lang="en-US" dirty="0" err="1"/>
              <a:t>novih</a:t>
            </a:r>
            <a:r>
              <a:rPr lang="en-US" dirty="0"/>
              <a:t> </a:t>
            </a:r>
            <a:r>
              <a:rPr lang="en-US" dirty="0" err="1"/>
              <a:t>proizvoda</a:t>
            </a:r>
            <a:r>
              <a:rPr lang="en-US"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537332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err="1"/>
              <a:t>Jedna</a:t>
            </a:r>
            <a:r>
              <a:rPr lang="en-US" dirty="0"/>
              <a:t> od </a:t>
            </a:r>
            <a:r>
              <a:rPr lang="en-US" dirty="0" err="1"/>
              <a:t>tehnika</a:t>
            </a:r>
            <a:r>
              <a:rPr lang="en-US" dirty="0"/>
              <a:t> </a:t>
            </a:r>
            <a:r>
              <a:rPr lang="en-US" dirty="0" err="1"/>
              <a:t>za</a:t>
            </a:r>
            <a:r>
              <a:rPr lang="en-US" dirty="0"/>
              <a:t> </a:t>
            </a:r>
            <a:r>
              <a:rPr lang="en-US" dirty="0" err="1"/>
              <a:t>koordinaciju</a:t>
            </a:r>
            <a:r>
              <a:rPr lang="en-US" dirty="0"/>
              <a:t> </a:t>
            </a:r>
            <a:r>
              <a:rPr lang="en-US" dirty="0" err="1"/>
              <a:t>razvoja</a:t>
            </a:r>
            <a:r>
              <a:rPr lang="en-US" dirty="0"/>
              <a:t> </a:t>
            </a:r>
            <a:r>
              <a:rPr lang="en-US" dirty="0" err="1"/>
              <a:t>tehnologije</a:t>
            </a:r>
            <a:r>
              <a:rPr lang="en-US" dirty="0"/>
              <a:t> </a:t>
            </a:r>
            <a:r>
              <a:rPr lang="en-US" dirty="0" err="1"/>
              <a:t>sa</a:t>
            </a:r>
            <a:r>
              <a:rPr lang="en-US" dirty="0"/>
              <a:t> </a:t>
            </a:r>
            <a:r>
              <a:rPr lang="en-US" dirty="0" err="1"/>
              <a:t>planiranjem</a:t>
            </a:r>
            <a:r>
              <a:rPr lang="en-US" dirty="0"/>
              <a:t> </a:t>
            </a:r>
            <a:r>
              <a:rPr lang="en-US" dirty="0" err="1"/>
              <a:t>proizvoda</a:t>
            </a:r>
            <a:r>
              <a:rPr lang="en-US" dirty="0"/>
              <a:t> je </a:t>
            </a:r>
            <a:r>
              <a:rPr lang="en-US" dirty="0" err="1"/>
              <a:t>kreiranje</a:t>
            </a:r>
            <a:r>
              <a:rPr lang="en-US" dirty="0"/>
              <a:t>  </a:t>
            </a:r>
            <a:r>
              <a:rPr lang="en-US" dirty="0" err="1"/>
              <a:t>tehnološkog</a:t>
            </a:r>
            <a:r>
              <a:rPr lang="en-US" dirty="0"/>
              <a:t> </a:t>
            </a:r>
            <a:r>
              <a:rPr lang="en-US" dirty="0" err="1"/>
              <a:t>plana</a:t>
            </a:r>
            <a:r>
              <a:rPr lang="en-US" dirty="0"/>
              <a:t>. </a:t>
            </a:r>
            <a:endParaRPr lang="sr-Latn-RS" dirty="0" smtClean="0"/>
          </a:p>
          <a:p>
            <a:r>
              <a:rPr lang="en-US" i="1" dirty="0" err="1" smtClean="0">
                <a:solidFill>
                  <a:srgbClr val="FF0000"/>
                </a:solidFill>
              </a:rPr>
              <a:t>Tehnološki</a:t>
            </a:r>
            <a:r>
              <a:rPr lang="en-US" i="1" dirty="0" smtClean="0">
                <a:solidFill>
                  <a:srgbClr val="FF0000"/>
                </a:solidFill>
              </a:rPr>
              <a:t> </a:t>
            </a:r>
            <a:r>
              <a:rPr lang="en-US" i="1" dirty="0">
                <a:solidFill>
                  <a:srgbClr val="FF0000"/>
                </a:solidFill>
              </a:rPr>
              <a:t>plan </a:t>
            </a:r>
            <a:r>
              <a:rPr lang="en-US" dirty="0"/>
              <a:t>je </a:t>
            </a:r>
            <a:r>
              <a:rPr lang="en-US" dirty="0" err="1"/>
              <a:t>način</a:t>
            </a:r>
            <a:r>
              <a:rPr lang="en-US" dirty="0"/>
              <a:t> da se </a:t>
            </a:r>
            <a:r>
              <a:rPr lang="en-US" dirty="0" err="1"/>
              <a:t>predstave</a:t>
            </a:r>
            <a:r>
              <a:rPr lang="en-US" dirty="0"/>
              <a:t> </a:t>
            </a:r>
            <a:r>
              <a:rPr lang="en-US" dirty="0" err="1"/>
              <a:t>očekivana</a:t>
            </a:r>
            <a:r>
              <a:rPr lang="en-US" dirty="0"/>
              <a:t> </a:t>
            </a:r>
            <a:r>
              <a:rPr lang="en-US" dirty="0" err="1"/>
              <a:t>dostupnost</a:t>
            </a:r>
            <a:r>
              <a:rPr lang="en-US" dirty="0"/>
              <a:t>  </a:t>
            </a:r>
            <a:r>
              <a:rPr lang="en-US" dirty="0" err="1"/>
              <a:t>i</a:t>
            </a:r>
            <a:r>
              <a:rPr lang="en-US" dirty="0"/>
              <a:t> </a:t>
            </a:r>
            <a:r>
              <a:rPr lang="en-US" dirty="0" err="1"/>
              <a:t>buduće</a:t>
            </a:r>
            <a:r>
              <a:rPr lang="en-US" dirty="0"/>
              <a:t> </a:t>
            </a:r>
            <a:r>
              <a:rPr lang="en-US" dirty="0" err="1"/>
              <a:t>korišćenje</a:t>
            </a:r>
            <a:r>
              <a:rPr lang="en-US" dirty="0"/>
              <a:t> </a:t>
            </a:r>
            <a:r>
              <a:rPr lang="en-US" dirty="0" err="1"/>
              <a:t>različitih</a:t>
            </a:r>
            <a:r>
              <a:rPr lang="en-US" dirty="0"/>
              <a:t> </a:t>
            </a:r>
            <a:r>
              <a:rPr lang="en-US" dirty="0" err="1"/>
              <a:t>tehnologija</a:t>
            </a:r>
            <a:r>
              <a:rPr lang="en-US" dirty="0"/>
              <a:t> </a:t>
            </a:r>
            <a:r>
              <a:rPr lang="en-US" dirty="0" err="1"/>
              <a:t>relevantnih</a:t>
            </a:r>
            <a:r>
              <a:rPr lang="en-US" dirty="0"/>
              <a:t> </a:t>
            </a:r>
            <a:r>
              <a:rPr lang="en-US" dirty="0" err="1"/>
              <a:t>za</a:t>
            </a:r>
            <a:r>
              <a:rPr lang="en-US" dirty="0"/>
              <a:t> </a:t>
            </a:r>
            <a:r>
              <a:rPr lang="en-US" dirty="0" err="1"/>
              <a:t>proizvod</a:t>
            </a:r>
            <a:r>
              <a:rPr lang="en-US" dirty="0"/>
              <a:t> </a:t>
            </a:r>
            <a:r>
              <a:rPr lang="en-US" dirty="0" err="1"/>
              <a:t>koji</a:t>
            </a:r>
            <a:r>
              <a:rPr lang="en-US" dirty="0"/>
              <a:t> se </a:t>
            </a:r>
            <a:r>
              <a:rPr lang="en-US" dirty="0" err="1"/>
              <a:t>razmatra</a:t>
            </a:r>
            <a:r>
              <a:rPr lang="en-US" dirty="0"/>
              <a:t>. </a:t>
            </a:r>
            <a:endParaRPr lang="sr-Latn-RS" dirty="0" smtClean="0"/>
          </a:p>
          <a:p>
            <a:r>
              <a:rPr lang="en-US" dirty="0" smtClean="0"/>
              <a:t>Ova  </a:t>
            </a:r>
            <a:r>
              <a:rPr lang="en-US" dirty="0" err="1"/>
              <a:t>metoda</a:t>
            </a:r>
            <a:r>
              <a:rPr lang="en-US" dirty="0"/>
              <a:t> je </a:t>
            </a:r>
            <a:r>
              <a:rPr lang="en-US" dirty="0" err="1"/>
              <a:t>korišćena</a:t>
            </a:r>
            <a:r>
              <a:rPr lang="en-US" dirty="0"/>
              <a:t> od </a:t>
            </a:r>
            <a:r>
              <a:rPr lang="en-US" dirty="0" err="1"/>
              <a:t>strane</a:t>
            </a:r>
            <a:r>
              <a:rPr lang="en-US" dirty="0"/>
              <a:t> </a:t>
            </a:r>
            <a:r>
              <a:rPr lang="en-US" dirty="0" err="1"/>
              <a:t>kompanija</a:t>
            </a:r>
            <a:r>
              <a:rPr lang="en-US" dirty="0"/>
              <a:t> Motorola, Philips, Xerox, </a:t>
            </a:r>
            <a:r>
              <a:rPr lang="en-US" dirty="0" err="1"/>
              <a:t>kao</a:t>
            </a:r>
            <a:r>
              <a:rPr lang="en-US" dirty="0"/>
              <a:t> </a:t>
            </a:r>
            <a:r>
              <a:rPr lang="en-US" dirty="0" err="1"/>
              <a:t>i</a:t>
            </a:r>
            <a:r>
              <a:rPr lang="en-US" dirty="0"/>
              <a:t> </a:t>
            </a:r>
            <a:r>
              <a:rPr lang="en-US" dirty="0" err="1"/>
              <a:t>drugih</a:t>
            </a:r>
            <a:r>
              <a:rPr lang="en-US" dirty="0"/>
              <a:t> </a:t>
            </a:r>
            <a:r>
              <a:rPr lang="en-US" dirty="0" err="1"/>
              <a:t>lidera</a:t>
            </a:r>
            <a:r>
              <a:rPr lang="en-US" dirty="0"/>
              <a:t> u </a:t>
            </a:r>
            <a:r>
              <a:rPr lang="en-US" dirty="0" err="1"/>
              <a:t>brzoj</a:t>
            </a:r>
            <a:r>
              <a:rPr lang="en-US" dirty="0"/>
              <a:t> </a:t>
            </a:r>
            <a:r>
              <a:rPr lang="en-US" dirty="0" err="1"/>
              <a:t>industriji</a:t>
            </a:r>
            <a:r>
              <a:rPr lang="en-US" dirty="0"/>
              <a:t> </a:t>
            </a:r>
            <a:r>
              <a:rPr lang="en-US" dirty="0" err="1"/>
              <a:t>visoke</a:t>
            </a:r>
            <a:r>
              <a:rPr lang="en-US" dirty="0"/>
              <a:t> </a:t>
            </a:r>
            <a:r>
              <a:rPr lang="en-US" dirty="0" err="1"/>
              <a:t>tehnologije</a:t>
            </a:r>
            <a:r>
              <a:rPr lang="en-US" dirty="0"/>
              <a:t>. </a:t>
            </a:r>
            <a:endParaRPr lang="sr-Latn-RS" dirty="0" smtClean="0"/>
          </a:p>
          <a:p>
            <a:r>
              <a:rPr lang="en-US" dirty="0" err="1" smtClean="0"/>
              <a:t>Metoda</a:t>
            </a:r>
            <a:r>
              <a:rPr lang="en-US" dirty="0" smtClean="0"/>
              <a:t> </a:t>
            </a:r>
            <a:r>
              <a:rPr lang="en-US" dirty="0"/>
              <a:t>je </a:t>
            </a:r>
            <a:r>
              <a:rPr lang="en-US" dirty="0" err="1"/>
              <a:t>posebno</a:t>
            </a:r>
            <a:r>
              <a:rPr lang="en-US" dirty="0"/>
              <a:t> </a:t>
            </a:r>
            <a:r>
              <a:rPr lang="en-US" dirty="0" err="1"/>
              <a:t>korisna</a:t>
            </a:r>
            <a:r>
              <a:rPr lang="en-US" dirty="0"/>
              <a:t> </a:t>
            </a:r>
            <a:r>
              <a:rPr lang="en-US" dirty="0" err="1"/>
              <a:t>za</a:t>
            </a:r>
            <a:r>
              <a:rPr lang="en-US" dirty="0"/>
              <a:t> </a:t>
            </a:r>
            <a:r>
              <a:rPr lang="en-US" dirty="0" err="1"/>
              <a:t>planiranje</a:t>
            </a:r>
            <a:r>
              <a:rPr lang="en-US" dirty="0"/>
              <a:t> </a:t>
            </a:r>
            <a:r>
              <a:rPr lang="en-US" dirty="0" err="1"/>
              <a:t>proizvoda</a:t>
            </a:r>
            <a:r>
              <a:rPr lang="en-US" dirty="0"/>
              <a:t> </a:t>
            </a:r>
            <a:r>
              <a:rPr lang="en-US" dirty="0" err="1"/>
              <a:t>kada</a:t>
            </a:r>
            <a:r>
              <a:rPr lang="en-US" dirty="0"/>
              <a:t> </a:t>
            </a:r>
            <a:r>
              <a:rPr lang="en-US" dirty="0" err="1"/>
              <a:t>su</a:t>
            </a:r>
            <a:r>
              <a:rPr lang="en-US" dirty="0"/>
              <a:t> </a:t>
            </a:r>
            <a:r>
              <a:rPr lang="en-US" dirty="0" err="1"/>
              <a:t>kritični</a:t>
            </a:r>
            <a:r>
              <a:rPr lang="en-US" dirty="0"/>
              <a:t> </a:t>
            </a:r>
            <a:r>
              <a:rPr lang="en-US" dirty="0" err="1"/>
              <a:t>funkcionalni</a:t>
            </a:r>
            <a:r>
              <a:rPr lang="en-US" dirty="0"/>
              <a:t> </a:t>
            </a:r>
            <a:r>
              <a:rPr lang="en-US" dirty="0" err="1"/>
              <a:t>elementi</a:t>
            </a:r>
            <a:r>
              <a:rPr lang="en-US" dirty="0"/>
              <a:t> </a:t>
            </a:r>
            <a:r>
              <a:rPr lang="en-US" dirty="0" err="1"/>
              <a:t>poznati</a:t>
            </a:r>
            <a:r>
              <a:rPr lang="en-US" dirty="0"/>
              <a:t> </a:t>
            </a:r>
            <a:r>
              <a:rPr lang="en-US" dirty="0" err="1"/>
              <a:t>unapred</a:t>
            </a:r>
            <a:r>
              <a:rPr lang="en-US"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702690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5592763"/>
          </a:xfrm>
        </p:spPr>
        <p:txBody>
          <a:bodyPr>
            <a:normAutofit fontScale="85000" lnSpcReduction="10000"/>
          </a:bodyPr>
          <a:lstStyle/>
          <a:p>
            <a:r>
              <a:rPr lang="vi-VN" dirty="0"/>
              <a:t>Da bi se napravio tehnološki plan, </a:t>
            </a:r>
            <a:r>
              <a:rPr lang="vi-VN" dirty="0" smtClean="0"/>
              <a:t>označ</a:t>
            </a:r>
            <a:r>
              <a:rPr lang="sr-Latn-RS" dirty="0" smtClean="0"/>
              <a:t>avaju se </a:t>
            </a:r>
            <a:r>
              <a:rPr lang="vi-VN" dirty="0" smtClean="0"/>
              <a:t>višestruke </a:t>
            </a:r>
            <a:r>
              <a:rPr lang="vi-VN" dirty="0"/>
              <a:t>tehnologije i uređene su duž vremenske </a:t>
            </a:r>
            <a:r>
              <a:rPr lang="vi-VN" dirty="0" smtClean="0"/>
              <a:t>linije</a:t>
            </a:r>
            <a:r>
              <a:rPr lang="sr-Latn-RS" dirty="0" smtClean="0"/>
              <a:t>.</a:t>
            </a:r>
            <a:endParaRPr lang="en-US" dirty="0" smtClean="0"/>
          </a:p>
          <a:p>
            <a:r>
              <a:rPr lang="vi-VN" dirty="0"/>
              <a:t>Tehnološki plan može biti proširen tajmingom projekata i projektima koji će koristiti ove tehnološke razvoje. (Ovo se ponekad zove proizvodni tehnološki plan.) </a:t>
            </a:r>
            <a:endParaRPr lang="sr-Latn-RS" dirty="0" smtClean="0"/>
          </a:p>
          <a:p>
            <a:r>
              <a:rPr lang="vi-VN" dirty="0" smtClean="0"/>
              <a:t>Rezultat </a:t>
            </a:r>
            <a:r>
              <a:rPr lang="vi-VN" dirty="0"/>
              <a:t>je dijagram koji prikazuje ključne funk-  cionalne elemente proizvoda i niz tehnologija od kojih se očekuje da sprovode ove elemente  u određenom vremenskom periodu. </a:t>
            </a:r>
            <a:endParaRPr lang="sr-Latn-RS" dirty="0" smtClean="0"/>
          </a:p>
          <a:p>
            <a:r>
              <a:rPr lang="vi-VN" dirty="0" smtClean="0"/>
              <a:t>Ovakav </a:t>
            </a:r>
            <a:r>
              <a:rPr lang="vi-VN" dirty="0"/>
              <a:t>način rada može da posluži kao alat za </a:t>
            </a:r>
            <a:r>
              <a:rPr lang="vi-VN" dirty="0" smtClean="0"/>
              <a:t>planiranje </a:t>
            </a:r>
            <a:r>
              <a:rPr lang="vi-VN" dirty="0"/>
              <a:t>i kreiranje zajedničke strategije razvoja između tehnologije i razvoja proizvoda.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441469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Fundamentalno</a:t>
            </a:r>
            <a:r>
              <a:rPr lang="en-US" dirty="0"/>
              <a:t> </a:t>
            </a:r>
            <a:r>
              <a:rPr lang="en-US" dirty="0" err="1"/>
              <a:t>vrednovanje</a:t>
            </a:r>
            <a:r>
              <a:rPr lang="en-US" dirty="0"/>
              <a:t> </a:t>
            </a:r>
            <a:r>
              <a:rPr lang="en-US" dirty="0" err="1"/>
              <a:t>novih</a:t>
            </a:r>
            <a:r>
              <a:rPr lang="en-US" dirty="0"/>
              <a:t> </a:t>
            </a:r>
            <a:r>
              <a:rPr lang="en-US" dirty="0" err="1"/>
              <a:t>mogućnosti</a:t>
            </a:r>
            <a:r>
              <a:rPr lang="en-US" dirty="0"/>
              <a:t> </a:t>
            </a:r>
            <a:r>
              <a:rPr lang="en-US" dirty="0" err="1"/>
              <a:t>proizvoda</a:t>
            </a:r>
            <a:endParaRPr lang="en-US" dirty="0"/>
          </a:p>
        </p:txBody>
      </p:sp>
      <p:sp>
        <p:nvSpPr>
          <p:cNvPr id="3" name="Content Placeholder 2"/>
          <p:cNvSpPr>
            <a:spLocks noGrp="1"/>
          </p:cNvSpPr>
          <p:nvPr>
            <p:ph idx="1"/>
          </p:nvPr>
        </p:nvSpPr>
        <p:spPr/>
        <p:txBody>
          <a:bodyPr>
            <a:normAutofit lnSpcReduction="10000"/>
          </a:bodyPr>
          <a:lstStyle/>
          <a:p>
            <a:r>
              <a:rPr lang="en-US" dirty="0"/>
              <a:t>Pored </a:t>
            </a:r>
            <a:r>
              <a:rPr lang="en-US" dirty="0" err="1"/>
              <a:t>novih</a:t>
            </a:r>
            <a:r>
              <a:rPr lang="en-US" dirty="0"/>
              <a:t> </a:t>
            </a:r>
            <a:r>
              <a:rPr lang="en-US" dirty="0" err="1"/>
              <a:t>verzija</a:t>
            </a:r>
            <a:r>
              <a:rPr lang="en-US" dirty="0"/>
              <a:t> </a:t>
            </a:r>
            <a:r>
              <a:rPr lang="en-US" dirty="0" err="1"/>
              <a:t>proizvoda</a:t>
            </a:r>
            <a:r>
              <a:rPr lang="en-US" dirty="0"/>
              <a:t> u </a:t>
            </a:r>
            <a:r>
              <a:rPr lang="en-US" dirty="0" err="1"/>
              <a:t>postojećim</a:t>
            </a:r>
            <a:r>
              <a:rPr lang="en-US" dirty="0"/>
              <a:t> </a:t>
            </a:r>
            <a:r>
              <a:rPr lang="en-US" dirty="0" err="1"/>
              <a:t>kategorijama</a:t>
            </a:r>
            <a:r>
              <a:rPr lang="en-US" dirty="0"/>
              <a:t> </a:t>
            </a:r>
            <a:r>
              <a:rPr lang="en-US" dirty="0" err="1"/>
              <a:t>proizvoda</a:t>
            </a:r>
            <a:r>
              <a:rPr lang="en-US" dirty="0"/>
              <a:t>, ﬁrma se </a:t>
            </a:r>
            <a:r>
              <a:rPr lang="en-US" dirty="0" err="1"/>
              <a:t>suočava</a:t>
            </a:r>
            <a:r>
              <a:rPr lang="en-US" dirty="0"/>
              <a:t> </a:t>
            </a:r>
            <a:r>
              <a:rPr lang="en-US" dirty="0" err="1"/>
              <a:t>sa</a:t>
            </a:r>
            <a:r>
              <a:rPr lang="en-US" dirty="0"/>
              <a:t> </a:t>
            </a:r>
            <a:r>
              <a:rPr lang="en-US" dirty="0" err="1"/>
              <a:t>mnogim</a:t>
            </a:r>
            <a:r>
              <a:rPr lang="en-US" dirty="0"/>
              <a:t> </a:t>
            </a:r>
            <a:r>
              <a:rPr lang="en-US" dirty="0" err="1"/>
              <a:t>mogućnostima</a:t>
            </a:r>
            <a:r>
              <a:rPr lang="en-US" dirty="0"/>
              <a:t> </a:t>
            </a:r>
            <a:r>
              <a:rPr lang="en-US" dirty="0" err="1"/>
              <a:t>ili</a:t>
            </a:r>
            <a:r>
              <a:rPr lang="en-US" dirty="0"/>
              <a:t> </a:t>
            </a:r>
            <a:r>
              <a:rPr lang="en-US" dirty="0" err="1"/>
              <a:t>kroz</a:t>
            </a:r>
            <a:r>
              <a:rPr lang="en-US" dirty="0"/>
              <a:t> nova </a:t>
            </a:r>
            <a:r>
              <a:rPr lang="en-US" dirty="0" err="1"/>
              <a:t>tržišta</a:t>
            </a:r>
            <a:r>
              <a:rPr lang="en-US" dirty="0"/>
              <a:t> </a:t>
            </a:r>
            <a:r>
              <a:rPr lang="en-US" dirty="0" err="1"/>
              <a:t>ili</a:t>
            </a:r>
            <a:r>
              <a:rPr lang="en-US" dirty="0"/>
              <a:t> </a:t>
            </a:r>
            <a:r>
              <a:rPr lang="en-US" dirty="0" err="1"/>
              <a:t>sa</a:t>
            </a:r>
            <a:r>
              <a:rPr lang="en-US" dirty="0"/>
              <a:t> </a:t>
            </a:r>
            <a:r>
              <a:rPr lang="en-US" dirty="0" err="1"/>
              <a:t>fundamentalno</a:t>
            </a:r>
            <a:r>
              <a:rPr lang="en-US" dirty="0"/>
              <a:t> </a:t>
            </a:r>
            <a:r>
              <a:rPr lang="en-US" dirty="0" err="1"/>
              <a:t>novim</a:t>
            </a:r>
            <a:r>
              <a:rPr lang="en-US" dirty="0"/>
              <a:t> </a:t>
            </a:r>
            <a:r>
              <a:rPr lang="en-US" dirty="0" err="1"/>
              <a:t>tehnologijama</a:t>
            </a:r>
            <a:r>
              <a:rPr lang="en-US" dirty="0"/>
              <a:t>. </a:t>
            </a:r>
            <a:endParaRPr lang="sr-Latn-RS" dirty="0" smtClean="0"/>
          </a:p>
          <a:p>
            <a:r>
              <a:rPr lang="en-US" dirty="0" err="1" smtClean="0"/>
              <a:t>Iako</a:t>
            </a:r>
            <a:r>
              <a:rPr lang="en-US" dirty="0" smtClean="0"/>
              <a:t> </a:t>
            </a:r>
            <a:r>
              <a:rPr lang="en-US" dirty="0" err="1"/>
              <a:t>su</a:t>
            </a:r>
            <a:r>
              <a:rPr lang="en-US" dirty="0"/>
              <a:t> </a:t>
            </a:r>
            <a:r>
              <a:rPr lang="en-US" dirty="0" err="1"/>
              <a:t>ulaganja</a:t>
            </a:r>
            <a:r>
              <a:rPr lang="en-US" dirty="0"/>
              <a:t> </a:t>
            </a:r>
            <a:r>
              <a:rPr lang="en-US" dirty="0" err="1"/>
              <a:t>oskudnih</a:t>
            </a:r>
            <a:r>
              <a:rPr lang="en-US" dirty="0"/>
              <a:t> </a:t>
            </a:r>
            <a:r>
              <a:rPr lang="en-US" dirty="0" err="1"/>
              <a:t>resursa</a:t>
            </a:r>
            <a:r>
              <a:rPr lang="en-US" dirty="0"/>
              <a:t> u </a:t>
            </a:r>
            <a:r>
              <a:rPr lang="en-US" dirty="0" err="1"/>
              <a:t>razvoj</a:t>
            </a:r>
            <a:r>
              <a:rPr lang="en-US" dirty="0"/>
              <a:t> </a:t>
            </a:r>
            <a:r>
              <a:rPr lang="en-US" dirty="0" err="1"/>
              <a:t>proizvoda</a:t>
            </a:r>
            <a:r>
              <a:rPr lang="en-US" dirty="0"/>
              <a:t> </a:t>
            </a:r>
            <a:r>
              <a:rPr lang="en-US" dirty="0" err="1"/>
              <a:t>upotrebom</a:t>
            </a:r>
            <a:r>
              <a:rPr lang="en-US" dirty="0"/>
              <a:t> </a:t>
            </a:r>
            <a:r>
              <a:rPr lang="en-US" dirty="0" err="1"/>
              <a:t>novih</a:t>
            </a:r>
            <a:r>
              <a:rPr lang="en-US" dirty="0"/>
              <a:t> </a:t>
            </a:r>
            <a:r>
              <a:rPr lang="en-US" dirty="0" err="1"/>
              <a:t>tehnologija</a:t>
            </a:r>
            <a:r>
              <a:rPr lang="en-US" dirty="0"/>
              <a:t> </a:t>
            </a:r>
            <a:r>
              <a:rPr lang="en-US" dirty="0" err="1"/>
              <a:t>ili</a:t>
            </a:r>
            <a:r>
              <a:rPr lang="en-US" dirty="0"/>
              <a:t> </a:t>
            </a:r>
            <a:r>
              <a:rPr lang="en-US" dirty="0" err="1"/>
              <a:t>za</a:t>
            </a:r>
            <a:r>
              <a:rPr lang="en-US" dirty="0"/>
              <a:t> nova </a:t>
            </a:r>
            <a:r>
              <a:rPr lang="en-US" dirty="0" err="1"/>
              <a:t>tržišta</a:t>
            </a:r>
            <a:r>
              <a:rPr lang="en-US" dirty="0"/>
              <a:t> </a:t>
            </a:r>
            <a:r>
              <a:rPr lang="en-US" dirty="0" err="1"/>
              <a:t>veoma</a:t>
            </a:r>
            <a:r>
              <a:rPr lang="en-US" dirty="0"/>
              <a:t> </a:t>
            </a:r>
            <a:r>
              <a:rPr lang="en-US" dirty="0" err="1"/>
              <a:t>rizična</a:t>
            </a:r>
            <a:r>
              <a:rPr lang="en-US" dirty="0"/>
              <a:t>, </a:t>
            </a:r>
            <a:r>
              <a:rPr lang="en-US" dirty="0" err="1"/>
              <a:t>neke</a:t>
            </a:r>
            <a:r>
              <a:rPr lang="en-US" dirty="0"/>
              <a:t> </a:t>
            </a:r>
            <a:r>
              <a:rPr lang="en-US" dirty="0" err="1"/>
              <a:t>takve</a:t>
            </a:r>
            <a:r>
              <a:rPr lang="en-US" dirty="0"/>
              <a:t> </a:t>
            </a:r>
            <a:r>
              <a:rPr lang="en-US" dirty="0" err="1"/>
              <a:t>investicije</a:t>
            </a:r>
            <a:r>
              <a:rPr lang="en-US" dirty="0"/>
              <a:t> </a:t>
            </a:r>
            <a:r>
              <a:rPr lang="en-US" dirty="0" err="1"/>
              <a:t>su</a:t>
            </a:r>
            <a:r>
              <a:rPr lang="en-US" dirty="0"/>
              <a:t> </a:t>
            </a:r>
            <a:r>
              <a:rPr lang="en-US" dirty="0" err="1"/>
              <a:t>neophodne</a:t>
            </a:r>
            <a:r>
              <a:rPr lang="en-US" dirty="0"/>
              <a:t> </a:t>
            </a:r>
            <a:r>
              <a:rPr lang="en-US" dirty="0" err="1"/>
              <a:t>za</a:t>
            </a:r>
            <a:r>
              <a:rPr lang="en-US" dirty="0"/>
              <a:t> </a:t>
            </a:r>
            <a:r>
              <a:rPr lang="en-US" dirty="0" err="1"/>
              <a:t>periodično</a:t>
            </a:r>
            <a:r>
              <a:rPr lang="en-US" dirty="0"/>
              <a:t> </a:t>
            </a:r>
            <a:r>
              <a:rPr lang="en-US" dirty="0" err="1" smtClean="0"/>
              <a:t>obnavljanje</a:t>
            </a:r>
            <a:r>
              <a:rPr lang="en-US" dirty="0" smtClean="0"/>
              <a:t> </a:t>
            </a:r>
            <a:r>
              <a:rPr lang="en-US" dirty="0" err="1" smtClean="0"/>
              <a:t>portfolia</a:t>
            </a:r>
            <a:r>
              <a:rPr lang="en-US" dirty="0" smtClean="0"/>
              <a:t> </a:t>
            </a:r>
            <a:r>
              <a:rPr lang="en-US" dirty="0" err="1"/>
              <a:t>proizvoda</a:t>
            </a:r>
            <a:r>
              <a:rPr lang="en-US" dirty="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407866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5163"/>
          </a:xfrm>
        </p:spPr>
        <p:txBody>
          <a:bodyPr>
            <a:normAutofit fontScale="85000" lnSpcReduction="10000"/>
          </a:bodyPr>
          <a:lstStyle/>
          <a:p>
            <a:r>
              <a:rPr lang="en-US" dirty="0" err="1"/>
              <a:t>Neki</a:t>
            </a:r>
            <a:r>
              <a:rPr lang="en-US" dirty="0"/>
              <a:t> </a:t>
            </a:r>
            <a:r>
              <a:rPr lang="en-US" dirty="0" err="1"/>
              <a:t>kriterijumi</a:t>
            </a:r>
            <a:r>
              <a:rPr lang="en-US" dirty="0"/>
              <a:t> </a:t>
            </a:r>
            <a:r>
              <a:rPr lang="en-US" dirty="0" err="1"/>
              <a:t>za</a:t>
            </a:r>
            <a:r>
              <a:rPr lang="en-US" dirty="0"/>
              <a:t> </a:t>
            </a:r>
            <a:r>
              <a:rPr lang="en-US" dirty="0" err="1"/>
              <a:t>ocenjivanje</a:t>
            </a:r>
            <a:r>
              <a:rPr lang="en-US" dirty="0"/>
              <a:t> </a:t>
            </a:r>
            <a:r>
              <a:rPr lang="en-US" dirty="0" err="1"/>
              <a:t>mogućnosti</a:t>
            </a:r>
            <a:r>
              <a:rPr lang="en-US" dirty="0"/>
              <a:t> </a:t>
            </a:r>
            <a:r>
              <a:rPr lang="en-US" dirty="0" err="1"/>
              <a:t>fundamentalno</a:t>
            </a:r>
            <a:r>
              <a:rPr lang="en-US" dirty="0"/>
              <a:t> </a:t>
            </a:r>
            <a:r>
              <a:rPr lang="en-US" dirty="0" err="1"/>
              <a:t>novih</a:t>
            </a:r>
            <a:r>
              <a:rPr lang="en-US" dirty="0"/>
              <a:t> </a:t>
            </a:r>
            <a:r>
              <a:rPr lang="en-US" dirty="0" err="1" smtClean="0"/>
              <a:t>proizvoda</a:t>
            </a:r>
            <a:r>
              <a:rPr lang="en-US" dirty="0" smtClean="0"/>
              <a:t> </a:t>
            </a:r>
            <a:r>
              <a:rPr lang="en-US" dirty="0" err="1"/>
              <a:t>uključuju</a:t>
            </a:r>
            <a:r>
              <a:rPr lang="en-US" dirty="0"/>
              <a:t>:</a:t>
            </a:r>
          </a:p>
          <a:p>
            <a:pPr marL="0" indent="0">
              <a:buNone/>
            </a:pPr>
            <a:r>
              <a:rPr lang="en-US" dirty="0"/>
              <a:t>• </a:t>
            </a:r>
            <a:r>
              <a:rPr lang="en-US" dirty="0" err="1"/>
              <a:t>veličinu</a:t>
            </a:r>
            <a:r>
              <a:rPr lang="en-US" dirty="0"/>
              <a:t> </a:t>
            </a:r>
            <a:r>
              <a:rPr lang="en-US" dirty="0" err="1"/>
              <a:t>tržišta</a:t>
            </a:r>
            <a:r>
              <a:rPr lang="en-US" dirty="0"/>
              <a:t> (</a:t>
            </a:r>
            <a:r>
              <a:rPr lang="en-US" dirty="0" err="1"/>
              <a:t>jedinica</a:t>
            </a:r>
            <a:r>
              <a:rPr lang="en-US" dirty="0"/>
              <a:t> </a:t>
            </a:r>
            <a:r>
              <a:rPr lang="en-US" dirty="0" err="1"/>
              <a:t>po</a:t>
            </a:r>
            <a:r>
              <a:rPr lang="en-US" dirty="0"/>
              <a:t> </a:t>
            </a:r>
            <a:r>
              <a:rPr lang="en-US" dirty="0" err="1"/>
              <a:t>godini</a:t>
            </a:r>
            <a:r>
              <a:rPr lang="en-US" dirty="0"/>
              <a:t> × </a:t>
            </a:r>
            <a:r>
              <a:rPr lang="en-US" dirty="0" err="1"/>
              <a:t>prosečna</a:t>
            </a:r>
            <a:r>
              <a:rPr lang="en-US" dirty="0"/>
              <a:t> </a:t>
            </a:r>
            <a:r>
              <a:rPr lang="en-US" dirty="0" err="1"/>
              <a:t>cena</a:t>
            </a:r>
            <a:r>
              <a:rPr lang="en-US" dirty="0"/>
              <a:t>);  </a:t>
            </a:r>
            <a:endParaRPr lang="en-US" dirty="0" smtClean="0"/>
          </a:p>
          <a:p>
            <a:pPr marL="0" indent="0">
              <a:buNone/>
            </a:pPr>
            <a:r>
              <a:rPr lang="en-US" dirty="0" smtClean="0"/>
              <a:t>• </a:t>
            </a:r>
            <a:r>
              <a:rPr lang="en-US" dirty="0" err="1"/>
              <a:t>stopu</a:t>
            </a:r>
            <a:r>
              <a:rPr lang="en-US" dirty="0"/>
              <a:t> </a:t>
            </a:r>
            <a:r>
              <a:rPr lang="en-US" dirty="0" err="1"/>
              <a:t>rasta</a:t>
            </a:r>
            <a:r>
              <a:rPr lang="en-US" dirty="0"/>
              <a:t> </a:t>
            </a:r>
            <a:r>
              <a:rPr lang="en-US" dirty="0" err="1"/>
              <a:t>tržišta</a:t>
            </a:r>
            <a:r>
              <a:rPr lang="en-US" dirty="0"/>
              <a:t> (</a:t>
            </a:r>
            <a:r>
              <a:rPr lang="en-US" dirty="0" err="1"/>
              <a:t>procenata</a:t>
            </a:r>
            <a:r>
              <a:rPr lang="en-US" dirty="0"/>
              <a:t> </a:t>
            </a:r>
            <a:r>
              <a:rPr lang="en-US" dirty="0" err="1"/>
              <a:t>po</a:t>
            </a:r>
            <a:r>
              <a:rPr lang="en-US" dirty="0"/>
              <a:t> </a:t>
            </a:r>
            <a:r>
              <a:rPr lang="en-US" dirty="0" err="1"/>
              <a:t>godini</a:t>
            </a:r>
            <a:r>
              <a:rPr lang="en-US" dirty="0"/>
              <a:t>);</a:t>
            </a:r>
          </a:p>
          <a:p>
            <a:pPr marL="0" indent="0">
              <a:buNone/>
            </a:pPr>
            <a:r>
              <a:rPr lang="en-US" dirty="0"/>
              <a:t>• </a:t>
            </a:r>
            <a:r>
              <a:rPr lang="en-US" dirty="0" err="1"/>
              <a:t>intenzitet</a:t>
            </a:r>
            <a:r>
              <a:rPr lang="en-US" dirty="0"/>
              <a:t> </a:t>
            </a:r>
            <a:r>
              <a:rPr lang="en-US" dirty="0" err="1"/>
              <a:t>konkurencije</a:t>
            </a:r>
            <a:r>
              <a:rPr lang="en-US" dirty="0"/>
              <a:t> (</a:t>
            </a:r>
            <a:r>
              <a:rPr lang="en-US" dirty="0" err="1"/>
              <a:t>broj</a:t>
            </a:r>
            <a:r>
              <a:rPr lang="en-US" dirty="0"/>
              <a:t> </a:t>
            </a:r>
            <a:r>
              <a:rPr lang="en-US" dirty="0" err="1"/>
              <a:t>takmaca</a:t>
            </a:r>
            <a:r>
              <a:rPr lang="en-US" dirty="0"/>
              <a:t> </a:t>
            </a:r>
            <a:r>
              <a:rPr lang="en-US" dirty="0" err="1"/>
              <a:t>i</a:t>
            </a:r>
            <a:r>
              <a:rPr lang="en-US" dirty="0"/>
              <a:t> </a:t>
            </a:r>
            <a:r>
              <a:rPr lang="en-US" dirty="0" err="1"/>
              <a:t>njihove</a:t>
            </a:r>
            <a:r>
              <a:rPr lang="en-US" dirty="0"/>
              <a:t> </a:t>
            </a:r>
            <a:r>
              <a:rPr lang="en-US" dirty="0" err="1"/>
              <a:t>prednosti</a:t>
            </a:r>
            <a:r>
              <a:rPr lang="en-US" dirty="0"/>
              <a:t>); </a:t>
            </a:r>
            <a:endParaRPr lang="en-US" dirty="0" smtClean="0"/>
          </a:p>
          <a:p>
            <a:pPr marL="0" indent="0">
              <a:buNone/>
            </a:pPr>
            <a:r>
              <a:rPr lang="en-US" dirty="0" smtClean="0"/>
              <a:t>• </a:t>
            </a:r>
            <a:r>
              <a:rPr lang="en-US" dirty="0"/>
              <a:t>"</a:t>
            </a:r>
            <a:r>
              <a:rPr lang="en-US" dirty="0" err="1"/>
              <a:t>težinu</a:t>
            </a:r>
            <a:r>
              <a:rPr lang="en-US" dirty="0"/>
              <a:t>" </a:t>
            </a:r>
            <a:r>
              <a:rPr lang="en-US" dirty="0" err="1"/>
              <a:t>postojećih</a:t>
            </a:r>
            <a:r>
              <a:rPr lang="en-US" dirty="0"/>
              <a:t> </a:t>
            </a:r>
            <a:r>
              <a:rPr lang="en-US" dirty="0" err="1"/>
              <a:t>znanja</a:t>
            </a:r>
            <a:r>
              <a:rPr lang="en-US" dirty="0"/>
              <a:t> </a:t>
            </a:r>
            <a:r>
              <a:rPr lang="en-US" dirty="0" err="1"/>
              <a:t>ﬁrme</a:t>
            </a:r>
            <a:r>
              <a:rPr lang="en-US" dirty="0"/>
              <a:t> o </a:t>
            </a:r>
            <a:r>
              <a:rPr lang="en-US" dirty="0" err="1"/>
              <a:t>tržištu</a:t>
            </a:r>
            <a:r>
              <a:rPr lang="en-US" dirty="0"/>
              <a:t>;</a:t>
            </a:r>
          </a:p>
          <a:p>
            <a:pPr marL="0" indent="0">
              <a:buNone/>
            </a:pPr>
            <a:r>
              <a:rPr lang="en-US" dirty="0"/>
              <a:t>• "</a:t>
            </a:r>
            <a:r>
              <a:rPr lang="en-US" dirty="0" err="1"/>
              <a:t>težinu</a:t>
            </a:r>
            <a:r>
              <a:rPr lang="en-US" dirty="0"/>
              <a:t>" </a:t>
            </a:r>
            <a:r>
              <a:rPr lang="en-US" dirty="0" err="1"/>
              <a:t>postojećih</a:t>
            </a:r>
            <a:r>
              <a:rPr lang="en-US" dirty="0"/>
              <a:t> </a:t>
            </a:r>
            <a:r>
              <a:rPr lang="en-US" dirty="0" err="1"/>
              <a:t>znanja</a:t>
            </a:r>
            <a:r>
              <a:rPr lang="en-US" dirty="0"/>
              <a:t> </a:t>
            </a:r>
            <a:r>
              <a:rPr lang="en-US" dirty="0" err="1"/>
              <a:t>ﬁrme</a:t>
            </a:r>
            <a:r>
              <a:rPr lang="en-US" dirty="0"/>
              <a:t> o </a:t>
            </a:r>
            <a:r>
              <a:rPr lang="en-US" dirty="0" err="1"/>
              <a:t>tehnologiji</a:t>
            </a:r>
            <a:r>
              <a:rPr lang="en-US" dirty="0"/>
              <a:t>; </a:t>
            </a:r>
            <a:endParaRPr lang="en-US" dirty="0" smtClean="0"/>
          </a:p>
          <a:p>
            <a:pPr marL="0" indent="0">
              <a:buNone/>
            </a:pPr>
            <a:r>
              <a:rPr lang="en-US" dirty="0" smtClean="0"/>
              <a:t>• </a:t>
            </a:r>
            <a:r>
              <a:rPr lang="en-US" dirty="0"/>
              <a:t>"</a:t>
            </a:r>
            <a:r>
              <a:rPr lang="en-US" dirty="0" err="1"/>
              <a:t>suočavanje</a:t>
            </a:r>
            <a:r>
              <a:rPr lang="en-US" dirty="0"/>
              <a:t>" </a:t>
            </a:r>
            <a:r>
              <a:rPr lang="en-US" dirty="0" err="1"/>
              <a:t>sa</a:t>
            </a:r>
            <a:r>
              <a:rPr lang="en-US" dirty="0"/>
              <a:t> </a:t>
            </a:r>
            <a:r>
              <a:rPr lang="en-US" dirty="0" err="1"/>
              <a:t>drugim</a:t>
            </a:r>
            <a:r>
              <a:rPr lang="en-US" dirty="0"/>
              <a:t> </a:t>
            </a:r>
            <a:r>
              <a:rPr lang="en-US" dirty="0" err="1"/>
              <a:t>proizvodima</a:t>
            </a:r>
            <a:r>
              <a:rPr lang="en-US" dirty="0"/>
              <a:t> </a:t>
            </a:r>
            <a:r>
              <a:rPr lang="en-US" dirty="0" err="1"/>
              <a:t>ﬁrme</a:t>
            </a:r>
            <a:r>
              <a:rPr lang="en-US" dirty="0"/>
              <a:t>; </a:t>
            </a:r>
            <a:endParaRPr lang="en-US" dirty="0" smtClean="0"/>
          </a:p>
          <a:p>
            <a:pPr marL="0" indent="0">
              <a:buNone/>
            </a:pPr>
            <a:r>
              <a:rPr lang="en-US" dirty="0" smtClean="0"/>
              <a:t>• </a:t>
            </a:r>
            <a:r>
              <a:rPr lang="en-US" dirty="0"/>
              <a:t>"</a:t>
            </a:r>
            <a:r>
              <a:rPr lang="en-US" dirty="0" err="1"/>
              <a:t>suočavanje</a:t>
            </a:r>
            <a:r>
              <a:rPr lang="en-US" dirty="0"/>
              <a:t>" </a:t>
            </a:r>
            <a:r>
              <a:rPr lang="en-US" dirty="0" err="1"/>
              <a:t>sa</a:t>
            </a:r>
            <a:r>
              <a:rPr lang="en-US" dirty="0"/>
              <a:t> </a:t>
            </a:r>
            <a:r>
              <a:rPr lang="en-US" dirty="0" err="1"/>
              <a:t>mogućnostima</a:t>
            </a:r>
            <a:r>
              <a:rPr lang="en-US" dirty="0"/>
              <a:t> </a:t>
            </a:r>
            <a:r>
              <a:rPr lang="en-US" dirty="0" err="1"/>
              <a:t>preduzeća</a:t>
            </a:r>
            <a:r>
              <a:rPr lang="en-US" dirty="0"/>
              <a:t>;</a:t>
            </a:r>
          </a:p>
          <a:p>
            <a:pPr marL="0" indent="0">
              <a:buNone/>
            </a:pPr>
            <a:r>
              <a:rPr lang="en-US" dirty="0"/>
              <a:t>• </a:t>
            </a:r>
            <a:r>
              <a:rPr lang="en-US" dirty="0" err="1"/>
              <a:t>potencijale</a:t>
            </a:r>
            <a:r>
              <a:rPr lang="en-US" dirty="0"/>
              <a:t> </a:t>
            </a:r>
            <a:r>
              <a:rPr lang="en-US" dirty="0" err="1"/>
              <a:t>za</a:t>
            </a:r>
            <a:r>
              <a:rPr lang="en-US" dirty="0"/>
              <a:t> </a:t>
            </a:r>
            <a:r>
              <a:rPr lang="en-US" dirty="0" err="1"/>
              <a:t>patente</a:t>
            </a:r>
            <a:r>
              <a:rPr lang="en-US" dirty="0"/>
              <a:t>, </a:t>
            </a:r>
            <a:r>
              <a:rPr lang="en-US" dirty="0" err="1"/>
              <a:t>poslovne</a:t>
            </a:r>
            <a:r>
              <a:rPr lang="en-US" dirty="0"/>
              <a:t> </a:t>
            </a:r>
            <a:r>
              <a:rPr lang="en-US" dirty="0" err="1"/>
              <a:t>tajne</a:t>
            </a:r>
            <a:r>
              <a:rPr lang="en-US" dirty="0"/>
              <a:t> </a:t>
            </a:r>
            <a:r>
              <a:rPr lang="en-US" dirty="0" err="1"/>
              <a:t>ili</a:t>
            </a:r>
            <a:r>
              <a:rPr lang="en-US" dirty="0"/>
              <a:t> </a:t>
            </a:r>
            <a:r>
              <a:rPr lang="en-US" dirty="0" err="1"/>
              <a:t>druge</a:t>
            </a:r>
            <a:r>
              <a:rPr lang="en-US" dirty="0"/>
              <a:t> </a:t>
            </a:r>
            <a:r>
              <a:rPr lang="en-US" dirty="0" err="1"/>
              <a:t>barijere</a:t>
            </a:r>
            <a:r>
              <a:rPr lang="en-US" dirty="0"/>
              <a:t> </a:t>
            </a:r>
            <a:r>
              <a:rPr lang="en-US" dirty="0" err="1"/>
              <a:t>za</a:t>
            </a:r>
            <a:r>
              <a:rPr lang="en-US" dirty="0"/>
              <a:t> </a:t>
            </a:r>
            <a:r>
              <a:rPr lang="en-US" dirty="0" err="1"/>
              <a:t>konkurenciju</a:t>
            </a:r>
            <a:r>
              <a:rPr lang="en-US" dirty="0"/>
              <a:t>; </a:t>
            </a:r>
            <a:endParaRPr lang="en-US" dirty="0" smtClean="0"/>
          </a:p>
          <a:p>
            <a:pPr marL="0" indent="0">
              <a:buNone/>
            </a:pPr>
            <a:r>
              <a:rPr lang="en-US" dirty="0" smtClean="0"/>
              <a:t>• </a:t>
            </a:r>
            <a:r>
              <a:rPr lang="en-US" dirty="0" err="1"/>
              <a:t>postojanje</a:t>
            </a:r>
            <a:r>
              <a:rPr lang="en-US" dirty="0"/>
              <a:t> </a:t>
            </a:r>
            <a:r>
              <a:rPr lang="en-US" dirty="0" err="1"/>
              <a:t>vrhunskog</a:t>
            </a:r>
            <a:r>
              <a:rPr lang="en-US" dirty="0"/>
              <a:t> </a:t>
            </a:r>
            <a:r>
              <a:rPr lang="en-US" dirty="0" err="1"/>
              <a:t>proizvoda</a:t>
            </a:r>
            <a:r>
              <a:rPr lang="en-US" dirty="0"/>
              <a:t> </a:t>
            </a:r>
            <a:r>
              <a:rPr lang="en-US" dirty="0" err="1"/>
              <a:t>unutar</a:t>
            </a:r>
            <a:r>
              <a:rPr lang="en-US" dirty="0"/>
              <a:t> </a:t>
            </a:r>
            <a:r>
              <a:rPr lang="en-US" dirty="0" smtClean="0"/>
              <a:t> </a:t>
            </a:r>
            <a:r>
              <a:rPr lang="en-US" dirty="0" err="1" smtClean="0"/>
              <a:t>ﬁrme</a:t>
            </a:r>
            <a:r>
              <a:rPr lang="en-US" dirty="0"/>
              <a: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335156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1709</Words>
  <Application>Microsoft Office PowerPoint</Application>
  <PresentationFormat>On-screen Show (4:3)</PresentationFormat>
  <Paragraphs>108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"Podela" tržišta na segmente</vt:lpstr>
      <vt:lpstr>PowerPoint Presentation</vt:lpstr>
      <vt:lpstr>Tehnološke putanje</vt:lpstr>
      <vt:lpstr>Platforme za planiranje proizvoda</vt:lpstr>
      <vt:lpstr>PowerPoint Presentation</vt:lpstr>
      <vt:lpstr>PowerPoint Presentation</vt:lpstr>
      <vt:lpstr>PowerPoint Presentation</vt:lpstr>
      <vt:lpstr>Fundamentalno vrednovanje novih mogućnosti proizvoda</vt:lpstr>
      <vt:lpstr>PowerPoint Presentation</vt:lpstr>
      <vt:lpstr>PowerPoint Presentation</vt:lpstr>
      <vt:lpstr>Lociranje resursa</vt:lpstr>
      <vt:lpstr>PowerPoint Presentation</vt:lpstr>
      <vt:lpstr>PowerPoint Presentation</vt:lpstr>
      <vt:lpstr>PowerPoint Presentation</vt:lpstr>
      <vt:lpstr>Vremenski plan projekta</vt:lpstr>
      <vt:lpstr>PowerPoint Presentation</vt:lpstr>
      <vt:lpstr>PowerPoint Presentation</vt:lpstr>
      <vt:lpstr>PowerPoint Presentation</vt:lpstr>
      <vt:lpstr>PowerPoint Presentation</vt:lpstr>
      <vt:lpstr>PowerPoint Presentation</vt:lpstr>
      <vt:lpstr>Osnovne smernice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"Podela" tržišta na segmente</dc:title>
  <dc:creator>PC</dc:creator>
  <cp:lastModifiedBy>PC</cp:lastModifiedBy>
  <cp:revision>11</cp:revision>
  <dcterms:created xsi:type="dcterms:W3CDTF">2006-08-16T00:00:00Z</dcterms:created>
  <dcterms:modified xsi:type="dcterms:W3CDTF">2022-04-16T16:36:42Z</dcterms:modified>
</cp:coreProperties>
</file>