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60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7" r:id="rId32"/>
    <p:sldId id="299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66FF3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AC18E-3F46-49F8-9B4A-C4A44B5EA8E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A11E9-85E5-43B7-8623-B65CE9379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0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ADD9012F-ACF3-4BBF-AD7C-42EAF8E03B48}" type="slidenum">
              <a:rPr lang="en-US" sz="1200" smtClean="0">
                <a:cs typeface="Tahoma" pitchFamily="34" charset="0"/>
              </a:rPr>
              <a:pPr eaLnBrk="1" hangingPunct="1"/>
              <a:t>2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7D343193-76A7-44D7-A42F-E4CE45871AD0}" type="slidenum">
              <a:rPr lang="en-US" sz="1200" smtClean="0">
                <a:cs typeface="Tahoma" pitchFamily="34" charset="0"/>
              </a:rPr>
              <a:pPr eaLnBrk="1" hangingPunct="1"/>
              <a:t>12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A277E9AA-788B-47F1-AC7D-D84DD10F488C}" type="slidenum">
              <a:rPr lang="en-US" sz="1200" smtClean="0">
                <a:cs typeface="Tahoma" pitchFamily="34" charset="0"/>
              </a:rPr>
              <a:pPr eaLnBrk="1" hangingPunct="1"/>
              <a:t>13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73B7B3A9-16B4-488B-AA93-91D47D765D9A}" type="slidenum">
              <a:rPr lang="en-US" sz="1200" smtClean="0">
                <a:cs typeface="Tahoma" pitchFamily="34" charset="0"/>
              </a:rPr>
              <a:pPr eaLnBrk="1" hangingPunct="1"/>
              <a:t>15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8574C726-9899-4F4F-A07F-B7FE7CB70E1C}" type="slidenum">
              <a:rPr lang="en-US" sz="1200" smtClean="0">
                <a:cs typeface="Tahoma" pitchFamily="34" charset="0"/>
              </a:rPr>
              <a:pPr eaLnBrk="1" hangingPunct="1"/>
              <a:t>16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2A08CC2B-866E-46F2-902D-C46B2392551A}" type="slidenum">
              <a:rPr lang="en-US" sz="1200" smtClean="0">
                <a:cs typeface="Tahoma" pitchFamily="34" charset="0"/>
              </a:rPr>
              <a:pPr eaLnBrk="1" hangingPunct="1"/>
              <a:t>17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CD89941B-822E-453F-B50B-20186367ABCD}" type="slidenum">
              <a:rPr lang="en-US" sz="1200" smtClean="0">
                <a:cs typeface="Tahoma" pitchFamily="34" charset="0"/>
              </a:rPr>
              <a:pPr eaLnBrk="1" hangingPunct="1"/>
              <a:t>18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6E74DF95-E2ED-4081-BAAF-7B36EB34A6F5}" type="slidenum">
              <a:rPr lang="en-US" sz="1200" smtClean="0">
                <a:cs typeface="Tahoma" pitchFamily="34" charset="0"/>
              </a:rPr>
              <a:pPr eaLnBrk="1" hangingPunct="1"/>
              <a:t>19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B1BDF591-5D5D-4ED9-9D99-4211A156A253}" type="slidenum">
              <a:rPr lang="en-US" sz="1200" smtClean="0">
                <a:cs typeface="Tahoma" pitchFamily="34" charset="0"/>
              </a:rPr>
              <a:pPr eaLnBrk="1" hangingPunct="1"/>
              <a:t>20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5366C248-AF74-4B40-8931-B7EB809A673B}" type="slidenum">
              <a:rPr lang="en-US" sz="1200" smtClean="0">
                <a:cs typeface="Tahoma" pitchFamily="34" charset="0"/>
              </a:rPr>
              <a:pPr eaLnBrk="1" hangingPunct="1"/>
              <a:t>21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6E66805C-9CB9-4CF8-AE5F-EECE999D565B}" type="slidenum">
              <a:rPr lang="en-US" sz="1200" smtClean="0">
                <a:cs typeface="Tahoma" pitchFamily="34" charset="0"/>
              </a:rPr>
              <a:pPr eaLnBrk="1" hangingPunct="1"/>
              <a:t>22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E63DB5F8-5B8F-4C44-9153-E51BF68B888C}" type="slidenum">
              <a:rPr lang="en-US" sz="1200" smtClean="0">
                <a:cs typeface="Tahoma" pitchFamily="34" charset="0"/>
              </a:rPr>
              <a:pPr eaLnBrk="1" hangingPunct="1"/>
              <a:t>3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8A322993-18E6-4713-97EC-520BA9528F7A}" type="slidenum">
              <a:rPr lang="en-US" sz="1200" smtClean="0">
                <a:cs typeface="Tahoma" pitchFamily="34" charset="0"/>
              </a:rPr>
              <a:pPr eaLnBrk="1" hangingPunct="1"/>
              <a:t>23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BC504808-4904-4EF8-AC65-98C1B139DECC}" type="slidenum">
              <a:rPr lang="en-US" sz="1200" smtClean="0">
                <a:cs typeface="Tahoma" pitchFamily="34" charset="0"/>
              </a:rPr>
              <a:pPr eaLnBrk="1" hangingPunct="1"/>
              <a:t>24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C1C3C1EF-C574-42A9-820F-8395CB9A817E}" type="slidenum">
              <a:rPr lang="en-US" sz="1200" smtClean="0">
                <a:cs typeface="Tahoma" pitchFamily="34" charset="0"/>
              </a:rPr>
              <a:pPr eaLnBrk="1" hangingPunct="1"/>
              <a:t>25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7A7EB55E-F291-4DF8-985F-7BFCCC077703}" type="slidenum">
              <a:rPr lang="en-US" sz="1200" smtClean="0">
                <a:cs typeface="Tahoma" pitchFamily="34" charset="0"/>
              </a:rPr>
              <a:pPr eaLnBrk="1" hangingPunct="1"/>
              <a:t>26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4EAF0E1F-99E3-473F-95AE-E1779A5D74DF}" type="slidenum">
              <a:rPr lang="en-US" sz="1200" smtClean="0">
                <a:cs typeface="Tahoma" pitchFamily="34" charset="0"/>
              </a:rPr>
              <a:pPr eaLnBrk="1" hangingPunct="1"/>
              <a:t>27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D99F94F1-E579-49AF-866F-7503BED5C514}" type="slidenum">
              <a:rPr lang="en-US" sz="1200" smtClean="0">
                <a:cs typeface="Tahoma" pitchFamily="34" charset="0"/>
              </a:rPr>
              <a:pPr eaLnBrk="1" hangingPunct="1"/>
              <a:t>28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1504D4D1-5DFD-4D82-9CF1-0D519FA9F8E2}" type="slidenum">
              <a:rPr lang="en-US" sz="1200" smtClean="0">
                <a:cs typeface="Tahoma" pitchFamily="34" charset="0"/>
              </a:rPr>
              <a:pPr eaLnBrk="1" hangingPunct="1"/>
              <a:t>29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C867D0E2-EAAA-4409-A25A-7D30D7F572CD}" type="slidenum">
              <a:rPr lang="en-US" sz="1200" smtClean="0">
                <a:cs typeface="Tahoma" pitchFamily="34" charset="0"/>
              </a:rPr>
              <a:pPr eaLnBrk="1" hangingPunct="1"/>
              <a:t>30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5039F1CC-965C-4019-BFAD-E568C08DCC9E}" type="slidenum">
              <a:rPr lang="en-US" sz="1200" smtClean="0">
                <a:cs typeface="Tahoma" pitchFamily="34" charset="0"/>
              </a:rPr>
              <a:pPr eaLnBrk="1" hangingPunct="1"/>
              <a:t>31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0C3036C4-E76B-4D50-9706-FCA4D243F036}" type="slidenum">
              <a:rPr lang="en-US" sz="1200" smtClean="0">
                <a:cs typeface="Tahoma" pitchFamily="34" charset="0"/>
              </a:rPr>
              <a:pPr eaLnBrk="1" hangingPunct="1"/>
              <a:t>32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BC61B077-7D96-4975-A311-293A41968A68}" type="slidenum">
              <a:rPr lang="en-US" sz="1200" smtClean="0">
                <a:cs typeface="Tahoma" pitchFamily="34" charset="0"/>
              </a:rPr>
              <a:pPr eaLnBrk="1" hangingPunct="1"/>
              <a:t>4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7BE32633-89EE-4F27-B300-4EB1A3A31C9F}" type="slidenum">
              <a:rPr lang="en-US" sz="1200" smtClean="0">
                <a:cs typeface="Tahoma" pitchFamily="34" charset="0"/>
              </a:rPr>
              <a:pPr eaLnBrk="1" hangingPunct="1"/>
              <a:t>33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E831E285-5130-4CD4-B5C2-0A25CAABB9E8}" type="slidenum">
              <a:rPr lang="en-US" sz="1200" smtClean="0">
                <a:cs typeface="Tahoma" pitchFamily="34" charset="0"/>
              </a:rPr>
              <a:pPr eaLnBrk="1" hangingPunct="1"/>
              <a:t>34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D3D77546-D8D8-4FC8-BDF0-D0478314E18F}" type="slidenum">
              <a:rPr lang="en-US" sz="1200" smtClean="0">
                <a:cs typeface="Tahoma" pitchFamily="34" charset="0"/>
              </a:rPr>
              <a:pPr eaLnBrk="1" hangingPunct="1"/>
              <a:t>35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7F9EAF49-B9EA-4086-A73D-8398279EC0E0}" type="slidenum">
              <a:rPr lang="en-US" sz="1200" smtClean="0">
                <a:cs typeface="Tahoma" pitchFamily="34" charset="0"/>
              </a:rPr>
              <a:pPr eaLnBrk="1" hangingPunct="1"/>
              <a:t>36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7A8D8C45-EDC8-4FBB-8E84-B8E5E5E60A5A}" type="slidenum">
              <a:rPr lang="en-US" sz="1200" smtClean="0">
                <a:cs typeface="Tahoma" pitchFamily="34" charset="0"/>
              </a:rPr>
              <a:pPr eaLnBrk="1" hangingPunct="1"/>
              <a:t>37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AD7BFE9B-5EE5-4001-B801-F339A7A69340}" type="slidenum">
              <a:rPr lang="en-US" sz="1200" smtClean="0">
                <a:cs typeface="Tahoma" pitchFamily="34" charset="0"/>
              </a:rPr>
              <a:pPr eaLnBrk="1" hangingPunct="1"/>
              <a:t>38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CACCFEBA-EA66-4CCA-B939-FB3FE0C61C9D}" type="slidenum">
              <a:rPr lang="en-US" sz="1200" smtClean="0">
                <a:cs typeface="Tahoma" pitchFamily="34" charset="0"/>
              </a:rPr>
              <a:pPr eaLnBrk="1" hangingPunct="1"/>
              <a:t>39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AFC06B0C-D580-48A2-BF70-520F32BD6A3C}" type="slidenum">
              <a:rPr lang="en-US" sz="1200" smtClean="0">
                <a:cs typeface="Tahoma" pitchFamily="34" charset="0"/>
              </a:rPr>
              <a:pPr eaLnBrk="1" hangingPunct="1"/>
              <a:t>40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D8AB3D30-D800-4257-B90E-21CE36BC1ACE}" type="slidenum">
              <a:rPr lang="en-US" sz="1200" smtClean="0">
                <a:cs typeface="Tahoma" pitchFamily="34" charset="0"/>
              </a:rPr>
              <a:pPr eaLnBrk="1" hangingPunct="1"/>
              <a:t>41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7A5C83EB-E8FB-4914-9360-0EDC43FB4AC9}" type="slidenum">
              <a:rPr lang="en-US" sz="1200" smtClean="0">
                <a:cs typeface="Tahoma" pitchFamily="34" charset="0"/>
              </a:rPr>
              <a:pPr eaLnBrk="1" hangingPunct="1"/>
              <a:t>42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B015AC46-BE50-4962-99FE-A4943364FA54}" type="slidenum">
              <a:rPr lang="en-US" sz="1200" smtClean="0">
                <a:cs typeface="Tahoma" pitchFamily="34" charset="0"/>
              </a:rPr>
              <a:pPr eaLnBrk="1" hangingPunct="1"/>
              <a:t>5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85F3549D-350E-4784-9A17-2BE29F4B3D5E}" type="slidenum">
              <a:rPr lang="en-US" sz="1200" smtClean="0">
                <a:cs typeface="Tahoma" pitchFamily="34" charset="0"/>
              </a:rPr>
              <a:pPr eaLnBrk="1" hangingPunct="1"/>
              <a:t>43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3B79ED5F-BB7E-460D-86C0-B6E3292C627D}" type="slidenum">
              <a:rPr lang="en-US" sz="1200" smtClean="0">
                <a:cs typeface="Tahoma" pitchFamily="34" charset="0"/>
              </a:rPr>
              <a:pPr eaLnBrk="1" hangingPunct="1"/>
              <a:t>45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38045D39-1EB8-4CA5-82BB-3C29581FC5FC}" type="slidenum">
              <a:rPr lang="en-US" sz="1200" smtClean="0">
                <a:cs typeface="Tahoma" pitchFamily="34" charset="0"/>
              </a:rPr>
              <a:pPr eaLnBrk="1" hangingPunct="1"/>
              <a:t>46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DCB57F0F-1E42-4076-8389-84C602F9E5BD}" type="slidenum">
              <a:rPr lang="en-US" sz="1200" smtClean="0">
                <a:cs typeface="Tahoma" pitchFamily="34" charset="0"/>
              </a:rPr>
              <a:pPr eaLnBrk="1" hangingPunct="1"/>
              <a:t>47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DD2E2071-89B9-4ADC-A593-065C5760979E}" type="slidenum">
              <a:rPr lang="en-US" sz="1200" smtClean="0">
                <a:cs typeface="Tahoma" pitchFamily="34" charset="0"/>
              </a:rPr>
              <a:pPr eaLnBrk="1" hangingPunct="1"/>
              <a:t>48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C86DE6F4-844B-416F-9A3D-CB953985CCCD}" type="slidenum">
              <a:rPr lang="en-US" sz="1200" smtClean="0">
                <a:cs typeface="Tahoma" pitchFamily="34" charset="0"/>
              </a:rPr>
              <a:pPr eaLnBrk="1" hangingPunct="1"/>
              <a:t>49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0F0AB935-35E8-4C4B-A75F-1BCC83FEA61E}" type="slidenum">
              <a:rPr lang="en-US" sz="1200" smtClean="0">
                <a:cs typeface="Tahoma" pitchFamily="34" charset="0"/>
              </a:rPr>
              <a:pPr eaLnBrk="1" hangingPunct="1"/>
              <a:t>50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757F720A-E6E4-46D3-BBE8-15276DBF59DC}" type="slidenum">
              <a:rPr lang="en-US" sz="1200" smtClean="0">
                <a:cs typeface="Tahoma" pitchFamily="34" charset="0"/>
              </a:rPr>
              <a:pPr eaLnBrk="1" hangingPunct="1"/>
              <a:t>51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9DF73E07-C853-4847-BC6B-8EE72BDD834B}" type="slidenum">
              <a:rPr lang="en-US" sz="1200" smtClean="0">
                <a:cs typeface="Tahoma" pitchFamily="34" charset="0"/>
              </a:rPr>
              <a:pPr eaLnBrk="1" hangingPunct="1"/>
              <a:t>52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AF8F4706-5F87-42AB-866C-4FB69377A18B}" type="slidenum">
              <a:rPr lang="en-US" sz="1200" smtClean="0">
                <a:cs typeface="Tahoma" pitchFamily="34" charset="0"/>
              </a:rPr>
              <a:pPr eaLnBrk="1" hangingPunct="1"/>
              <a:t>53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8D5AE01B-E2E2-4628-9F99-F34BD5A9065A}" type="slidenum">
              <a:rPr lang="en-US" sz="1200" smtClean="0">
                <a:cs typeface="Tahoma" pitchFamily="34" charset="0"/>
              </a:rPr>
              <a:pPr eaLnBrk="1" hangingPunct="1"/>
              <a:t>6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7FE9AE4C-6A13-47A5-AC65-4BAE6EBFA7BE}" type="slidenum">
              <a:rPr lang="en-US" sz="1200" smtClean="0">
                <a:cs typeface="Tahoma" pitchFamily="34" charset="0"/>
              </a:rPr>
              <a:pPr eaLnBrk="1" hangingPunct="1"/>
              <a:t>7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C742F6AC-73E4-4DC5-BDAA-8ABB167AB0CA}" type="slidenum">
              <a:rPr lang="en-US" sz="1200" smtClean="0">
                <a:cs typeface="Tahoma" pitchFamily="34" charset="0"/>
              </a:rPr>
              <a:pPr eaLnBrk="1" hangingPunct="1"/>
              <a:t>9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F3C03B52-6BFA-4226-8D5E-A36516AD3407}" type="slidenum">
              <a:rPr lang="en-US" sz="1200" smtClean="0">
                <a:cs typeface="Tahoma" pitchFamily="34" charset="0"/>
              </a:rPr>
              <a:pPr eaLnBrk="1" hangingPunct="1"/>
              <a:t>10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E823F66C-1B52-4F18-8611-BB8B473C4F94}" type="slidenum">
              <a:rPr lang="en-US" sz="1200" smtClean="0">
                <a:cs typeface="Tahoma" pitchFamily="34" charset="0"/>
              </a:rPr>
              <a:pPr eaLnBrk="1" hangingPunct="1"/>
              <a:t>11</a:t>
            </a:fld>
            <a:endParaRPr lang="th-TH" sz="1200" smtClean="0">
              <a:cs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9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8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6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5E91-D7E6-47FD-B56E-DFD7ED9D505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Geometrija" TargetMode="External"/><Relationship Id="rId2" Type="http://schemas.openxmlformats.org/officeDocument/2006/relationships/hyperlink" Target="https://hr.wikipedia.org/wiki/Gr%C4%8Dk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Reconstruction_of_the_temple_of_Jerusalem.jpg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violeta.dimic2015@gmail.com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Računarska grafika – projekcije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2376264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Transformacije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koordinatnog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sistema</a:t>
            </a:r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</a:rPr>
              <a:t>.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Projekcije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kao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vrsta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transformacija</a:t>
            </a: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.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89040"/>
            <a:ext cx="3233663" cy="224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7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r-Latn-C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Paralelna projekcija</a:t>
            </a:r>
            <a:endParaRPr lang="en-US" sz="4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C428F-456B-4B6D-9578-43D1ACC22811}" type="slidenum">
              <a:rPr lang="en-US" smtClean="0"/>
              <a:pPr>
                <a:defRPr/>
              </a:pPr>
              <a:t>10</a:t>
            </a:fld>
            <a:endParaRPr lang="th-TH"/>
          </a:p>
        </p:txBody>
      </p:sp>
      <p:pic>
        <p:nvPicPr>
          <p:cNvPr id="1434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4113" y="2128839"/>
            <a:ext cx="6690946" cy="3476625"/>
          </a:xfrm>
          <a:noFill/>
        </p:spPr>
      </p:pic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6532685" y="4660901"/>
            <a:ext cx="994759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sr-Latn-CS"/>
              <a:t>Scena</a:t>
            </a:r>
            <a:endParaRPr lang="en-US"/>
          </a:p>
        </p:txBody>
      </p: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1443404" y="4892676"/>
            <a:ext cx="239405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sr-Latn-CS"/>
              <a:t>Projekcija - slika</a:t>
            </a:r>
            <a:endParaRPr lang="en-US"/>
          </a:p>
        </p:txBody>
      </p:sp>
      <p:sp>
        <p:nvSpPr>
          <p:cNvPr id="14343" name="TextBox 11"/>
          <p:cNvSpPr txBox="1">
            <a:spLocks noChangeArrowheads="1"/>
          </p:cNvSpPr>
          <p:nvPr/>
        </p:nvSpPr>
        <p:spPr bwMode="auto">
          <a:xfrm>
            <a:off x="3890597" y="4938713"/>
            <a:ext cx="1393580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sr-Latn-CS"/>
              <a:t>Ravan</a:t>
            </a:r>
          </a:p>
          <a:p>
            <a:pPr eaLnBrk="1" hangingPunct="1"/>
            <a:r>
              <a:rPr lang="sr-Latn-CS"/>
              <a:t>rojekcije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084CD-8E67-41DB-A0F1-E63B2F12B7E9}" type="slidenum">
              <a:rPr lang="en-US"/>
              <a:pPr>
                <a:defRPr/>
              </a:pPr>
              <a:t>11</a:t>
            </a:fld>
            <a:endParaRPr lang="th-TH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sr-Latn-C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Taksonomija projekcija</a:t>
            </a:r>
            <a:endParaRPr lang="th-TH" sz="4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211016" y="1916832"/>
            <a:ext cx="8681464" cy="4536504"/>
            <a:chOff x="86" y="1121"/>
            <a:chExt cx="5688" cy="2697"/>
          </a:xfrm>
        </p:grpSpPr>
        <p:sp>
          <p:nvSpPr>
            <p:cNvPr id="15365" name="Rectangle 5"/>
            <p:cNvSpPr>
              <a:spLocks noChangeArrowheads="1"/>
            </p:cNvSpPr>
            <p:nvPr/>
          </p:nvSpPr>
          <p:spPr bwMode="auto">
            <a:xfrm>
              <a:off x="5035" y="2802"/>
              <a:ext cx="73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000" b="1">
                  <a:latin typeface="Arial" charset="0"/>
                  <a:cs typeface="Arial" charset="0"/>
                </a:rPr>
                <a:t>T</a:t>
              </a:r>
              <a:r>
                <a:rPr lang="sr-Latn-CS" sz="2000" b="1">
                  <a:latin typeface="Arial" charset="0"/>
                  <a:cs typeface="Arial" charset="0"/>
                </a:rPr>
                <a:t>ri CoP</a:t>
              </a:r>
              <a:endParaRPr lang="en-US" sz="2000" b="1">
                <a:latin typeface="Arial" charset="0"/>
                <a:cs typeface="Arial" charset="0"/>
              </a:endParaRPr>
            </a:p>
          </p:txBody>
        </p:sp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1958" y="1121"/>
              <a:ext cx="258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b="1">
                  <a:latin typeface="Arial" charset="0"/>
                  <a:cs typeface="Arial" charset="0"/>
                </a:rPr>
                <a:t>Planar</a:t>
              </a:r>
              <a:r>
                <a:rPr lang="sr-Latn-CS" b="1">
                  <a:latin typeface="Arial" charset="0"/>
                  <a:cs typeface="Arial" charset="0"/>
                </a:rPr>
                <a:t>ne g</a:t>
              </a:r>
              <a:r>
                <a:rPr lang="en-US" b="1">
                  <a:latin typeface="Arial" charset="0"/>
                  <a:cs typeface="Arial" charset="0"/>
                </a:rPr>
                <a:t>eometr</a:t>
              </a:r>
              <a:r>
                <a:rPr lang="sr-Latn-CS" b="1">
                  <a:latin typeface="Arial" charset="0"/>
                  <a:cs typeface="Arial" charset="0"/>
                </a:rPr>
                <a:t>ijske</a:t>
              </a:r>
              <a:r>
                <a:rPr lang="en-US" b="1">
                  <a:latin typeface="Arial" charset="0"/>
                  <a:cs typeface="Arial" charset="0"/>
                </a:rPr>
                <a:t> </a:t>
              </a:r>
              <a:r>
                <a:rPr lang="sr-Latn-CS" b="1">
                  <a:latin typeface="Arial" charset="0"/>
                  <a:cs typeface="Arial" charset="0"/>
                </a:rPr>
                <a:t>projekcije</a:t>
              </a:r>
              <a:endParaRPr lang="en-US" b="1">
                <a:latin typeface="Arial" charset="0"/>
                <a:cs typeface="Arial" charset="0"/>
              </a:endParaRPr>
            </a:p>
          </p:txBody>
        </p:sp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1958" y="1699"/>
              <a:ext cx="90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Arial" charset="0"/>
                  <a:cs typeface="Arial" charset="0"/>
                </a:rPr>
                <a:t>Paralel</a:t>
              </a:r>
              <a:r>
                <a:rPr lang="sr-Latn-CS" sz="2000" b="1">
                  <a:solidFill>
                    <a:srgbClr val="FF0000"/>
                  </a:solidFill>
                  <a:latin typeface="Arial" charset="0"/>
                  <a:cs typeface="Arial" charset="0"/>
                </a:rPr>
                <a:t>ne</a:t>
              </a:r>
              <a:endParaRPr lang="en-US" sz="20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4166" y="1747"/>
              <a:ext cx="122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Arial" charset="0"/>
                  <a:cs typeface="Arial" charset="0"/>
                </a:rPr>
                <a:t>U perspe</a:t>
              </a:r>
              <a:r>
                <a:rPr lang="sr-Latn-CS" sz="2000" b="1">
                  <a:solidFill>
                    <a:srgbClr val="FF0000"/>
                  </a:solidFill>
                  <a:latin typeface="Arial" charset="0"/>
                  <a:cs typeface="Arial" charset="0"/>
                </a:rPr>
                <a:t>k</a:t>
              </a:r>
              <a:r>
                <a:rPr lang="en-US" sz="2000" b="1">
                  <a:solidFill>
                    <a:srgbClr val="FF0000"/>
                  </a:solidFill>
                  <a:latin typeface="Arial" charset="0"/>
                  <a:cs typeface="Arial" charset="0"/>
                </a:rPr>
                <a:t>tivi</a:t>
              </a:r>
            </a:p>
          </p:txBody>
        </p:sp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3421" y="2179"/>
              <a:ext cx="63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sr-Latn-CS" sz="2000" b="1">
                  <a:latin typeface="Arial" charset="0"/>
                  <a:cs typeface="Arial" charset="0"/>
                </a:rPr>
                <a:t>Jedan</a:t>
              </a:r>
            </a:p>
            <a:p>
              <a:pPr algn="ctr"/>
              <a:r>
                <a:rPr lang="sr-Latn-CS" sz="2000" b="1">
                  <a:latin typeface="Arial" charset="0"/>
                  <a:cs typeface="Arial" charset="0"/>
                </a:rPr>
                <a:t>CoP</a:t>
              </a:r>
              <a:endParaRPr lang="en-US" sz="2000" b="1">
                <a:latin typeface="Arial" charset="0"/>
                <a:cs typeface="Arial" charset="0"/>
              </a:endParaRPr>
            </a:p>
          </p:txBody>
        </p:sp>
        <p:sp>
          <p:nvSpPr>
            <p:cNvPr id="15370" name="Rectangle 10"/>
            <p:cNvSpPr>
              <a:spLocks noChangeArrowheads="1"/>
            </p:cNvSpPr>
            <p:nvPr/>
          </p:nvSpPr>
          <p:spPr bwMode="auto">
            <a:xfrm>
              <a:off x="4169" y="2496"/>
              <a:ext cx="84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sr-Latn-CS" sz="2000" b="1">
                  <a:latin typeface="Arial" charset="0"/>
                  <a:cs typeface="Arial" charset="0"/>
                </a:rPr>
                <a:t>Dva CoP</a:t>
              </a:r>
              <a:endParaRPr lang="en-US" sz="2000" b="1">
                <a:latin typeface="Arial" charset="0"/>
                <a:cs typeface="Arial" charset="0"/>
              </a:endParaRPr>
            </a:p>
          </p:txBody>
        </p:sp>
        <p:sp>
          <p:nvSpPr>
            <p:cNvPr id="15371" name="Rectangle 11"/>
            <p:cNvSpPr>
              <a:spLocks noChangeArrowheads="1"/>
            </p:cNvSpPr>
            <p:nvPr/>
          </p:nvSpPr>
          <p:spPr bwMode="auto">
            <a:xfrm>
              <a:off x="1979" y="2100"/>
              <a:ext cx="15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sr-Latn-CS" sz="2000" b="1">
                  <a:latin typeface="Arial" charset="0"/>
                  <a:cs typeface="Arial" charset="0"/>
                </a:rPr>
                <a:t>Pod uglom - kose</a:t>
              </a:r>
              <a:endParaRPr lang="en-US" sz="2000" b="1">
                <a:latin typeface="Arial" charset="0"/>
                <a:cs typeface="Arial" charset="0"/>
              </a:endParaRPr>
            </a:p>
          </p:txBody>
        </p:sp>
        <p:sp>
          <p:nvSpPr>
            <p:cNvPr id="15372" name="Rectangle 12"/>
            <p:cNvSpPr>
              <a:spLocks noChangeArrowheads="1"/>
            </p:cNvSpPr>
            <p:nvPr/>
          </p:nvSpPr>
          <p:spPr bwMode="auto">
            <a:xfrm>
              <a:off x="902" y="2083"/>
              <a:ext cx="116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000" b="1">
                  <a:latin typeface="Arial" charset="0"/>
                  <a:cs typeface="Arial" charset="0"/>
                </a:rPr>
                <a:t>Ort</a:t>
              </a:r>
              <a:r>
                <a:rPr lang="sr-Latn-CS" sz="2000" b="1">
                  <a:latin typeface="Arial" charset="0"/>
                  <a:cs typeface="Arial" charset="0"/>
                </a:rPr>
                <a:t>ogonalne</a:t>
              </a:r>
              <a:endParaRPr lang="en-US" sz="2000" b="1">
                <a:latin typeface="Arial" charset="0"/>
                <a:cs typeface="Arial" charset="0"/>
              </a:endParaRPr>
            </a:p>
          </p:txBody>
        </p:sp>
        <p:sp>
          <p:nvSpPr>
            <p:cNvPr id="15373" name="Rectangle 13"/>
            <p:cNvSpPr>
              <a:spLocks noChangeArrowheads="1"/>
            </p:cNvSpPr>
            <p:nvPr/>
          </p:nvSpPr>
          <p:spPr bwMode="auto">
            <a:xfrm>
              <a:off x="86" y="2253"/>
              <a:ext cx="695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sr-Latn-CS" sz="1800" b="1">
                  <a:latin typeface="Arial" charset="0"/>
                  <a:cs typeface="Arial" charset="0"/>
                </a:rPr>
                <a:t>Pogled </a:t>
              </a:r>
            </a:p>
            <a:p>
              <a:r>
                <a:rPr lang="sr-Latn-CS" sz="1800" b="1">
                  <a:latin typeface="Arial" charset="0"/>
                  <a:cs typeface="Arial" charset="0"/>
                </a:rPr>
                <a:t>odozgo</a:t>
              </a:r>
              <a:endParaRPr lang="en-US" sz="1800" b="1">
                <a:latin typeface="Arial" charset="0"/>
                <a:cs typeface="Arial" charset="0"/>
              </a:endParaRPr>
            </a:p>
            <a:p>
              <a:r>
                <a:rPr lang="en-US" sz="1800" b="1">
                  <a:latin typeface="Arial" charset="0"/>
                  <a:cs typeface="Arial" charset="0"/>
                </a:rPr>
                <a:t>(plan)</a:t>
              </a:r>
            </a:p>
          </p:txBody>
        </p:sp>
        <p:sp>
          <p:nvSpPr>
            <p:cNvPr id="15374" name="Rectangle 14"/>
            <p:cNvSpPr>
              <a:spLocks noChangeArrowheads="1"/>
            </p:cNvSpPr>
            <p:nvPr/>
          </p:nvSpPr>
          <p:spPr bwMode="auto">
            <a:xfrm>
              <a:off x="422" y="2769"/>
              <a:ext cx="783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sr-Latn-CS" sz="1800" b="1">
                  <a:latin typeface="Arial" charset="0"/>
                  <a:cs typeface="Arial" charset="0"/>
                </a:rPr>
                <a:t>Prednja</a:t>
              </a:r>
              <a:endParaRPr lang="en-US" sz="1800" b="1">
                <a:latin typeface="Arial" charset="0"/>
                <a:cs typeface="Arial" charset="0"/>
              </a:endParaRPr>
            </a:p>
            <a:p>
              <a:r>
                <a:rPr lang="en-US" sz="1800" b="1">
                  <a:latin typeface="Arial" charset="0"/>
                  <a:cs typeface="Arial" charset="0"/>
                </a:rPr>
                <a:t>eleva</a:t>
              </a:r>
              <a:r>
                <a:rPr lang="sr-Latn-CS" sz="1800" b="1">
                  <a:latin typeface="Arial" charset="0"/>
                  <a:cs typeface="Arial" charset="0"/>
                </a:rPr>
                <a:t>cija</a:t>
              </a:r>
              <a:endParaRPr lang="en-US" sz="1800" b="1">
                <a:latin typeface="Arial" charset="0"/>
                <a:cs typeface="Arial" charset="0"/>
              </a:endParaRPr>
            </a:p>
          </p:txBody>
        </p:sp>
        <p:sp>
          <p:nvSpPr>
            <p:cNvPr id="15375" name="Rectangle 15"/>
            <p:cNvSpPr>
              <a:spLocks noChangeArrowheads="1"/>
            </p:cNvSpPr>
            <p:nvPr/>
          </p:nvSpPr>
          <p:spPr bwMode="auto">
            <a:xfrm>
              <a:off x="998" y="3153"/>
              <a:ext cx="783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sr-Latn-CS" sz="1800" b="1">
                  <a:latin typeface="Arial" charset="0"/>
                  <a:cs typeface="Arial" charset="0"/>
                </a:rPr>
                <a:t>Bočna</a:t>
              </a:r>
              <a:endParaRPr lang="en-US" sz="1800" b="1">
                <a:latin typeface="Arial" charset="0"/>
                <a:cs typeface="Arial" charset="0"/>
              </a:endParaRPr>
            </a:p>
            <a:p>
              <a:r>
                <a:rPr lang="en-US" sz="1800" b="1">
                  <a:latin typeface="Arial" charset="0"/>
                  <a:cs typeface="Arial" charset="0"/>
                </a:rPr>
                <a:t>eleva</a:t>
              </a:r>
              <a:r>
                <a:rPr lang="sr-Latn-CS" sz="1800" b="1">
                  <a:latin typeface="Arial" charset="0"/>
                  <a:cs typeface="Arial" charset="0"/>
                </a:rPr>
                <a:t>cija</a:t>
              </a:r>
              <a:endParaRPr lang="en-US" sz="1800" b="1">
                <a:latin typeface="Arial" charset="0"/>
                <a:cs typeface="Arial" charset="0"/>
              </a:endParaRPr>
            </a:p>
          </p:txBody>
        </p:sp>
        <p:sp>
          <p:nvSpPr>
            <p:cNvPr id="15376" name="Rectangle 16"/>
            <p:cNvSpPr>
              <a:spLocks noChangeArrowheads="1"/>
            </p:cNvSpPr>
            <p:nvPr/>
          </p:nvSpPr>
          <p:spPr bwMode="auto">
            <a:xfrm>
              <a:off x="1198" y="3585"/>
              <a:ext cx="139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sr-Latn-CS" sz="1800" b="1">
                  <a:solidFill>
                    <a:srgbClr val="FF0000"/>
                  </a:solidFill>
                  <a:latin typeface="Arial" charset="0"/>
                  <a:cs typeface="Arial" charset="0"/>
                </a:rPr>
                <a:t>Aksonometrijske</a:t>
              </a:r>
              <a:endParaRPr lang="en-US" sz="1800" b="1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77" name="Rectangle 17"/>
            <p:cNvSpPr>
              <a:spLocks noChangeArrowheads="1"/>
            </p:cNvSpPr>
            <p:nvPr/>
          </p:nvSpPr>
          <p:spPr bwMode="auto">
            <a:xfrm>
              <a:off x="2390" y="3585"/>
              <a:ext cx="6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sr-Latn-CS" sz="1800" b="1">
                  <a:latin typeface="Arial" charset="0"/>
                  <a:cs typeface="Arial" charset="0"/>
                </a:rPr>
                <a:t>Ostale</a:t>
              </a:r>
              <a:endParaRPr lang="en-US" sz="1800" b="1">
                <a:latin typeface="Arial" charset="0"/>
                <a:cs typeface="Arial" charset="0"/>
              </a:endParaRPr>
            </a:p>
          </p:txBody>
        </p:sp>
        <p:sp>
          <p:nvSpPr>
            <p:cNvPr id="15378" name="Rectangle 18"/>
            <p:cNvSpPr>
              <a:spLocks noChangeArrowheads="1"/>
            </p:cNvSpPr>
            <p:nvPr/>
          </p:nvSpPr>
          <p:spPr bwMode="auto">
            <a:xfrm>
              <a:off x="2054" y="2529"/>
              <a:ext cx="101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sr-Latn-CS" sz="1800" b="1">
                  <a:latin typeface="Arial" charset="0"/>
                  <a:cs typeface="Arial" charset="0"/>
                </a:rPr>
                <a:t>Kabinetska </a:t>
              </a:r>
              <a:endParaRPr lang="en-US" sz="1800" b="1" baseline="30000">
                <a:latin typeface="Arial" charset="0"/>
                <a:cs typeface="Arial" charset="0"/>
              </a:endParaRPr>
            </a:p>
          </p:txBody>
        </p:sp>
        <p:sp>
          <p:nvSpPr>
            <p:cNvPr id="15379" name="Rectangle 19"/>
            <p:cNvSpPr>
              <a:spLocks noChangeArrowheads="1"/>
            </p:cNvSpPr>
            <p:nvPr/>
          </p:nvSpPr>
          <p:spPr bwMode="auto">
            <a:xfrm>
              <a:off x="2582" y="2769"/>
              <a:ext cx="103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sr-Latn-CS" sz="1800" b="1">
                  <a:latin typeface="Arial" charset="0"/>
                  <a:cs typeface="Arial" charset="0"/>
                </a:rPr>
                <a:t>Kavaljeova  </a:t>
              </a:r>
              <a:endParaRPr lang="en-US" sz="1800" b="1">
                <a:latin typeface="Arial" charset="0"/>
                <a:cs typeface="Arial" charset="0"/>
              </a:endParaRPr>
            </a:p>
          </p:txBody>
        </p:sp>
        <p:sp>
          <p:nvSpPr>
            <p:cNvPr id="15380" name="Rectangle 20"/>
            <p:cNvSpPr>
              <a:spLocks noChangeArrowheads="1"/>
            </p:cNvSpPr>
            <p:nvPr/>
          </p:nvSpPr>
          <p:spPr bwMode="auto">
            <a:xfrm>
              <a:off x="3350" y="2961"/>
              <a:ext cx="6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sr-Latn-CS" sz="1800" b="1">
                  <a:latin typeface="Arial" charset="0"/>
                  <a:cs typeface="Arial" charset="0"/>
                </a:rPr>
                <a:t>Ostale</a:t>
              </a:r>
              <a:endParaRPr lang="en-US" sz="1800" b="1">
                <a:latin typeface="Arial" charset="0"/>
                <a:cs typeface="Arial" charset="0"/>
              </a:endParaRPr>
            </a:p>
          </p:txBody>
        </p:sp>
        <p:sp>
          <p:nvSpPr>
            <p:cNvPr id="15381" name="Line 21"/>
            <p:cNvSpPr>
              <a:spLocks noChangeShapeType="1"/>
            </p:cNvSpPr>
            <p:nvPr/>
          </p:nvSpPr>
          <p:spPr bwMode="auto">
            <a:xfrm flipH="1">
              <a:off x="2352" y="1536"/>
              <a:ext cx="115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2" name="Line 22"/>
            <p:cNvSpPr>
              <a:spLocks noChangeShapeType="1"/>
            </p:cNvSpPr>
            <p:nvPr/>
          </p:nvSpPr>
          <p:spPr bwMode="auto">
            <a:xfrm>
              <a:off x="3504" y="1536"/>
              <a:ext cx="120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3" name="Line 23"/>
            <p:cNvSpPr>
              <a:spLocks noChangeShapeType="1"/>
            </p:cNvSpPr>
            <p:nvPr/>
          </p:nvSpPr>
          <p:spPr bwMode="auto">
            <a:xfrm>
              <a:off x="2256" y="1920"/>
              <a:ext cx="38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4" name="Line 24"/>
            <p:cNvSpPr>
              <a:spLocks noChangeShapeType="1"/>
            </p:cNvSpPr>
            <p:nvPr/>
          </p:nvSpPr>
          <p:spPr bwMode="auto">
            <a:xfrm flipH="1">
              <a:off x="1680" y="1920"/>
              <a:ext cx="576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5" name="Line 25"/>
            <p:cNvSpPr>
              <a:spLocks noChangeShapeType="1"/>
            </p:cNvSpPr>
            <p:nvPr/>
          </p:nvSpPr>
          <p:spPr bwMode="auto">
            <a:xfrm flipH="1">
              <a:off x="432" y="2304"/>
              <a:ext cx="912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6" name="Line 26"/>
            <p:cNvSpPr>
              <a:spLocks noChangeShapeType="1"/>
            </p:cNvSpPr>
            <p:nvPr/>
          </p:nvSpPr>
          <p:spPr bwMode="auto">
            <a:xfrm flipH="1">
              <a:off x="912" y="2304"/>
              <a:ext cx="432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7" name="Line 27"/>
            <p:cNvSpPr>
              <a:spLocks noChangeShapeType="1"/>
            </p:cNvSpPr>
            <p:nvPr/>
          </p:nvSpPr>
          <p:spPr bwMode="auto">
            <a:xfrm>
              <a:off x="1344" y="2304"/>
              <a:ext cx="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8" name="Line 28"/>
            <p:cNvSpPr>
              <a:spLocks noChangeShapeType="1"/>
            </p:cNvSpPr>
            <p:nvPr/>
          </p:nvSpPr>
          <p:spPr bwMode="auto">
            <a:xfrm>
              <a:off x="1344" y="2304"/>
              <a:ext cx="624" cy="1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9" name="Line 29"/>
            <p:cNvSpPr>
              <a:spLocks noChangeShapeType="1"/>
            </p:cNvSpPr>
            <p:nvPr/>
          </p:nvSpPr>
          <p:spPr bwMode="auto">
            <a:xfrm>
              <a:off x="1344" y="2304"/>
              <a:ext cx="1296" cy="1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0" name="Line 30"/>
            <p:cNvSpPr>
              <a:spLocks noChangeShapeType="1"/>
            </p:cNvSpPr>
            <p:nvPr/>
          </p:nvSpPr>
          <p:spPr bwMode="auto">
            <a:xfrm flipH="1">
              <a:off x="2400" y="2352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1" name="Line 31"/>
            <p:cNvSpPr>
              <a:spLocks noChangeShapeType="1"/>
            </p:cNvSpPr>
            <p:nvPr/>
          </p:nvSpPr>
          <p:spPr bwMode="auto">
            <a:xfrm>
              <a:off x="2592" y="2352"/>
              <a:ext cx="336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2" name="Line 32"/>
            <p:cNvSpPr>
              <a:spLocks noChangeShapeType="1"/>
            </p:cNvSpPr>
            <p:nvPr/>
          </p:nvSpPr>
          <p:spPr bwMode="auto">
            <a:xfrm>
              <a:off x="2592" y="2352"/>
              <a:ext cx="1008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3" name="Line 33"/>
            <p:cNvSpPr>
              <a:spLocks noChangeShapeType="1"/>
            </p:cNvSpPr>
            <p:nvPr/>
          </p:nvSpPr>
          <p:spPr bwMode="auto">
            <a:xfrm flipH="1">
              <a:off x="3888" y="1968"/>
              <a:ext cx="672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4" name="Line 34"/>
            <p:cNvSpPr>
              <a:spLocks noChangeShapeType="1"/>
            </p:cNvSpPr>
            <p:nvPr/>
          </p:nvSpPr>
          <p:spPr bwMode="auto">
            <a:xfrm>
              <a:off x="4560" y="1968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5" name="Line 35"/>
            <p:cNvSpPr>
              <a:spLocks noChangeShapeType="1"/>
            </p:cNvSpPr>
            <p:nvPr/>
          </p:nvSpPr>
          <p:spPr bwMode="auto">
            <a:xfrm>
              <a:off x="4560" y="1968"/>
              <a:ext cx="816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299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C8DB3-CB1E-46AF-9933-DBE983F726A7}" type="slidenum">
              <a:rPr lang="en-US"/>
              <a:pPr>
                <a:defRPr/>
              </a:pPr>
              <a:t>12</a:t>
            </a:fld>
            <a:endParaRPr lang="th-TH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40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Paralel</a:t>
            </a:r>
            <a:r>
              <a:rPr lang="sr-Latn-C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ne</a:t>
            </a:r>
            <a:r>
              <a:rPr lang="en-U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</a:t>
            </a:r>
            <a:r>
              <a:rPr lang="en-US" sz="40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roje</a:t>
            </a:r>
            <a:r>
              <a:rPr lang="sr-Latn-C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kcije</a:t>
            </a:r>
            <a:r>
              <a:rPr lang="en-U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endParaRPr lang="th-TH" sz="4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000" b="1" dirty="0" smtClean="0">
                <a:latin typeface="Cambria" pitchFamily="18" charset="0"/>
                <a:ea typeface="Cambria" pitchFamily="18" charset="0"/>
              </a:rPr>
              <a:t>Ort</a:t>
            </a:r>
            <a:r>
              <a:rPr lang="sr-Latn-CS" sz="2000" b="1" dirty="0" smtClean="0">
                <a:latin typeface="Cambria" pitchFamily="18" charset="0"/>
                <a:ea typeface="Cambria" pitchFamily="18" charset="0"/>
              </a:rPr>
              <a:t>ogonalne</a:t>
            </a:r>
            <a:r>
              <a:rPr lang="en-US" sz="2000" b="1" dirty="0" smtClean="0">
                <a:latin typeface="Cambria" pitchFamily="18" charset="0"/>
                <a:ea typeface="Cambria" pitchFamily="18" charset="0"/>
              </a:rPr>
              <a:t>: </a:t>
            </a:r>
            <a:r>
              <a:rPr lang="sr-Latn-CS" sz="2000" dirty="0" smtClean="0">
                <a:latin typeface="Cambria" pitchFamily="18" charset="0"/>
                <a:ea typeface="Cambria" pitchFamily="18" charset="0"/>
              </a:rPr>
              <a:t>Ako su linije projekcije normalne na ravan pogleda (projekcije) i ravan projekcije paralelna nekoj od koordinatnih ravni;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000" dirty="0" smtClean="0">
                <a:latin typeface="Cambria" pitchFamily="18" charset="0"/>
                <a:ea typeface="Cambria" pitchFamily="18" charset="0"/>
              </a:rPr>
              <a:t>Postoji nekoliko tipova tzv. </a:t>
            </a:r>
            <a:r>
              <a:rPr lang="sr-Latn-CS" sz="2000" b="1" dirty="0" smtClean="0">
                <a:latin typeface="Cambria" pitchFamily="18" charset="0"/>
                <a:ea typeface="Cambria" pitchFamily="18" charset="0"/>
              </a:rPr>
              <a:t>aksonometrijskih </a:t>
            </a:r>
            <a:r>
              <a:rPr lang="sr-Latn-CS" sz="2000" dirty="0" smtClean="0">
                <a:latin typeface="Cambria" pitchFamily="18" charset="0"/>
                <a:ea typeface="Cambria" pitchFamily="18" charset="0"/>
              </a:rPr>
              <a:t>ili paralelnih projekcija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(</a:t>
            </a:r>
            <a:r>
              <a:rPr lang="sr-Latn-CS" sz="2000" dirty="0" smtClean="0">
                <a:latin typeface="Cambria" pitchFamily="18" charset="0"/>
                <a:ea typeface="Cambria" pitchFamily="18" charset="0"/>
              </a:rPr>
              <a:t>koje nisu </a:t>
            </a:r>
            <a:r>
              <a:rPr lang="sr-Latn-CS" sz="2000" b="1" dirty="0" smtClean="0">
                <a:latin typeface="Cambria" pitchFamily="18" charset="0"/>
                <a:ea typeface="Cambria" pitchFamily="18" charset="0"/>
              </a:rPr>
              <a:t>kose</a:t>
            </a:r>
            <a:r>
              <a:rPr lang="sr-Latn-CS" sz="2000" dirty="0" smtClean="0">
                <a:latin typeface="Cambria" pitchFamily="18" charset="0"/>
                <a:ea typeface="Cambria" pitchFamily="18" charset="0"/>
              </a:rPr>
              <a:t> (oblique) projekcije)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000" dirty="0" smtClean="0"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935038" y="2954486"/>
            <a:ext cx="7029450" cy="4057651"/>
            <a:chOff x="531" y="1492"/>
            <a:chExt cx="4797" cy="2556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3662" y="2014"/>
              <a:ext cx="843" cy="86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>
              <a:off x="531" y="1777"/>
              <a:ext cx="47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3340" y="1712"/>
              <a:ext cx="1488" cy="14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4319" y="3312"/>
              <a:ext cx="3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grpSp>
          <p:nvGrpSpPr>
            <p:cNvPr id="11" name="Group 9"/>
            <p:cNvGrpSpPr>
              <a:grpSpLocks/>
            </p:cNvGrpSpPr>
            <p:nvPr/>
          </p:nvGrpSpPr>
          <p:grpSpPr bwMode="auto">
            <a:xfrm>
              <a:off x="4083" y="2448"/>
              <a:ext cx="243" cy="1001"/>
              <a:chOff x="4083" y="2448"/>
              <a:chExt cx="243" cy="1001"/>
            </a:xfrm>
          </p:grpSpPr>
          <p:sp>
            <p:nvSpPr>
              <p:cNvPr id="37" name="Line 10"/>
              <p:cNvSpPr>
                <a:spLocks noChangeShapeType="1"/>
              </p:cNvSpPr>
              <p:nvPr/>
            </p:nvSpPr>
            <p:spPr bwMode="auto">
              <a:xfrm flipH="1">
                <a:off x="4083" y="2448"/>
                <a:ext cx="1" cy="9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1"/>
              <p:cNvSpPr>
                <a:spLocks noChangeShapeType="1"/>
              </p:cNvSpPr>
              <p:nvPr/>
            </p:nvSpPr>
            <p:spPr bwMode="auto">
              <a:xfrm>
                <a:off x="4084" y="3449"/>
                <a:ext cx="2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813" y="1692"/>
              <a:ext cx="819" cy="150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1712" y="3408"/>
              <a:ext cx="139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ngsana New" pitchFamily="18" charset="-34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Se</a:t>
              </a:r>
              <a:r>
                <a:rPr lang="sr-Latn-CS" dirty="0">
                  <a:latin typeface="Times New Roman" pitchFamily="18" charset="0"/>
                  <a:cs typeface="Times New Roman" pitchFamily="18" charset="0"/>
                </a:rPr>
                <a:t>kcija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sr-Latn-RS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pPr eaLnBrk="1" hangingPunct="1">
                <a:spcBef>
                  <a:spcPct val="50000"/>
                </a:spcBef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" name="Group 14"/>
            <p:cNvGrpSpPr>
              <a:grpSpLocks/>
            </p:cNvGrpSpPr>
            <p:nvPr/>
          </p:nvGrpSpPr>
          <p:grpSpPr bwMode="auto">
            <a:xfrm rot="18900000" flipV="1">
              <a:off x="3701" y="1492"/>
              <a:ext cx="243" cy="1001"/>
              <a:chOff x="4083" y="2448"/>
              <a:chExt cx="243" cy="1001"/>
            </a:xfrm>
          </p:grpSpPr>
          <p:sp>
            <p:nvSpPr>
              <p:cNvPr id="35" name="Line 15"/>
              <p:cNvSpPr>
                <a:spLocks noChangeShapeType="1"/>
              </p:cNvSpPr>
              <p:nvPr/>
            </p:nvSpPr>
            <p:spPr bwMode="auto">
              <a:xfrm flipH="1">
                <a:off x="4083" y="2448"/>
                <a:ext cx="1" cy="9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6"/>
              <p:cNvSpPr>
                <a:spLocks noChangeShapeType="1"/>
              </p:cNvSpPr>
              <p:nvPr/>
            </p:nvSpPr>
            <p:spPr bwMode="auto">
              <a:xfrm>
                <a:off x="4084" y="3449"/>
                <a:ext cx="2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7"/>
            <p:cNvGrpSpPr>
              <a:grpSpLocks/>
            </p:cNvGrpSpPr>
            <p:nvPr/>
          </p:nvGrpSpPr>
          <p:grpSpPr bwMode="auto">
            <a:xfrm>
              <a:off x="3586" y="2799"/>
              <a:ext cx="194" cy="200"/>
              <a:chOff x="750" y="3856"/>
              <a:chExt cx="194" cy="200"/>
            </a:xfrm>
          </p:grpSpPr>
          <p:sp>
            <p:nvSpPr>
              <p:cNvPr id="33" name="Oval 18"/>
              <p:cNvSpPr>
                <a:spLocks noChangeArrowheads="1"/>
              </p:cNvSpPr>
              <p:nvPr/>
            </p:nvSpPr>
            <p:spPr bwMode="auto">
              <a:xfrm>
                <a:off x="750" y="3856"/>
                <a:ext cx="194" cy="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Oval 19"/>
              <p:cNvSpPr>
                <a:spLocks noChangeArrowheads="1"/>
              </p:cNvSpPr>
              <p:nvPr/>
            </p:nvSpPr>
            <p:spPr bwMode="auto">
              <a:xfrm>
                <a:off x="784" y="3897"/>
                <a:ext cx="117" cy="1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20"/>
            <p:cNvGrpSpPr>
              <a:grpSpLocks/>
            </p:cNvGrpSpPr>
            <p:nvPr/>
          </p:nvGrpSpPr>
          <p:grpSpPr bwMode="auto">
            <a:xfrm>
              <a:off x="4398" y="1923"/>
              <a:ext cx="194" cy="200"/>
              <a:chOff x="750" y="3856"/>
              <a:chExt cx="194" cy="200"/>
            </a:xfrm>
          </p:grpSpPr>
          <p:sp>
            <p:nvSpPr>
              <p:cNvPr id="31" name="Oval 21"/>
              <p:cNvSpPr>
                <a:spLocks noChangeArrowheads="1"/>
              </p:cNvSpPr>
              <p:nvPr/>
            </p:nvSpPr>
            <p:spPr bwMode="auto">
              <a:xfrm>
                <a:off x="750" y="3856"/>
                <a:ext cx="194" cy="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22"/>
              <p:cNvSpPr>
                <a:spLocks noChangeArrowheads="1"/>
              </p:cNvSpPr>
              <p:nvPr/>
            </p:nvSpPr>
            <p:spPr bwMode="auto">
              <a:xfrm>
                <a:off x="784" y="3897"/>
                <a:ext cx="117" cy="1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23"/>
            <p:cNvGrpSpPr>
              <a:grpSpLocks/>
            </p:cNvGrpSpPr>
            <p:nvPr/>
          </p:nvGrpSpPr>
          <p:grpSpPr bwMode="auto">
            <a:xfrm>
              <a:off x="4398" y="2800"/>
              <a:ext cx="194" cy="200"/>
              <a:chOff x="750" y="3856"/>
              <a:chExt cx="194" cy="200"/>
            </a:xfrm>
          </p:grpSpPr>
          <p:sp>
            <p:nvSpPr>
              <p:cNvPr id="29" name="Oval 24"/>
              <p:cNvSpPr>
                <a:spLocks noChangeArrowheads="1"/>
              </p:cNvSpPr>
              <p:nvPr/>
            </p:nvSpPr>
            <p:spPr bwMode="auto">
              <a:xfrm>
                <a:off x="750" y="3856"/>
                <a:ext cx="194" cy="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25"/>
              <p:cNvSpPr>
                <a:spLocks noChangeArrowheads="1"/>
              </p:cNvSpPr>
              <p:nvPr/>
            </p:nvSpPr>
            <p:spPr bwMode="auto">
              <a:xfrm>
                <a:off x="784" y="3897"/>
                <a:ext cx="117" cy="1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26"/>
            <p:cNvGrpSpPr>
              <a:grpSpLocks/>
            </p:cNvGrpSpPr>
            <p:nvPr/>
          </p:nvGrpSpPr>
          <p:grpSpPr bwMode="auto">
            <a:xfrm>
              <a:off x="3585" y="1923"/>
              <a:ext cx="194" cy="200"/>
              <a:chOff x="750" y="3856"/>
              <a:chExt cx="194" cy="200"/>
            </a:xfrm>
          </p:grpSpPr>
          <p:sp>
            <p:nvSpPr>
              <p:cNvPr id="27" name="Oval 27"/>
              <p:cNvSpPr>
                <a:spLocks noChangeArrowheads="1"/>
              </p:cNvSpPr>
              <p:nvPr/>
            </p:nvSpPr>
            <p:spPr bwMode="auto">
              <a:xfrm>
                <a:off x="750" y="3856"/>
                <a:ext cx="194" cy="2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Oval 28"/>
              <p:cNvSpPr>
                <a:spLocks noChangeArrowheads="1"/>
              </p:cNvSpPr>
              <p:nvPr/>
            </p:nvSpPr>
            <p:spPr bwMode="auto">
              <a:xfrm>
                <a:off x="784" y="3897"/>
                <a:ext cx="117" cy="1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 flipH="1">
              <a:off x="531" y="1944"/>
              <a:ext cx="47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0"/>
            <p:cNvSpPr>
              <a:spLocks noChangeShapeType="1"/>
            </p:cNvSpPr>
            <p:nvPr/>
          </p:nvSpPr>
          <p:spPr bwMode="auto">
            <a:xfrm flipH="1">
              <a:off x="531" y="3205"/>
              <a:ext cx="47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1"/>
            <p:cNvSpPr>
              <a:spLocks noChangeShapeType="1"/>
            </p:cNvSpPr>
            <p:nvPr/>
          </p:nvSpPr>
          <p:spPr bwMode="auto">
            <a:xfrm flipH="1">
              <a:off x="531" y="2881"/>
              <a:ext cx="47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2"/>
            <p:cNvSpPr>
              <a:spLocks noChangeShapeType="1"/>
            </p:cNvSpPr>
            <p:nvPr/>
          </p:nvSpPr>
          <p:spPr bwMode="auto">
            <a:xfrm flipH="1">
              <a:off x="531" y="2429"/>
              <a:ext cx="47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3"/>
            <p:cNvSpPr>
              <a:spLocks noChangeShapeType="1"/>
            </p:cNvSpPr>
            <p:nvPr/>
          </p:nvSpPr>
          <p:spPr bwMode="auto">
            <a:xfrm>
              <a:off x="2487" y="1820"/>
              <a:ext cx="0" cy="1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34" descr="Light upward diagonal"/>
            <p:cNvSpPr>
              <a:spLocks/>
            </p:cNvSpPr>
            <p:nvPr/>
          </p:nvSpPr>
          <p:spPr bwMode="auto">
            <a:xfrm>
              <a:off x="1818" y="1695"/>
              <a:ext cx="815" cy="128"/>
            </a:xfrm>
            <a:custGeom>
              <a:avLst/>
              <a:gdLst>
                <a:gd name="T0" fmla="*/ 0 w 823"/>
                <a:gd name="T1" fmla="*/ 128 h 128"/>
                <a:gd name="T2" fmla="*/ 633 w 823"/>
                <a:gd name="T3" fmla="*/ 128 h 128"/>
                <a:gd name="T4" fmla="*/ 633 w 823"/>
                <a:gd name="T5" fmla="*/ 82 h 128"/>
                <a:gd name="T6" fmla="*/ 767 w 823"/>
                <a:gd name="T7" fmla="*/ 82 h 128"/>
                <a:gd name="T8" fmla="*/ 767 w 823"/>
                <a:gd name="T9" fmla="*/ 0 h 128"/>
                <a:gd name="T10" fmla="*/ 0 w 823"/>
                <a:gd name="T11" fmla="*/ 0 h 128"/>
                <a:gd name="T12" fmla="*/ 0 w 823"/>
                <a:gd name="T13" fmla="*/ 128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3"/>
                <a:gd name="T22" fmla="*/ 0 h 128"/>
                <a:gd name="T23" fmla="*/ 823 w 823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3" h="128">
                  <a:moveTo>
                    <a:pt x="0" y="128"/>
                  </a:moveTo>
                  <a:lnTo>
                    <a:pt x="677" y="128"/>
                  </a:lnTo>
                  <a:lnTo>
                    <a:pt x="677" y="82"/>
                  </a:lnTo>
                  <a:lnTo>
                    <a:pt x="823" y="82"/>
                  </a:lnTo>
                  <a:lnTo>
                    <a:pt x="823" y="0"/>
                  </a:lnTo>
                  <a:lnTo>
                    <a:pt x="0" y="0"/>
                  </a:lnTo>
                  <a:lnTo>
                    <a:pt x="0" y="128"/>
                  </a:lnTo>
                  <a:close/>
                </a:path>
              </a:pathLst>
            </a:custGeom>
            <a:pattFill prst="ltUpDiag">
              <a:fgClr>
                <a:schemeClr val="tx2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35" descr="Light upward diagonal"/>
            <p:cNvSpPr>
              <a:spLocks/>
            </p:cNvSpPr>
            <p:nvPr/>
          </p:nvSpPr>
          <p:spPr bwMode="auto">
            <a:xfrm flipV="1">
              <a:off x="1818" y="1944"/>
              <a:ext cx="815" cy="128"/>
            </a:xfrm>
            <a:custGeom>
              <a:avLst/>
              <a:gdLst>
                <a:gd name="T0" fmla="*/ 0 w 823"/>
                <a:gd name="T1" fmla="*/ 128 h 128"/>
                <a:gd name="T2" fmla="*/ 633 w 823"/>
                <a:gd name="T3" fmla="*/ 128 h 128"/>
                <a:gd name="T4" fmla="*/ 633 w 823"/>
                <a:gd name="T5" fmla="*/ 82 h 128"/>
                <a:gd name="T6" fmla="*/ 767 w 823"/>
                <a:gd name="T7" fmla="*/ 82 h 128"/>
                <a:gd name="T8" fmla="*/ 767 w 823"/>
                <a:gd name="T9" fmla="*/ 0 h 128"/>
                <a:gd name="T10" fmla="*/ 0 w 823"/>
                <a:gd name="T11" fmla="*/ 0 h 128"/>
                <a:gd name="T12" fmla="*/ 0 w 823"/>
                <a:gd name="T13" fmla="*/ 128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3"/>
                <a:gd name="T22" fmla="*/ 0 h 128"/>
                <a:gd name="T23" fmla="*/ 823 w 823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3" h="128">
                  <a:moveTo>
                    <a:pt x="0" y="128"/>
                  </a:moveTo>
                  <a:lnTo>
                    <a:pt x="677" y="128"/>
                  </a:lnTo>
                  <a:lnTo>
                    <a:pt x="677" y="82"/>
                  </a:lnTo>
                  <a:lnTo>
                    <a:pt x="823" y="82"/>
                  </a:lnTo>
                  <a:lnTo>
                    <a:pt x="823" y="0"/>
                  </a:lnTo>
                  <a:lnTo>
                    <a:pt x="0" y="0"/>
                  </a:lnTo>
                  <a:lnTo>
                    <a:pt x="0" y="128"/>
                  </a:lnTo>
                  <a:close/>
                </a:path>
              </a:pathLst>
            </a:custGeom>
            <a:pattFill prst="ltUpDiag">
              <a:fgClr>
                <a:schemeClr val="tx2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36" descr="Light upward diagonal"/>
            <p:cNvSpPr>
              <a:spLocks noChangeArrowheads="1"/>
            </p:cNvSpPr>
            <p:nvPr/>
          </p:nvSpPr>
          <p:spPr bwMode="auto">
            <a:xfrm>
              <a:off x="1813" y="2881"/>
              <a:ext cx="819" cy="319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298174" y="2781463"/>
            <a:ext cx="24113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sr-Latn-CS" dirty="0">
                <a:latin typeface="Cambria" pitchFamily="18" charset="0"/>
                <a:ea typeface="Cambria" pitchFamily="18" charset="0"/>
              </a:rPr>
              <a:t>Inženjerski crtež</a:t>
            </a:r>
            <a:endParaRPr lang="en-GB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18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E4A59-4E93-4B1B-94C0-60E9756D0CCC}" type="slidenum">
              <a:rPr lang="en-US"/>
              <a:pPr>
                <a:defRPr/>
              </a:pPr>
              <a:t>13</a:t>
            </a:fld>
            <a:endParaRPr lang="th-TH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92370" y="656506"/>
            <a:ext cx="8229600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sr-Latn-CS" sz="3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Primer paralelne ortogonalne projekcije </a:t>
            </a:r>
            <a:endParaRPr lang="th-TH" sz="3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18436" name="Group 24"/>
          <p:cNvGrpSpPr>
            <a:grpSpLocks/>
          </p:cNvGrpSpPr>
          <p:nvPr/>
        </p:nvGrpSpPr>
        <p:grpSpPr bwMode="auto">
          <a:xfrm>
            <a:off x="492370" y="1447801"/>
            <a:ext cx="4147038" cy="4037013"/>
            <a:chOff x="2064" y="1152"/>
            <a:chExt cx="2830" cy="2543"/>
          </a:xfrm>
        </p:grpSpPr>
        <p:sp>
          <p:nvSpPr>
            <p:cNvPr id="18439" name="Line 4"/>
            <p:cNvSpPr>
              <a:spLocks noChangeShapeType="1"/>
            </p:cNvSpPr>
            <p:nvPr/>
          </p:nvSpPr>
          <p:spPr bwMode="auto">
            <a:xfrm>
              <a:off x="2351" y="2735"/>
              <a:ext cx="2256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0" name="Line 5"/>
            <p:cNvSpPr>
              <a:spLocks noChangeShapeType="1"/>
            </p:cNvSpPr>
            <p:nvPr/>
          </p:nvSpPr>
          <p:spPr bwMode="auto">
            <a:xfrm>
              <a:off x="2351" y="2735"/>
              <a:ext cx="480" cy="81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Line 6"/>
            <p:cNvSpPr>
              <a:spLocks noChangeShapeType="1"/>
            </p:cNvSpPr>
            <p:nvPr/>
          </p:nvSpPr>
          <p:spPr bwMode="auto">
            <a:xfrm flipV="1">
              <a:off x="2351" y="1343"/>
              <a:ext cx="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Rectangle 7"/>
            <p:cNvSpPr>
              <a:spLocks noChangeArrowheads="1"/>
            </p:cNvSpPr>
            <p:nvPr/>
          </p:nvSpPr>
          <p:spPr bwMode="auto">
            <a:xfrm>
              <a:off x="2064" y="2640"/>
              <a:ext cx="19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 b="1">
                  <a:latin typeface="Century Schoolbook" pitchFamily="18" charset="0"/>
                </a:rPr>
                <a:t>O</a:t>
              </a:r>
              <a:endParaRPr lang="th-TH" sz="1800" b="1">
                <a:latin typeface="Century Schoolbook" pitchFamily="18" charset="0"/>
              </a:endParaRPr>
            </a:p>
          </p:txBody>
        </p:sp>
        <p:sp>
          <p:nvSpPr>
            <p:cNvPr id="18443" name="Rectangle 8"/>
            <p:cNvSpPr>
              <a:spLocks noChangeArrowheads="1"/>
            </p:cNvSpPr>
            <p:nvPr/>
          </p:nvSpPr>
          <p:spPr bwMode="auto">
            <a:xfrm>
              <a:off x="2496" y="3456"/>
              <a:ext cx="38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 b="1">
                  <a:latin typeface="Century Schoolbook" pitchFamily="18" charset="0"/>
                </a:rPr>
                <a:t>x</a:t>
              </a:r>
              <a:endParaRPr lang="th-TH" sz="1800" b="1">
                <a:latin typeface="Century Schoolbook" pitchFamily="18" charset="0"/>
              </a:endParaRPr>
            </a:p>
          </p:txBody>
        </p:sp>
        <p:sp>
          <p:nvSpPr>
            <p:cNvPr id="18444" name="Rectangle 9"/>
            <p:cNvSpPr>
              <a:spLocks noChangeArrowheads="1"/>
            </p:cNvSpPr>
            <p:nvPr/>
          </p:nvSpPr>
          <p:spPr bwMode="auto">
            <a:xfrm>
              <a:off x="4512" y="2736"/>
              <a:ext cx="38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 b="1">
                  <a:latin typeface="Century Schoolbook" pitchFamily="18" charset="0"/>
                </a:rPr>
                <a:t>y</a:t>
              </a:r>
              <a:endParaRPr lang="th-TH" sz="1800" b="1">
                <a:latin typeface="Century Schoolbook" pitchFamily="18" charset="0"/>
              </a:endParaRPr>
            </a:p>
          </p:txBody>
        </p:sp>
        <p:sp>
          <p:nvSpPr>
            <p:cNvPr id="18445" name="Rectangle 10"/>
            <p:cNvSpPr>
              <a:spLocks noChangeArrowheads="1"/>
            </p:cNvSpPr>
            <p:nvPr/>
          </p:nvSpPr>
          <p:spPr bwMode="auto">
            <a:xfrm>
              <a:off x="2256" y="1152"/>
              <a:ext cx="43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 b="1">
                  <a:latin typeface="Century Schoolbook" pitchFamily="18" charset="0"/>
                </a:rPr>
                <a:t>z</a:t>
              </a:r>
              <a:endParaRPr lang="th-TH" sz="1800" b="1">
                <a:latin typeface="Century Schoolbook" pitchFamily="18" charset="0"/>
              </a:endParaRPr>
            </a:p>
          </p:txBody>
        </p:sp>
        <p:sp>
          <p:nvSpPr>
            <p:cNvPr id="18446" name="Line 11"/>
            <p:cNvSpPr>
              <a:spLocks noChangeShapeType="1"/>
            </p:cNvSpPr>
            <p:nvPr/>
          </p:nvSpPr>
          <p:spPr bwMode="auto">
            <a:xfrm flipV="1">
              <a:off x="2639" y="1487"/>
              <a:ext cx="720" cy="528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Line 12"/>
            <p:cNvSpPr>
              <a:spLocks noChangeShapeType="1"/>
            </p:cNvSpPr>
            <p:nvPr/>
          </p:nvSpPr>
          <p:spPr bwMode="auto">
            <a:xfrm>
              <a:off x="3359" y="1487"/>
              <a:ext cx="816" cy="48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Line 13"/>
            <p:cNvSpPr>
              <a:spLocks noChangeShapeType="1"/>
            </p:cNvSpPr>
            <p:nvPr/>
          </p:nvSpPr>
          <p:spPr bwMode="auto">
            <a:xfrm flipH="1">
              <a:off x="3791" y="1967"/>
              <a:ext cx="384" cy="432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Line 14"/>
            <p:cNvSpPr>
              <a:spLocks noChangeShapeType="1"/>
            </p:cNvSpPr>
            <p:nvPr/>
          </p:nvSpPr>
          <p:spPr bwMode="auto">
            <a:xfrm flipH="1" flipV="1">
              <a:off x="2639" y="2015"/>
              <a:ext cx="1152" cy="384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Line 15"/>
            <p:cNvSpPr>
              <a:spLocks noChangeShapeType="1"/>
            </p:cNvSpPr>
            <p:nvPr/>
          </p:nvSpPr>
          <p:spPr bwMode="auto">
            <a:xfrm>
              <a:off x="2639" y="2015"/>
              <a:ext cx="0" cy="96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Line 16"/>
            <p:cNvSpPr>
              <a:spLocks noChangeShapeType="1"/>
            </p:cNvSpPr>
            <p:nvPr/>
          </p:nvSpPr>
          <p:spPr bwMode="auto">
            <a:xfrm>
              <a:off x="3791" y="2399"/>
              <a:ext cx="0" cy="12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Line 17"/>
            <p:cNvSpPr>
              <a:spLocks noChangeShapeType="1"/>
            </p:cNvSpPr>
            <p:nvPr/>
          </p:nvSpPr>
          <p:spPr bwMode="auto">
            <a:xfrm>
              <a:off x="3359" y="1487"/>
              <a:ext cx="0" cy="12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Line 18"/>
            <p:cNvSpPr>
              <a:spLocks noChangeShapeType="1"/>
            </p:cNvSpPr>
            <p:nvPr/>
          </p:nvSpPr>
          <p:spPr bwMode="auto">
            <a:xfrm>
              <a:off x="4175" y="1967"/>
              <a:ext cx="0" cy="110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Line 19"/>
            <p:cNvSpPr>
              <a:spLocks noChangeShapeType="1"/>
            </p:cNvSpPr>
            <p:nvPr/>
          </p:nvSpPr>
          <p:spPr bwMode="auto">
            <a:xfrm flipV="1">
              <a:off x="2639" y="2783"/>
              <a:ext cx="720" cy="19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Line 20"/>
            <p:cNvSpPr>
              <a:spLocks noChangeShapeType="1"/>
            </p:cNvSpPr>
            <p:nvPr/>
          </p:nvSpPr>
          <p:spPr bwMode="auto">
            <a:xfrm>
              <a:off x="3359" y="2783"/>
              <a:ext cx="816" cy="288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Line 21"/>
            <p:cNvSpPr>
              <a:spLocks noChangeShapeType="1"/>
            </p:cNvSpPr>
            <p:nvPr/>
          </p:nvSpPr>
          <p:spPr bwMode="auto">
            <a:xfrm>
              <a:off x="2639" y="2975"/>
              <a:ext cx="1152" cy="72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Line 22"/>
            <p:cNvSpPr>
              <a:spLocks noChangeShapeType="1"/>
            </p:cNvSpPr>
            <p:nvPr/>
          </p:nvSpPr>
          <p:spPr bwMode="auto">
            <a:xfrm flipH="1">
              <a:off x="3791" y="3071"/>
              <a:ext cx="384" cy="624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7" name="Rectangle 23"/>
          <p:cNvSpPr>
            <a:spLocks noChangeArrowheads="1"/>
          </p:cNvSpPr>
          <p:nvPr/>
        </p:nvSpPr>
        <p:spPr bwMode="auto">
          <a:xfrm>
            <a:off x="1266092" y="5715001"/>
            <a:ext cx="25321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Latn-CS">
                <a:latin typeface="Arial" charset="0"/>
                <a:cs typeface="Arial" charset="0"/>
              </a:rPr>
              <a:t>Na ravan</a:t>
            </a:r>
            <a:r>
              <a:rPr lang="en-US">
                <a:latin typeface="Arial" charset="0"/>
                <a:cs typeface="Arial" charset="0"/>
              </a:rPr>
              <a:t> z=0</a:t>
            </a:r>
            <a:endParaRPr lang="th-TH">
              <a:latin typeface="Arial" charset="0"/>
              <a:cs typeface="Arial" charset="0"/>
            </a:endParaRPr>
          </a:p>
        </p:txBody>
      </p:sp>
      <p:pic>
        <p:nvPicPr>
          <p:cNvPr id="18438" name="Picture 25" descr="ort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046" y="2133600"/>
            <a:ext cx="2954215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14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r-Latn-CS" sz="3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Aksonometrijske projekcije</a:t>
            </a:r>
            <a:endParaRPr lang="en-GB" sz="3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703385" y="1600201"/>
            <a:ext cx="7772400" cy="4781127"/>
          </a:xfrm>
        </p:spPr>
        <p:txBody>
          <a:bodyPr>
            <a:noAutofit/>
          </a:bodyPr>
          <a:lstStyle/>
          <a:p>
            <a:r>
              <a:rPr lang="en-GB" sz="22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Aksonometrija</a:t>
            </a:r>
            <a:r>
              <a:rPr lang="en-GB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 (</a:t>
            </a:r>
            <a:r>
              <a:rPr lang="en-GB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hlinkClick r:id="rId2" tooltip="Grčki"/>
              </a:rPr>
              <a:t>grčki</a:t>
            </a:r>
            <a:r>
              <a:rPr lang="en-GB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: </a:t>
            </a:r>
            <a:r>
              <a:rPr lang="en-GB" sz="22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akson</a:t>
            </a:r>
            <a:r>
              <a:rPr lang="en-GB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 = </a:t>
            </a:r>
            <a:r>
              <a:rPr lang="en-GB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os</a:t>
            </a:r>
            <a:r>
              <a:rPr lang="en-GB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i </a:t>
            </a:r>
            <a:r>
              <a:rPr lang="en-GB" sz="22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metron</a:t>
            </a:r>
            <a:r>
              <a:rPr lang="en-GB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 = </a:t>
            </a:r>
            <a:r>
              <a:rPr lang="en-GB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mera</a:t>
            </a:r>
            <a:r>
              <a:rPr lang="en-GB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) je </a:t>
            </a:r>
            <a:r>
              <a:rPr lang="en-GB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metoda</a:t>
            </a:r>
            <a:r>
              <a:rPr lang="en-GB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GB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prikazivanja</a:t>
            </a:r>
            <a:r>
              <a:rPr lang="en-GB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GB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objekata</a:t>
            </a:r>
            <a:r>
              <a:rPr lang="en-GB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u </a:t>
            </a:r>
            <a:r>
              <a:rPr lang="en-GB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opisnoj</a:t>
            </a:r>
            <a:r>
              <a:rPr lang="en-GB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(</a:t>
            </a:r>
            <a:r>
              <a:rPr lang="en-GB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deskriptivnoj</a:t>
            </a:r>
            <a:r>
              <a:rPr lang="en-GB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) </a:t>
            </a:r>
            <a:r>
              <a:rPr lang="en-GB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hlinkClick r:id="rId3" tooltip="Geometrija"/>
              </a:rPr>
              <a:t>geometriji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i to:</a:t>
            </a:r>
            <a:endParaRPr lang="en-US" sz="22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en-GB" sz="22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A</a:t>
            </a:r>
            <a:r>
              <a:rPr lang="en-US" sz="22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ksonometrijske</a:t>
            </a:r>
            <a:r>
              <a:rPr lang="en-US" sz="22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projekcije</a:t>
            </a:r>
            <a:r>
              <a:rPr lang="en-US" sz="22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su</a:t>
            </a:r>
            <a:r>
              <a:rPr lang="en-US" sz="22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paralelne</a:t>
            </a:r>
            <a:r>
              <a:rPr lang="en-US" sz="22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projekcije</a:t>
            </a:r>
            <a:r>
              <a:rPr lang="en-US" sz="22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koje</a:t>
            </a:r>
            <a:r>
              <a:rPr lang="en-US" sz="22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služe</a:t>
            </a:r>
            <a:r>
              <a:rPr lang="en-US" sz="22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za</a:t>
            </a:r>
            <a:r>
              <a:rPr lang="en-US" sz="22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kreiranje</a:t>
            </a:r>
            <a:r>
              <a:rPr lang="en-US" sz="22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crteža</a:t>
            </a:r>
            <a:r>
              <a:rPr lang="en-US" sz="22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(</a:t>
            </a:r>
            <a:r>
              <a:rPr lang="en-US" sz="22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skica</a:t>
            </a:r>
            <a:r>
              <a:rPr lang="en-US" sz="22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)</a:t>
            </a:r>
            <a:r>
              <a:rPr lang="en-GB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gde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se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objekti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rotiraju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duž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jedne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ili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više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osa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relativno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u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odnosu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na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ravan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projekcije</a:t>
            </a:r>
            <a:r>
              <a:rPr lang="en-GB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en-US" sz="2200" baseline="30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en-GB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"A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ksonometrija</a:t>
            </a:r>
            <a:r>
              <a:rPr lang="en-GB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"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znači</a:t>
            </a:r>
            <a:r>
              <a:rPr lang="en-GB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“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meriti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duž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osa</a:t>
            </a:r>
            <a:r>
              <a:rPr lang="en-GB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". A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ksonometrijska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projekcija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pokazuje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sliku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objekta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kako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se on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vidi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iz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nekog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pravca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da bi se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prikazalo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više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od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jedne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“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strane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objekta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”.</a:t>
            </a:r>
          </a:p>
          <a:p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Aksonometrijska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projekcija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je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prikaz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objekata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gde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osa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ili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ravan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objekta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nisu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paralelni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sa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ravni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projekcije</a:t>
            </a:r>
            <a:r>
              <a:rPr lang="en-GB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en-US" sz="2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Za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razliku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-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Ortografska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projekcija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je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takav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prikaz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objekata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gde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osa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ili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ravan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objekta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paralelna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sa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ravni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projekcije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</a:t>
            </a:r>
          </a:p>
          <a:p>
            <a:endParaRPr lang="en-GB" sz="2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7DD1C-CD30-497F-8ED5-D38D91FEBEB9}" type="slidenum">
              <a:rPr lang="en-US" smtClean="0"/>
              <a:pPr>
                <a:defRPr/>
              </a:pPr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097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E8E08-B7FD-495E-8372-646D4925B296}" type="slidenum">
              <a:rPr lang="en-US" smtClean="0"/>
              <a:pPr>
                <a:defRPr/>
              </a:pPr>
              <a:t>15</a:t>
            </a:fld>
            <a:endParaRPr lang="th-TH"/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1954823" y="1192213"/>
            <a:ext cx="2457450" cy="1809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17" y="2127014"/>
            <a:ext cx="3186633" cy="306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indent="-285750">
              <a:lnSpc>
                <a:spcPct val="90000"/>
              </a:lnSpc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1800" b="1" kern="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</a:t>
            </a:r>
            <a:r>
              <a:rPr lang="sr-Latn-CS" sz="1800" b="1" kern="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z</a:t>
            </a:r>
            <a:r>
              <a:rPr lang="en-US" sz="1800" b="1" kern="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ometri</a:t>
            </a:r>
            <a:r>
              <a:rPr lang="sr-Latn-CS" sz="1800" b="1" kern="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jske:</a:t>
            </a:r>
            <a:r>
              <a:rPr lang="en-US" kern="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1800" kern="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Sve </a:t>
            </a:r>
            <a:r>
              <a:rPr lang="sr-Latn-CS" sz="1800" kern="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tri ose se podjednako skraćuju kada se </a:t>
            </a:r>
            <a:r>
              <a:rPr lang="sr-Latn-CS" sz="1800" kern="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projektuju</a:t>
            </a:r>
            <a:r>
              <a:rPr lang="en-US" sz="1800" kern="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1800" kern="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tako da relativne proporcije objekta ostaju nepromenjene.</a:t>
            </a:r>
            <a:endParaRPr lang="th-TH" sz="1800" kern="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marL="0" lvl="1" indent="-285750">
              <a:lnSpc>
                <a:spcPct val="90000"/>
              </a:lnSpc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1800" b="1" kern="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Dimetri</a:t>
            </a:r>
            <a:r>
              <a:rPr lang="sr-Latn-CS" sz="1800" b="1" kern="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jske:</a:t>
            </a:r>
            <a:r>
              <a:rPr lang="en-US" sz="1800" b="1" kern="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1800" kern="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Dve </a:t>
            </a:r>
            <a:r>
              <a:rPr lang="sr-Latn-CS" sz="1800" kern="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od tri ose </a:t>
            </a:r>
            <a:r>
              <a:rPr lang="sr-Latn-CS" sz="1800" kern="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su</a:t>
            </a:r>
            <a:r>
              <a:rPr lang="en-US" sz="1800" kern="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1800" kern="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podjednako </a:t>
            </a:r>
            <a:r>
              <a:rPr lang="sr-Latn-CS" sz="1800" kern="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skraćene kada se projektuju</a:t>
            </a:r>
            <a:r>
              <a:rPr lang="en-US" sz="1800" kern="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</a:t>
            </a:r>
          </a:p>
          <a:p>
            <a:pPr marL="0" lvl="1" indent="-285750">
              <a:lnSpc>
                <a:spcPct val="90000"/>
              </a:lnSpc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/>
            </a:pPr>
            <a:r>
              <a:rPr lang="en-US" sz="1800" b="1" kern="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Trimetri</a:t>
            </a:r>
            <a:r>
              <a:rPr lang="sr-Latn-CS" sz="1800" b="1" kern="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jske:</a:t>
            </a:r>
            <a:r>
              <a:rPr lang="en-US" sz="1800" b="1" kern="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1800" kern="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Koordinatne </a:t>
            </a:r>
            <a:r>
              <a:rPr lang="sr-Latn-CS" sz="1800" kern="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ose ostaju ortogonalne kada se projektuju.</a:t>
            </a:r>
            <a:endParaRPr lang="en-US" sz="1800" kern="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indent="-342900"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en-US" sz="3200" kern="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0487" name="Content Placeholder 9" descr="Graphical_projection_comparison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9952" y="1224974"/>
            <a:ext cx="4951536" cy="5366159"/>
          </a:xfrm>
        </p:spPr>
      </p:pic>
      <p:sp>
        <p:nvSpPr>
          <p:cNvPr id="20488" name="Right Arrow 8"/>
          <p:cNvSpPr>
            <a:spLocks noChangeArrowheads="1"/>
          </p:cNvSpPr>
          <p:nvPr/>
        </p:nvSpPr>
        <p:spPr bwMode="auto">
          <a:xfrm>
            <a:off x="3634886" y="3418332"/>
            <a:ext cx="777387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5496" y="836712"/>
            <a:ext cx="4402832" cy="1368152"/>
          </a:xfrm>
        </p:spPr>
        <p:txBody>
          <a:bodyPr>
            <a:normAutofit fontScale="90000"/>
          </a:bodyPr>
          <a:lstStyle/>
          <a:p>
            <a:pPr algn="l"/>
            <a:r>
              <a:rPr lang="sr-Latn-CS" sz="3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Vrste aksonometrijskih  projekcija</a:t>
            </a:r>
            <a:endParaRPr lang="en-US" sz="3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2767602" y="2097088"/>
            <a:ext cx="724278" cy="29880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1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CD546-5B57-4699-931F-1E061CF1F07C}" type="slidenum">
              <a:rPr lang="en-US"/>
              <a:pPr>
                <a:defRPr/>
              </a:pPr>
              <a:t>16</a:t>
            </a:fld>
            <a:endParaRPr lang="th-TH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73819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</a:t>
            </a:r>
            <a:r>
              <a:rPr lang="sr-Latn-C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zometrijska projekcija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(1/2)</a:t>
            </a:r>
            <a:endParaRPr lang="th-TH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pPr eaLnBrk="1" hangingPunct="1"/>
            <a:r>
              <a:rPr lang="sr-Latn-C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Postoj tri koraka kod ove vrste projekcije</a:t>
            </a:r>
            <a:endParaRPr lang="en-US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lvl="1" eaLnBrk="1" hangingPunct="1"/>
            <a:r>
              <a:rPr lang="en-U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Rot</a:t>
            </a:r>
            <a:r>
              <a:rPr lang="sr-Latn-C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iranje za ugao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A </a:t>
            </a:r>
            <a:r>
              <a:rPr lang="sr-Latn-C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oko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y </a:t>
            </a:r>
            <a:r>
              <a:rPr lang="sr-Latn-C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ose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</a:t>
            </a:r>
          </a:p>
          <a:p>
            <a:pPr lvl="1" eaLnBrk="1" hangingPunct="1"/>
            <a:r>
              <a:rPr lang="en-U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Rot</a:t>
            </a:r>
            <a:r>
              <a:rPr lang="sr-Latn-C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iranje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za ugao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B </a:t>
            </a:r>
            <a:r>
              <a:rPr lang="sr-Latn-C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oko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x </a:t>
            </a:r>
            <a:r>
              <a:rPr lang="sr-Latn-C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ose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</a:t>
            </a:r>
          </a:p>
          <a:p>
            <a:pPr lvl="1" eaLnBrk="1" hangingPunct="1"/>
            <a:r>
              <a:rPr lang="en-US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Proje</a:t>
            </a:r>
            <a:r>
              <a:rPr lang="sr-Latn-C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</a:t>
            </a:r>
            <a:r>
              <a:rPr lang="sr-Latn-C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ovanje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na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ravan 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z=0.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             </a:t>
            </a:r>
            <a:r>
              <a:rPr lang="en-US" sz="28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cosA</a:t>
            </a:r>
            <a:r>
              <a:rPr lang="en-U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	0	  </a:t>
            </a:r>
            <a:r>
              <a:rPr lang="en-US" sz="28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sinA</a:t>
            </a:r>
            <a:r>
              <a:rPr lang="en-U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             </a:t>
            </a:r>
            <a:r>
              <a:rPr lang="sr-Latn-R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  </a:t>
            </a:r>
            <a:r>
              <a:rPr lang="en-U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         </a:t>
            </a:r>
            <a:r>
              <a:rPr lang="en-US" sz="28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sinBsinA</a:t>
            </a:r>
            <a:r>
              <a:rPr lang="en-U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	</a:t>
            </a:r>
            <a:r>
              <a:rPr lang="en-US" sz="28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cosB</a:t>
            </a:r>
            <a:r>
              <a:rPr lang="en-U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	 -</a:t>
            </a:r>
            <a:r>
              <a:rPr lang="en-US" sz="28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sinBcosA</a:t>
            </a:r>
            <a:r>
              <a:rPr lang="en-U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	    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               0		0	     0		    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               0		0	     0		    1</a:t>
            </a:r>
            <a:endParaRPr lang="th-TH" sz="28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eaLnBrk="1" hangingPunct="1"/>
            <a:endParaRPr lang="th-TH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1509" name="AutoShape 6"/>
          <p:cNvSpPr>
            <a:spLocks/>
          </p:cNvSpPr>
          <p:nvPr/>
        </p:nvSpPr>
        <p:spPr bwMode="auto">
          <a:xfrm>
            <a:off x="1262971" y="4209181"/>
            <a:ext cx="140677" cy="2057400"/>
          </a:xfrm>
          <a:prstGeom prst="leftBracket">
            <a:avLst>
              <a:gd name="adj" fmla="val 1125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AutoShape 7"/>
          <p:cNvSpPr>
            <a:spLocks/>
          </p:cNvSpPr>
          <p:nvPr/>
        </p:nvSpPr>
        <p:spPr bwMode="auto">
          <a:xfrm>
            <a:off x="6541477" y="4209181"/>
            <a:ext cx="140677" cy="1981200"/>
          </a:xfrm>
          <a:prstGeom prst="rightBracket">
            <a:avLst>
              <a:gd name="adj" fmla="val 108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2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6FD5A-D583-4AE3-A4DB-B5C33B9B4F5F}" type="slidenum">
              <a:rPr lang="en-US"/>
              <a:pPr>
                <a:defRPr/>
              </a:pPr>
              <a:t>17</a:t>
            </a:fld>
            <a:endParaRPr lang="th-TH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11485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Izometri</a:t>
            </a:r>
            <a:r>
              <a:rPr lang="sr-Latn-C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jska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</a:t>
            </a:r>
            <a:r>
              <a:rPr lang="en-US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roje</a:t>
            </a:r>
            <a:r>
              <a:rPr lang="sr-Latn-C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kcija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(2/2)</a:t>
            </a:r>
            <a:endParaRPr lang="th-TH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754" y="2137047"/>
            <a:ext cx="8484577" cy="45323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	</a:t>
            </a:r>
            <a:r>
              <a:rPr lang="en-US" sz="28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Matri</a:t>
            </a:r>
            <a:r>
              <a:rPr lang="sr-Latn-C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ca</a:t>
            </a:r>
            <a:r>
              <a:rPr lang="en-U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iz</a:t>
            </a:r>
            <a:r>
              <a:rPr lang="en-US" sz="28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ometri</a:t>
            </a:r>
            <a:r>
              <a:rPr lang="sr-Latn-C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jske</a:t>
            </a:r>
            <a:r>
              <a:rPr lang="en-U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</a:t>
            </a:r>
            <a:r>
              <a:rPr lang="en-US" sz="28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roje</a:t>
            </a:r>
            <a:r>
              <a:rPr lang="sr-Latn-C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kcije (uglovi su 120</a:t>
            </a:r>
            <a:r>
              <a:rPr lang="sr-Latn-CS" sz="2800" baseline="60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0</a:t>
            </a:r>
            <a:r>
              <a:rPr lang="sr-Latn-C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)</a:t>
            </a:r>
            <a:endParaRPr lang="en-US" sz="2800" baseline="60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		</a:t>
            </a:r>
            <a:r>
              <a:rPr lang="en-US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0.7071 	0.0 		0.7071 	0.0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		0.4082 	0.8166 	-0.4082 	0.0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		0.0 		0.0 		0.0 		0.0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		0.0 		0.0 		0.0 		1.0 </a:t>
            </a:r>
            <a:endParaRPr lang="th-TH" sz="24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th-TH" sz="24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2533" name="AutoShape 6"/>
          <p:cNvSpPr>
            <a:spLocks/>
          </p:cNvSpPr>
          <p:nvPr/>
        </p:nvSpPr>
        <p:spPr bwMode="auto">
          <a:xfrm>
            <a:off x="1190963" y="3356992"/>
            <a:ext cx="140677" cy="2057400"/>
          </a:xfrm>
          <a:prstGeom prst="leftBracket">
            <a:avLst>
              <a:gd name="adj" fmla="val 1125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2534" name="AutoShape 7"/>
          <p:cNvSpPr>
            <a:spLocks/>
          </p:cNvSpPr>
          <p:nvPr/>
        </p:nvSpPr>
        <p:spPr bwMode="auto">
          <a:xfrm>
            <a:off x="7311643" y="3433192"/>
            <a:ext cx="140677" cy="1981200"/>
          </a:xfrm>
          <a:prstGeom prst="rightBracket">
            <a:avLst>
              <a:gd name="adj" fmla="val 108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07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E20E2-5348-4428-97EF-B5180E619BE2}" type="slidenum">
              <a:rPr lang="en-US"/>
              <a:pPr>
                <a:defRPr/>
              </a:pPr>
              <a:t>18</a:t>
            </a:fld>
            <a:endParaRPr lang="th-TH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8720"/>
            <a:ext cx="8229600" cy="72008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sr-Latn-C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</a:t>
            </a:r>
            <a:r>
              <a:rPr lang="en-GB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aralel</a:t>
            </a:r>
            <a:r>
              <a:rPr lang="sr-Latn-C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na</a:t>
            </a:r>
            <a:r>
              <a:rPr lang="en-GB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proje</a:t>
            </a:r>
            <a:r>
              <a:rPr lang="sr-Latn-C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kcija</a:t>
            </a:r>
            <a:endParaRPr lang="th-TH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23556" name="Group 18"/>
          <p:cNvGrpSpPr>
            <a:grpSpLocks/>
          </p:cNvGrpSpPr>
          <p:nvPr/>
        </p:nvGrpSpPr>
        <p:grpSpPr bwMode="auto">
          <a:xfrm>
            <a:off x="351692" y="3473921"/>
            <a:ext cx="4400550" cy="2619375"/>
            <a:chOff x="240" y="1872"/>
            <a:chExt cx="3003" cy="1650"/>
          </a:xfrm>
        </p:grpSpPr>
        <p:sp>
          <p:nvSpPr>
            <p:cNvPr id="23577" name="Rectangle 5"/>
            <p:cNvSpPr>
              <a:spLocks noChangeArrowheads="1"/>
            </p:cNvSpPr>
            <p:nvPr/>
          </p:nvSpPr>
          <p:spPr bwMode="auto">
            <a:xfrm>
              <a:off x="240" y="2715"/>
              <a:ext cx="1415" cy="807"/>
            </a:xfrm>
            <a:prstGeom prst="rect">
              <a:avLst/>
            </a:prstGeom>
            <a:solidFill>
              <a:srgbClr val="FFFFFF"/>
            </a:solidFill>
            <a:ln w="301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AutoShape 6"/>
            <p:cNvSpPr>
              <a:spLocks noChangeArrowheads="1"/>
            </p:cNvSpPr>
            <p:nvPr/>
          </p:nvSpPr>
          <p:spPr bwMode="auto">
            <a:xfrm>
              <a:off x="478" y="2019"/>
              <a:ext cx="873" cy="36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9" name="Line 7"/>
            <p:cNvSpPr>
              <a:spLocks noChangeShapeType="1"/>
            </p:cNvSpPr>
            <p:nvPr/>
          </p:nvSpPr>
          <p:spPr bwMode="auto">
            <a:xfrm>
              <a:off x="478" y="2385"/>
              <a:ext cx="0" cy="5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0" name="Line 8"/>
            <p:cNvSpPr>
              <a:spLocks noChangeShapeType="1"/>
            </p:cNvSpPr>
            <p:nvPr/>
          </p:nvSpPr>
          <p:spPr bwMode="auto">
            <a:xfrm>
              <a:off x="1245" y="2396"/>
              <a:ext cx="0" cy="5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1" name="Rectangle 9"/>
            <p:cNvSpPr>
              <a:spLocks noChangeArrowheads="1"/>
            </p:cNvSpPr>
            <p:nvPr/>
          </p:nvSpPr>
          <p:spPr bwMode="auto">
            <a:xfrm>
              <a:off x="478" y="2898"/>
              <a:ext cx="767" cy="25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2" name="Rectangle 10"/>
            <p:cNvSpPr>
              <a:spLocks noChangeArrowheads="1"/>
            </p:cNvSpPr>
            <p:nvPr/>
          </p:nvSpPr>
          <p:spPr bwMode="auto">
            <a:xfrm>
              <a:off x="410" y="3264"/>
              <a:ext cx="14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sr-Latn-C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Prednji elevacioni pogled</a:t>
              </a:r>
              <a:endParaRPr lang="en-GB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83" name="Rectangle 11"/>
            <p:cNvSpPr>
              <a:spLocks noChangeArrowheads="1"/>
            </p:cNvSpPr>
            <p:nvPr/>
          </p:nvSpPr>
          <p:spPr bwMode="auto">
            <a:xfrm>
              <a:off x="1788" y="1872"/>
              <a:ext cx="1414" cy="807"/>
            </a:xfrm>
            <a:prstGeom prst="rect">
              <a:avLst/>
            </a:prstGeom>
            <a:solidFill>
              <a:srgbClr val="FFFFFF"/>
            </a:solidFill>
            <a:ln w="301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Rectangle 12"/>
            <p:cNvSpPr>
              <a:spLocks noChangeArrowheads="1"/>
            </p:cNvSpPr>
            <p:nvPr/>
          </p:nvSpPr>
          <p:spPr bwMode="auto">
            <a:xfrm>
              <a:off x="2224" y="2111"/>
              <a:ext cx="278" cy="27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5" name="Rectangle 13"/>
            <p:cNvSpPr>
              <a:spLocks noChangeArrowheads="1"/>
            </p:cNvSpPr>
            <p:nvPr/>
          </p:nvSpPr>
          <p:spPr bwMode="auto">
            <a:xfrm>
              <a:off x="1793" y="2458"/>
              <a:ext cx="145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eaLnBrk="0" hangingPunct="0"/>
              <a:r>
                <a:rPr lang="sr-Latn-CS" sz="1600" dirty="0">
                  <a:latin typeface="Times New Roman" pitchFamily="18" charset="0"/>
                  <a:cs typeface="Times New Roman" pitchFamily="18" charset="0"/>
                </a:rPr>
                <a:t>Bočni elevacioni pogled</a:t>
              </a:r>
              <a:endParaRPr lang="en-GB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86" name="Line 14"/>
            <p:cNvSpPr>
              <a:spLocks noChangeShapeType="1"/>
            </p:cNvSpPr>
            <p:nvPr/>
          </p:nvSpPr>
          <p:spPr bwMode="auto">
            <a:xfrm>
              <a:off x="1272" y="2111"/>
              <a:ext cx="9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Line 15"/>
            <p:cNvSpPr>
              <a:spLocks noChangeShapeType="1"/>
            </p:cNvSpPr>
            <p:nvPr/>
          </p:nvSpPr>
          <p:spPr bwMode="auto">
            <a:xfrm>
              <a:off x="1272" y="2385"/>
              <a:ext cx="9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7" name="Rectangle 16"/>
          <p:cNvSpPr>
            <a:spLocks noChangeArrowheads="1"/>
          </p:cNvSpPr>
          <p:nvPr/>
        </p:nvSpPr>
        <p:spPr bwMode="auto">
          <a:xfrm>
            <a:off x="703385" y="1781176"/>
            <a:ext cx="3590192" cy="157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sr-Latn-CS" sz="2800" dirty="0">
                <a:solidFill>
                  <a:srgbClr val="990033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GB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Or</a:t>
            </a:r>
            <a:r>
              <a:rPr lang="sr-Latn-C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togonalna projekcija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sr-Latn-CS" dirty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20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Zadržava sve originalne dimenzije iste</a:t>
            </a:r>
            <a:endParaRPr lang="en-GB" sz="2000" dirty="0">
              <a:solidFill>
                <a:srgbClr val="0000FF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3558" name="Rectangle 19"/>
          <p:cNvSpPr>
            <a:spLocks noChangeArrowheads="1"/>
          </p:cNvSpPr>
          <p:nvPr/>
        </p:nvSpPr>
        <p:spPr bwMode="auto">
          <a:xfrm>
            <a:off x="5275385" y="1781176"/>
            <a:ext cx="3235569" cy="146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sr-Latn-CS" sz="2800" dirty="0">
                <a:solidFill>
                  <a:srgbClr val="990033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Kosa projekcija</a:t>
            </a:r>
            <a:endParaRPr lang="en-GB" sz="28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lvl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sr-Latn-CS" dirty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2000" dirty="0">
                <a:solidFill>
                  <a:srgbClr val="0000FF"/>
                </a:solidFill>
                <a:latin typeface="Cambria" pitchFamily="18" charset="0"/>
                <a:ea typeface="Cambria" pitchFamily="18" charset="0"/>
              </a:rPr>
              <a:t>Zadržava samo neke originalne dimenzije iste</a:t>
            </a:r>
            <a:endParaRPr lang="en-GB" sz="2000" dirty="0">
              <a:solidFill>
                <a:srgbClr val="0000FF"/>
              </a:solidFill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23559" name="Group 20"/>
          <p:cNvGrpSpPr>
            <a:grpSpLocks/>
          </p:cNvGrpSpPr>
          <p:nvPr/>
        </p:nvGrpSpPr>
        <p:grpSpPr bwMode="auto">
          <a:xfrm>
            <a:off x="5205046" y="3405658"/>
            <a:ext cx="3710354" cy="2687638"/>
            <a:chOff x="3276" y="2060"/>
            <a:chExt cx="2809" cy="1878"/>
          </a:xfrm>
        </p:grpSpPr>
        <p:sp>
          <p:nvSpPr>
            <p:cNvPr id="23560" name="Rectangle 21"/>
            <p:cNvSpPr>
              <a:spLocks noChangeArrowheads="1"/>
            </p:cNvSpPr>
            <p:nvPr/>
          </p:nvSpPr>
          <p:spPr bwMode="auto">
            <a:xfrm>
              <a:off x="5438" y="2084"/>
              <a:ext cx="631" cy="516"/>
            </a:xfrm>
            <a:prstGeom prst="rect">
              <a:avLst/>
            </a:prstGeom>
            <a:solidFill>
              <a:srgbClr val="FFFFFF"/>
            </a:solidFill>
            <a:ln w="936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Rectangle 22"/>
            <p:cNvSpPr>
              <a:spLocks noChangeArrowheads="1"/>
            </p:cNvSpPr>
            <p:nvPr/>
          </p:nvSpPr>
          <p:spPr bwMode="auto">
            <a:xfrm>
              <a:off x="5150" y="2262"/>
              <a:ext cx="631" cy="516"/>
            </a:xfrm>
            <a:prstGeom prst="rect">
              <a:avLst/>
            </a:prstGeom>
            <a:solidFill>
              <a:srgbClr val="FFFFFF"/>
            </a:solidFill>
            <a:ln w="936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Freeform 23"/>
            <p:cNvSpPr>
              <a:spLocks/>
            </p:cNvSpPr>
            <p:nvPr/>
          </p:nvSpPr>
          <p:spPr bwMode="auto">
            <a:xfrm>
              <a:off x="5122" y="2060"/>
              <a:ext cx="327" cy="243"/>
            </a:xfrm>
            <a:custGeom>
              <a:avLst/>
              <a:gdLst>
                <a:gd name="T0" fmla="*/ 0 w 302"/>
                <a:gd name="T1" fmla="*/ 195 h 243"/>
                <a:gd name="T2" fmla="*/ 57 w 302"/>
                <a:gd name="T3" fmla="*/ 243 h 243"/>
                <a:gd name="T4" fmla="*/ 526 w 302"/>
                <a:gd name="T5" fmla="*/ 48 h 243"/>
                <a:gd name="T6" fmla="*/ 467 w 302"/>
                <a:gd name="T7" fmla="*/ 0 h 243"/>
                <a:gd name="T8" fmla="*/ 0 w 302"/>
                <a:gd name="T9" fmla="*/ 195 h 2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2"/>
                <a:gd name="T16" fmla="*/ 0 h 243"/>
                <a:gd name="T17" fmla="*/ 302 w 302"/>
                <a:gd name="T18" fmla="*/ 243 h 2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2" h="243">
                  <a:moveTo>
                    <a:pt x="0" y="195"/>
                  </a:moveTo>
                  <a:lnTo>
                    <a:pt x="33" y="243"/>
                  </a:lnTo>
                  <a:lnTo>
                    <a:pt x="302" y="48"/>
                  </a:lnTo>
                  <a:lnTo>
                    <a:pt x="268" y="0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Freeform 24"/>
            <p:cNvSpPr>
              <a:spLocks/>
            </p:cNvSpPr>
            <p:nvPr/>
          </p:nvSpPr>
          <p:spPr bwMode="auto">
            <a:xfrm>
              <a:off x="5750" y="2566"/>
              <a:ext cx="335" cy="233"/>
            </a:xfrm>
            <a:custGeom>
              <a:avLst/>
              <a:gdLst>
                <a:gd name="T0" fmla="*/ 0 w 309"/>
                <a:gd name="T1" fmla="*/ 186 h 233"/>
                <a:gd name="T2" fmla="*/ 59 w 309"/>
                <a:gd name="T3" fmla="*/ 233 h 233"/>
                <a:gd name="T4" fmla="*/ 544 w 309"/>
                <a:gd name="T5" fmla="*/ 48 h 233"/>
                <a:gd name="T6" fmla="*/ 484 w 309"/>
                <a:gd name="T7" fmla="*/ 0 h 233"/>
                <a:gd name="T8" fmla="*/ 0 w 309"/>
                <a:gd name="T9" fmla="*/ 186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"/>
                <a:gd name="T16" fmla="*/ 0 h 233"/>
                <a:gd name="T17" fmla="*/ 309 w 309"/>
                <a:gd name="T18" fmla="*/ 233 h 2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" h="233">
                  <a:moveTo>
                    <a:pt x="0" y="186"/>
                  </a:moveTo>
                  <a:lnTo>
                    <a:pt x="33" y="233"/>
                  </a:lnTo>
                  <a:lnTo>
                    <a:pt x="309" y="48"/>
                  </a:lnTo>
                  <a:lnTo>
                    <a:pt x="275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Freeform 25"/>
            <p:cNvSpPr>
              <a:spLocks/>
            </p:cNvSpPr>
            <p:nvPr/>
          </p:nvSpPr>
          <p:spPr bwMode="auto">
            <a:xfrm>
              <a:off x="5758" y="2060"/>
              <a:ext cx="320" cy="235"/>
            </a:xfrm>
            <a:custGeom>
              <a:avLst/>
              <a:gdLst>
                <a:gd name="T0" fmla="*/ 0 w 295"/>
                <a:gd name="T1" fmla="*/ 188 h 235"/>
                <a:gd name="T2" fmla="*/ 59 w 295"/>
                <a:gd name="T3" fmla="*/ 235 h 235"/>
                <a:gd name="T4" fmla="*/ 522 w 295"/>
                <a:gd name="T5" fmla="*/ 48 h 235"/>
                <a:gd name="T6" fmla="*/ 461 w 295"/>
                <a:gd name="T7" fmla="*/ 0 h 235"/>
                <a:gd name="T8" fmla="*/ 0 w 295"/>
                <a:gd name="T9" fmla="*/ 188 h 2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5"/>
                <a:gd name="T16" fmla="*/ 0 h 235"/>
                <a:gd name="T17" fmla="*/ 295 w 295"/>
                <a:gd name="T18" fmla="*/ 235 h 2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5" h="235">
                  <a:moveTo>
                    <a:pt x="0" y="188"/>
                  </a:moveTo>
                  <a:lnTo>
                    <a:pt x="33" y="235"/>
                  </a:lnTo>
                  <a:lnTo>
                    <a:pt x="295" y="48"/>
                  </a:lnTo>
                  <a:lnTo>
                    <a:pt x="261" y="0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Freeform 26"/>
            <p:cNvSpPr>
              <a:spLocks/>
            </p:cNvSpPr>
            <p:nvPr/>
          </p:nvSpPr>
          <p:spPr bwMode="auto">
            <a:xfrm>
              <a:off x="5809" y="2562"/>
              <a:ext cx="204" cy="66"/>
            </a:xfrm>
            <a:custGeom>
              <a:avLst/>
              <a:gdLst>
                <a:gd name="T0" fmla="*/ 0 w 188"/>
                <a:gd name="T1" fmla="*/ 7 h 66"/>
                <a:gd name="T2" fmla="*/ 3 w 188"/>
                <a:gd name="T3" fmla="*/ 66 h 66"/>
                <a:gd name="T4" fmla="*/ 332 w 188"/>
                <a:gd name="T5" fmla="*/ 59 h 66"/>
                <a:gd name="T6" fmla="*/ 330 w 188"/>
                <a:gd name="T7" fmla="*/ 0 h 66"/>
                <a:gd name="T8" fmla="*/ 0 w 188"/>
                <a:gd name="T9" fmla="*/ 7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66"/>
                <a:gd name="T17" fmla="*/ 188 w 188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66">
                  <a:moveTo>
                    <a:pt x="0" y="7"/>
                  </a:moveTo>
                  <a:lnTo>
                    <a:pt x="3" y="66"/>
                  </a:lnTo>
                  <a:lnTo>
                    <a:pt x="188" y="59"/>
                  </a:lnTo>
                  <a:lnTo>
                    <a:pt x="18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Freeform 27"/>
            <p:cNvSpPr>
              <a:spLocks/>
            </p:cNvSpPr>
            <p:nvPr/>
          </p:nvSpPr>
          <p:spPr bwMode="auto">
            <a:xfrm>
              <a:off x="5400" y="2127"/>
              <a:ext cx="72" cy="116"/>
            </a:xfrm>
            <a:custGeom>
              <a:avLst/>
              <a:gdLst>
                <a:gd name="T0" fmla="*/ 122 w 66"/>
                <a:gd name="T1" fmla="*/ 4 h 116"/>
                <a:gd name="T2" fmla="*/ 14 w 66"/>
                <a:gd name="T3" fmla="*/ 0 h 116"/>
                <a:gd name="T4" fmla="*/ 0 w 66"/>
                <a:gd name="T5" fmla="*/ 111 h 116"/>
                <a:gd name="T6" fmla="*/ 108 w 66"/>
                <a:gd name="T7" fmla="*/ 116 h 116"/>
                <a:gd name="T8" fmla="*/ 122 w 66"/>
                <a:gd name="T9" fmla="*/ 4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116"/>
                <a:gd name="T17" fmla="*/ 66 w 66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116">
                  <a:moveTo>
                    <a:pt x="66" y="4"/>
                  </a:moveTo>
                  <a:lnTo>
                    <a:pt x="7" y="0"/>
                  </a:lnTo>
                  <a:lnTo>
                    <a:pt x="0" y="111"/>
                  </a:lnTo>
                  <a:lnTo>
                    <a:pt x="59" y="116"/>
                  </a:lnTo>
                  <a:lnTo>
                    <a:pt x="66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Rectangle 28"/>
            <p:cNvSpPr>
              <a:spLocks noChangeArrowheads="1"/>
            </p:cNvSpPr>
            <p:nvPr/>
          </p:nvSpPr>
          <p:spPr bwMode="auto">
            <a:xfrm>
              <a:off x="3276" y="2880"/>
              <a:ext cx="1854" cy="1058"/>
            </a:xfrm>
            <a:prstGeom prst="rect">
              <a:avLst/>
            </a:prstGeom>
            <a:solidFill>
              <a:srgbClr val="FFFFFF"/>
            </a:solidFill>
            <a:ln w="301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Rectangle 29"/>
            <p:cNvSpPr>
              <a:spLocks noChangeArrowheads="1"/>
            </p:cNvSpPr>
            <p:nvPr/>
          </p:nvSpPr>
          <p:spPr bwMode="auto">
            <a:xfrm>
              <a:off x="4071" y="3013"/>
              <a:ext cx="632" cy="516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Rectangle 30"/>
            <p:cNvSpPr>
              <a:spLocks noChangeArrowheads="1"/>
            </p:cNvSpPr>
            <p:nvPr/>
          </p:nvSpPr>
          <p:spPr bwMode="auto">
            <a:xfrm>
              <a:off x="3781" y="3191"/>
              <a:ext cx="630" cy="516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Freeform 31"/>
            <p:cNvSpPr>
              <a:spLocks/>
            </p:cNvSpPr>
            <p:nvPr/>
          </p:nvSpPr>
          <p:spPr bwMode="auto">
            <a:xfrm>
              <a:off x="3760" y="2996"/>
              <a:ext cx="317" cy="226"/>
            </a:xfrm>
            <a:custGeom>
              <a:avLst/>
              <a:gdLst>
                <a:gd name="T0" fmla="*/ 0 w 292"/>
                <a:gd name="T1" fmla="*/ 193 h 226"/>
                <a:gd name="T2" fmla="*/ 40 w 292"/>
                <a:gd name="T3" fmla="*/ 226 h 226"/>
                <a:gd name="T4" fmla="*/ 519 w 292"/>
                <a:gd name="T5" fmla="*/ 34 h 226"/>
                <a:gd name="T6" fmla="*/ 477 w 292"/>
                <a:gd name="T7" fmla="*/ 0 h 226"/>
                <a:gd name="T8" fmla="*/ 0 w 292"/>
                <a:gd name="T9" fmla="*/ 193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226"/>
                <a:gd name="T17" fmla="*/ 292 w 292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226">
                  <a:moveTo>
                    <a:pt x="0" y="193"/>
                  </a:moveTo>
                  <a:lnTo>
                    <a:pt x="23" y="226"/>
                  </a:lnTo>
                  <a:lnTo>
                    <a:pt x="292" y="34"/>
                  </a:lnTo>
                  <a:lnTo>
                    <a:pt x="268" y="0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Freeform 32"/>
            <p:cNvSpPr>
              <a:spLocks/>
            </p:cNvSpPr>
            <p:nvPr/>
          </p:nvSpPr>
          <p:spPr bwMode="auto">
            <a:xfrm>
              <a:off x="4391" y="3500"/>
              <a:ext cx="322" cy="221"/>
            </a:xfrm>
            <a:custGeom>
              <a:avLst/>
              <a:gdLst>
                <a:gd name="T0" fmla="*/ 0 w 297"/>
                <a:gd name="T1" fmla="*/ 188 h 221"/>
                <a:gd name="T2" fmla="*/ 37 w 297"/>
                <a:gd name="T3" fmla="*/ 221 h 221"/>
                <a:gd name="T4" fmla="*/ 523 w 297"/>
                <a:gd name="T5" fmla="*/ 34 h 221"/>
                <a:gd name="T6" fmla="*/ 486 w 297"/>
                <a:gd name="T7" fmla="*/ 0 h 221"/>
                <a:gd name="T8" fmla="*/ 0 w 297"/>
                <a:gd name="T9" fmla="*/ 188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7"/>
                <a:gd name="T16" fmla="*/ 0 h 221"/>
                <a:gd name="T17" fmla="*/ 297 w 297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7" h="221">
                  <a:moveTo>
                    <a:pt x="0" y="188"/>
                  </a:moveTo>
                  <a:lnTo>
                    <a:pt x="21" y="221"/>
                  </a:lnTo>
                  <a:lnTo>
                    <a:pt x="297" y="34"/>
                  </a:lnTo>
                  <a:lnTo>
                    <a:pt x="276" y="0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Freeform 33"/>
            <p:cNvSpPr>
              <a:spLocks/>
            </p:cNvSpPr>
            <p:nvPr/>
          </p:nvSpPr>
          <p:spPr bwMode="auto">
            <a:xfrm>
              <a:off x="4396" y="2996"/>
              <a:ext cx="309" cy="219"/>
            </a:xfrm>
            <a:custGeom>
              <a:avLst/>
              <a:gdLst>
                <a:gd name="T0" fmla="*/ 0 w 285"/>
                <a:gd name="T1" fmla="*/ 186 h 219"/>
                <a:gd name="T2" fmla="*/ 40 w 285"/>
                <a:gd name="T3" fmla="*/ 219 h 219"/>
                <a:gd name="T4" fmla="*/ 502 w 285"/>
                <a:gd name="T5" fmla="*/ 34 h 219"/>
                <a:gd name="T6" fmla="*/ 460 w 285"/>
                <a:gd name="T7" fmla="*/ 0 h 219"/>
                <a:gd name="T8" fmla="*/ 0 w 285"/>
                <a:gd name="T9" fmla="*/ 186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"/>
                <a:gd name="T16" fmla="*/ 0 h 219"/>
                <a:gd name="T17" fmla="*/ 285 w 285"/>
                <a:gd name="T18" fmla="*/ 219 h 2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" h="219">
                  <a:moveTo>
                    <a:pt x="0" y="186"/>
                  </a:moveTo>
                  <a:lnTo>
                    <a:pt x="23" y="219"/>
                  </a:lnTo>
                  <a:lnTo>
                    <a:pt x="285" y="34"/>
                  </a:lnTo>
                  <a:lnTo>
                    <a:pt x="261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Freeform 34"/>
            <p:cNvSpPr>
              <a:spLocks/>
            </p:cNvSpPr>
            <p:nvPr/>
          </p:nvSpPr>
          <p:spPr bwMode="auto">
            <a:xfrm>
              <a:off x="4443" y="3498"/>
              <a:ext cx="202" cy="50"/>
            </a:xfrm>
            <a:custGeom>
              <a:avLst/>
              <a:gdLst>
                <a:gd name="T0" fmla="*/ 0 w 187"/>
                <a:gd name="T1" fmla="*/ 9 h 50"/>
                <a:gd name="T2" fmla="*/ 2 w 187"/>
                <a:gd name="T3" fmla="*/ 50 h 50"/>
                <a:gd name="T4" fmla="*/ 320 w 187"/>
                <a:gd name="T5" fmla="*/ 40 h 50"/>
                <a:gd name="T6" fmla="*/ 318 w 187"/>
                <a:gd name="T7" fmla="*/ 0 h 50"/>
                <a:gd name="T8" fmla="*/ 0 w 187"/>
                <a:gd name="T9" fmla="*/ 9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50"/>
                <a:gd name="T17" fmla="*/ 187 w 187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50">
                  <a:moveTo>
                    <a:pt x="0" y="9"/>
                  </a:moveTo>
                  <a:lnTo>
                    <a:pt x="2" y="50"/>
                  </a:lnTo>
                  <a:lnTo>
                    <a:pt x="187" y="40"/>
                  </a:lnTo>
                  <a:lnTo>
                    <a:pt x="185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Line 35"/>
            <p:cNvSpPr>
              <a:spLocks noChangeShapeType="1"/>
            </p:cNvSpPr>
            <p:nvPr/>
          </p:nvSpPr>
          <p:spPr bwMode="auto">
            <a:xfrm flipH="1">
              <a:off x="4160" y="2304"/>
              <a:ext cx="936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Line 36"/>
            <p:cNvSpPr>
              <a:spLocks noChangeShapeType="1"/>
            </p:cNvSpPr>
            <p:nvPr/>
          </p:nvSpPr>
          <p:spPr bwMode="auto">
            <a:xfrm flipH="1">
              <a:off x="4888" y="2304"/>
              <a:ext cx="884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6" name="Line 37"/>
            <p:cNvSpPr>
              <a:spLocks noChangeShapeType="1"/>
            </p:cNvSpPr>
            <p:nvPr/>
          </p:nvSpPr>
          <p:spPr bwMode="auto">
            <a:xfrm flipH="1">
              <a:off x="5148" y="2832"/>
              <a:ext cx="624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821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A75D9-6F8E-4238-A4AB-E7DD19D67CB1}" type="slidenum">
              <a:rPr lang="en-US"/>
              <a:pPr>
                <a:defRPr/>
              </a:pPr>
              <a:t>19</a:t>
            </a:fld>
            <a:endParaRPr lang="th-TH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Paralel</a:t>
            </a:r>
            <a:r>
              <a:rPr lang="sr-Latn-C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ne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</a:t>
            </a:r>
            <a:r>
              <a:rPr lang="en-US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roje</a:t>
            </a:r>
            <a:r>
              <a:rPr lang="sr-Latn-C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kcije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(2/2)</a:t>
            </a:r>
            <a:endParaRPr lang="th-TH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128" y="1844824"/>
            <a:ext cx="8606203" cy="4287689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r-Latn-CS" sz="2800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sr-Latn-CS" sz="2800" dirty="0" smtClean="0">
                <a:solidFill>
                  <a:srgbClr val="002060"/>
                </a:solidFill>
              </a:rPr>
              <a:t>Kose (Oblique)</a:t>
            </a:r>
            <a:r>
              <a:rPr lang="en-US" sz="2800" dirty="0" smtClean="0">
                <a:solidFill>
                  <a:srgbClr val="002060"/>
                </a:solidFill>
              </a:rPr>
              <a:t>: </a:t>
            </a:r>
            <a:r>
              <a:rPr lang="sr-Latn-CS" sz="2800" dirty="0" smtClean="0">
                <a:solidFill>
                  <a:srgbClr val="002060"/>
                </a:solidFill>
              </a:rPr>
              <a:t>Linije projekcije nisu normalne na ravan projekcije, ali je ravan projekcije normalna na glavnu koordinatnu osu:</a:t>
            </a:r>
          </a:p>
          <a:p>
            <a:pPr eaLnBrk="1" hangingPunct="1">
              <a:spcBef>
                <a:spcPct val="0"/>
              </a:spcBef>
            </a:pPr>
            <a:endParaRPr lang="en-US" sz="2800" dirty="0" smtClean="0">
              <a:solidFill>
                <a:srgbClr val="002060"/>
              </a:solidFill>
            </a:endParaRPr>
          </a:p>
          <a:p>
            <a:pPr lvl="1" eaLnBrk="1" hangingPunct="1">
              <a:spcBef>
                <a:spcPct val="0"/>
              </a:spcBef>
            </a:pPr>
            <a:r>
              <a:rPr lang="sr-Latn-CS" dirty="0" smtClean="0">
                <a:solidFill>
                  <a:srgbClr val="0070C0"/>
                </a:solidFill>
              </a:rPr>
              <a:t>K</a:t>
            </a:r>
            <a:r>
              <a:rPr lang="en-US" dirty="0" err="1" smtClean="0">
                <a:solidFill>
                  <a:srgbClr val="0070C0"/>
                </a:solidFill>
              </a:rPr>
              <a:t>ava</a:t>
            </a:r>
            <a:r>
              <a:rPr lang="sr-Latn-CS" dirty="0" smtClean="0">
                <a:solidFill>
                  <a:srgbClr val="0070C0"/>
                </a:solidFill>
              </a:rPr>
              <a:t>ljeova</a:t>
            </a:r>
            <a:r>
              <a:rPr lang="en-US" dirty="0" smtClean="0">
                <a:solidFill>
                  <a:srgbClr val="0070C0"/>
                </a:solidFill>
              </a:rPr>
              <a:t>: </a:t>
            </a:r>
            <a:r>
              <a:rPr lang="sr-Latn-CS" dirty="0" smtClean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45° </a:t>
            </a:r>
            <a:r>
              <a:rPr lang="sr-Latn-CS" dirty="0" smtClean="0">
                <a:solidFill>
                  <a:srgbClr val="0070C0"/>
                </a:solidFill>
              </a:rPr>
              <a:t>ugao sa ravni projekcije</a:t>
            </a:r>
            <a:endParaRPr lang="en-US" dirty="0" smtClean="0">
              <a:solidFill>
                <a:srgbClr val="0070C0"/>
              </a:solidFill>
            </a:endParaRPr>
          </a:p>
          <a:p>
            <a:pPr lvl="1" eaLnBrk="1" hangingPunct="1">
              <a:spcBef>
                <a:spcPct val="0"/>
              </a:spcBef>
            </a:pPr>
            <a:r>
              <a:rPr lang="sr-Latn-CS" dirty="0" smtClean="0">
                <a:solidFill>
                  <a:srgbClr val="0070C0"/>
                </a:solidFill>
              </a:rPr>
              <a:t>K</a:t>
            </a:r>
            <a:r>
              <a:rPr lang="en-US" dirty="0" err="1" smtClean="0">
                <a:solidFill>
                  <a:srgbClr val="0070C0"/>
                </a:solidFill>
              </a:rPr>
              <a:t>abinet</a:t>
            </a:r>
            <a:r>
              <a:rPr lang="en-US" dirty="0" smtClean="0">
                <a:solidFill>
                  <a:srgbClr val="0070C0"/>
                </a:solidFill>
              </a:rPr>
              <a:t>: </a:t>
            </a:r>
            <a:r>
              <a:rPr lang="sr-Latn-CS" dirty="0" smtClean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63.4° </a:t>
            </a:r>
            <a:r>
              <a:rPr lang="sr-Latn-CS" dirty="0" smtClean="0">
                <a:solidFill>
                  <a:srgbClr val="0070C0"/>
                </a:solidFill>
              </a:rPr>
              <a:t>ugao sa ravni projekcije</a:t>
            </a:r>
          </a:p>
          <a:p>
            <a:pPr lvl="1" eaLnBrk="1" hangingPunct="1">
              <a:spcBef>
                <a:spcPct val="0"/>
              </a:spcBef>
            </a:pPr>
            <a:endParaRPr lang="en-US" dirty="0" smtClean="0">
              <a:solidFill>
                <a:srgbClr val="002060"/>
              </a:solidFill>
            </a:endParaRPr>
          </a:p>
          <a:p>
            <a:pPr eaLnBrk="1" hangingPunct="1"/>
            <a:endParaRPr lang="th-TH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0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67544" y="1061864"/>
            <a:ext cx="8229600" cy="1143000"/>
          </a:xfrm>
        </p:spPr>
        <p:txBody>
          <a:bodyPr/>
          <a:lstStyle/>
          <a:p>
            <a:pPr algn="l"/>
            <a:r>
              <a:rPr lang="en-US" sz="3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Transformacije</a:t>
            </a:r>
            <a:r>
              <a:rPr lang="en-US" sz="3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modela</a:t>
            </a:r>
            <a:r>
              <a:rPr lang="en-US" sz="3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(</a:t>
            </a:r>
            <a:r>
              <a:rPr lang="sr-Latn-CS" sz="3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koordinatnog sistema)</a:t>
            </a:r>
            <a:endParaRPr lang="en-US" sz="3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7C943-1DBD-4458-A8B8-5882B8AC80E9}" type="slidenum">
              <a:rPr lang="en-US" smtClean="0"/>
              <a:pPr>
                <a:defRPr/>
              </a:pPr>
              <a:t>2</a:t>
            </a:fld>
            <a:endParaRPr lang="th-TH"/>
          </a:p>
        </p:txBody>
      </p:sp>
      <p:pic>
        <p:nvPicPr>
          <p:cNvPr id="614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2336401"/>
            <a:ext cx="5117574" cy="3540871"/>
          </a:xfrm>
          <a:noFill/>
        </p:spPr>
      </p:pic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4860032" y="2204864"/>
            <a:ext cx="403244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M1 </a:t>
            </a:r>
            <a:r>
              <a:rPr lang="en-US" sz="20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transformi</a:t>
            </a:r>
            <a:r>
              <a:rPr lang="sr-Latn-C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še čajnik iz njegovog koord. sistema modela u koord. sistem modela stola</a:t>
            </a:r>
            <a:r>
              <a:rPr lang="sr-Latn-C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;</a:t>
            </a:r>
          </a:p>
          <a:p>
            <a:pPr>
              <a:buFontTx/>
              <a:buChar char="-"/>
            </a:pPr>
            <a:endParaRPr lang="sr-Latn-CS" sz="2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>
              <a:buFontTx/>
              <a:buChar char="-"/>
            </a:pPr>
            <a:r>
              <a:rPr lang="sr-Latn-C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M2 transformiše sto iz njegovog koordinatnog sistema modela u svetski koordinatni sistem</a:t>
            </a:r>
            <a:r>
              <a:rPr lang="sr-Latn-C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;</a:t>
            </a:r>
          </a:p>
          <a:p>
            <a:pPr>
              <a:buFontTx/>
              <a:buChar char="-"/>
            </a:pPr>
            <a:endParaRPr lang="sr-Latn-CS" sz="2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sr-Latn-C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- </a:t>
            </a:r>
            <a:r>
              <a:rPr 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M</a:t>
            </a:r>
            <a:r>
              <a:rPr lang="sr-Latn-C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2M1 </a:t>
            </a:r>
            <a:r>
              <a:rPr 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transform</a:t>
            </a:r>
            <a:r>
              <a:rPr lang="sr-Latn-C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iše</a:t>
            </a:r>
            <a:r>
              <a:rPr 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čajnik iz njegovog koord. sistema modela  u svetski koord. </a:t>
            </a:r>
            <a:r>
              <a:rPr lang="en-U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</a:t>
            </a:r>
            <a:r>
              <a:rPr lang="sr-Latn-C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istem.</a:t>
            </a:r>
            <a:endParaRPr lang="en-US" sz="2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37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85192" y="836712"/>
            <a:ext cx="8229600" cy="1143000"/>
          </a:xfrm>
        </p:spPr>
        <p:txBody>
          <a:bodyPr/>
          <a:lstStyle/>
          <a:p>
            <a:pPr algn="l"/>
            <a:r>
              <a:rPr lang="sr-Latn-C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Kose projekcije</a:t>
            </a:r>
            <a:endParaRPr lang="en-US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33E6FD-4604-4116-807F-93A8DD7783B8}" type="slidenum">
              <a:rPr lang="en-US" smtClean="0"/>
              <a:pPr>
                <a:defRPr/>
              </a:pPr>
              <a:t>20</a:t>
            </a:fld>
            <a:endParaRPr lang="th-TH"/>
          </a:p>
        </p:txBody>
      </p:sp>
      <p:pic>
        <p:nvPicPr>
          <p:cNvPr id="2560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980" y="1806475"/>
            <a:ext cx="7746023" cy="2952750"/>
          </a:xfrm>
          <a:noFill/>
        </p:spPr>
      </p:pic>
      <p:sp>
        <p:nvSpPr>
          <p:cNvPr id="25605" name="TextBox 7"/>
          <p:cNvSpPr txBox="1">
            <a:spLocks noChangeArrowheads="1"/>
          </p:cNvSpPr>
          <p:nvPr/>
        </p:nvSpPr>
        <p:spPr bwMode="auto">
          <a:xfrm>
            <a:off x="395536" y="4769857"/>
            <a:ext cx="410445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sr-Latn-CS" sz="20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Aksonometrijska:</a:t>
            </a:r>
            <a:r>
              <a:rPr lang="sr-Latn-C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Ravan projekcije je </a:t>
            </a:r>
            <a:r>
              <a:rPr lang="sr-Latn-C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normalna </a:t>
            </a:r>
            <a:r>
              <a:rPr lang="sr-Latn-C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na linije </a:t>
            </a:r>
            <a:r>
              <a:rPr lang="sr-Latn-C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projekcije ali nije paralelna </a:t>
            </a:r>
            <a:r>
              <a:rPr lang="sr-Latn-C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sa koordinatnim ravnima.</a:t>
            </a:r>
            <a:endParaRPr lang="en-US" sz="2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5606" name="TextBox 8"/>
          <p:cNvSpPr txBox="1">
            <a:spLocks noChangeArrowheads="1"/>
          </p:cNvSpPr>
          <p:nvPr/>
        </p:nvSpPr>
        <p:spPr bwMode="auto">
          <a:xfrm>
            <a:off x="4723297" y="4759225"/>
            <a:ext cx="420244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sr-Latn-CS" sz="20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Kosa: </a:t>
            </a:r>
            <a:r>
              <a:rPr lang="sr-Latn-C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Ravan projekcije je paralelna </a:t>
            </a:r>
            <a:r>
              <a:rPr lang="sr-Latn-C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sa koordinatnom </a:t>
            </a:r>
            <a:r>
              <a:rPr lang="sr-Latn-C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ravni ali nije normalna </a:t>
            </a:r>
            <a:r>
              <a:rPr lang="sr-Latn-C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na </a:t>
            </a:r>
            <a:r>
              <a:rPr lang="sr-Latn-C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linije projekcije. </a:t>
            </a:r>
            <a:endParaRPr lang="en-US" sz="2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04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83568" y="1205880"/>
            <a:ext cx="4680520" cy="1143000"/>
          </a:xfrm>
        </p:spPr>
        <p:txBody>
          <a:bodyPr>
            <a:noAutofit/>
          </a:bodyPr>
          <a:lstStyle/>
          <a:p>
            <a:pPr algn="l"/>
            <a:r>
              <a:rPr lang="sr-Latn-C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Osobine kosih projekcija</a:t>
            </a:r>
            <a:endParaRPr lang="en-US" sz="4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CA198-30B0-403B-B6E6-C6C11B913426}" type="slidenum">
              <a:rPr lang="en-US" smtClean="0"/>
              <a:pPr>
                <a:defRPr/>
              </a:pPr>
              <a:t>21</a:t>
            </a:fld>
            <a:endParaRPr lang="th-TH"/>
          </a:p>
        </p:txBody>
      </p:sp>
      <p:pic>
        <p:nvPicPr>
          <p:cNvPr id="26628" name="Picture 2" descr="C:\Documents and Settings\dusan.jokanovic\Desktop\Graphical_projection_comparison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1689" y="908720"/>
            <a:ext cx="4706815" cy="5634161"/>
          </a:xfrm>
          <a:noFill/>
        </p:spPr>
      </p:pic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467459" y="2602647"/>
            <a:ext cx="388851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>
              <a:buClr>
                <a:srgbClr val="0000FF"/>
              </a:buClr>
              <a:buFont typeface="Arial" charset="0"/>
              <a:buChar char="•"/>
            </a:pPr>
            <a:r>
              <a:rPr lang="sr-Latn-C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 Sve komponente objekta izgledaju u 2D iste veličine kao i na originalnom 3D objektu</a:t>
            </a:r>
            <a:r>
              <a:rPr lang="en-GB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sr-Latn-CS" sz="2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lvl="1">
              <a:buClr>
                <a:srgbClr val="0000FF"/>
              </a:buClr>
              <a:buFont typeface="Arial" charset="0"/>
              <a:buChar char="•"/>
            </a:pPr>
            <a:endParaRPr lang="sr-Latn-CS" sz="2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lvl="1">
              <a:buClr>
                <a:srgbClr val="0000FF"/>
              </a:buClr>
              <a:buFont typeface="Arial" charset="0"/>
              <a:buChar char="•"/>
            </a:pPr>
            <a:r>
              <a:rPr lang="sr-Latn-C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 Korisne za </a:t>
            </a:r>
            <a:r>
              <a:rPr lang="en-GB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CAD, </a:t>
            </a:r>
            <a:r>
              <a:rPr lang="sr-Latn-C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ali ne i za ostvarivanje vizuelnog realizma.</a:t>
            </a:r>
            <a:endParaRPr lang="en-GB" sz="2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15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552AFB-0391-410A-8414-F380B0E88F3A}" type="slidenum">
              <a:rPr lang="en-US" smtClean="0"/>
              <a:pPr>
                <a:defRPr/>
              </a:pPr>
              <a:t>22</a:t>
            </a:fld>
            <a:endParaRPr lang="th-TH"/>
          </a:p>
        </p:txBody>
      </p:sp>
      <p:pic>
        <p:nvPicPr>
          <p:cNvPr id="27651" name="Picture 2" descr="C:\Documents and Settings\dusan.jokanovic\Desktop\Graphical_projection_compari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38" y="1124744"/>
            <a:ext cx="43243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683568" y="1384568"/>
            <a:ext cx="367240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sr-Latn-CS" sz="4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Upoređivanje projekcija</a:t>
            </a:r>
            <a:endParaRPr lang="en-US" sz="4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4432054" y="1124744"/>
            <a:ext cx="2375388" cy="1843088"/>
          </a:xfrm>
          <a:prstGeom prst="rect">
            <a:avLst/>
          </a:prstGeom>
          <a:noFill/>
          <a:ln w="50800" algn="ctr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8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63671-AF01-403D-B836-837A2D43797E}" type="slidenum">
              <a:rPr lang="en-US"/>
              <a:pPr>
                <a:defRPr/>
              </a:pPr>
              <a:t>23</a:t>
            </a:fld>
            <a:endParaRPr lang="th-TH"/>
          </a:p>
        </p:txBody>
      </p:sp>
      <p:sp>
        <p:nvSpPr>
          <p:cNvPr id="2867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831850"/>
            <a:ext cx="8229600" cy="72494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40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Proje</a:t>
            </a:r>
            <a:r>
              <a:rPr lang="sr-Latn-C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kcije u perspektivi</a:t>
            </a:r>
            <a:endParaRPr lang="th-TH" sz="4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867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62708" y="1676401"/>
            <a:ext cx="3868615" cy="4532313"/>
          </a:xfrm>
          <a:solidFill>
            <a:srgbClr val="66FF66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>
                <a:latin typeface="Cambria" pitchFamily="18" charset="0"/>
                <a:ea typeface="Cambria" pitchFamily="18" charset="0"/>
              </a:rPr>
              <a:t>P</a:t>
            </a:r>
            <a:r>
              <a:rPr lang="sr-Latn-CS" sz="2400" dirty="0" smtClean="0">
                <a:latin typeface="Cambria" pitchFamily="18" charset="0"/>
                <a:ea typeface="Cambria" pitchFamily="18" charset="0"/>
              </a:rPr>
              <a:t>rojekcije u perspektivi se često smatraju realističnijim od drugih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pPr eaLnBrk="1" hangingPunct="1"/>
            <a:r>
              <a:rPr lang="sr-Latn-CS" sz="2400" dirty="0" smtClean="0">
                <a:latin typeface="Cambria" pitchFamily="18" charset="0"/>
                <a:ea typeface="Cambria" pitchFamily="18" charset="0"/>
              </a:rPr>
              <a:t>Veličina projektovanog objekta zavisi od njegovog rastojanja od ravni pogleda.</a:t>
            </a:r>
            <a:endParaRPr lang="en-US" sz="2400" dirty="0" smtClean="0">
              <a:latin typeface="Cambria" pitchFamily="18" charset="0"/>
              <a:ea typeface="Cambria" pitchFamily="18" charset="0"/>
            </a:endParaRPr>
          </a:p>
          <a:p>
            <a:pPr eaLnBrk="1" hangingPunct="1"/>
            <a:r>
              <a:rPr lang="en-US" sz="2400" dirty="0" smtClean="0">
                <a:latin typeface="Cambria" pitchFamily="18" charset="0"/>
                <a:ea typeface="Cambria" pitchFamily="18" charset="0"/>
              </a:rPr>
              <a:t>Lin</a:t>
            </a:r>
            <a:r>
              <a:rPr lang="sr-Latn-CS" sz="2400" dirty="0" smtClean="0">
                <a:latin typeface="Cambria" pitchFamily="18" charset="0"/>
                <a:ea typeface="Cambria" pitchFamily="18" charset="0"/>
              </a:rPr>
              <a:t>ije projekcije prolaze od referentne tačke pogleda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E </a:t>
            </a:r>
            <a:r>
              <a:rPr lang="sr-Latn-CS" sz="2400" dirty="0" smtClean="0">
                <a:latin typeface="Cambria" pitchFamily="18" charset="0"/>
                <a:ea typeface="Cambria" pitchFamily="18" charset="0"/>
              </a:rPr>
              <a:t>do temena objekta presecajući ravan pogleda (projekcije) .</a:t>
            </a:r>
            <a:endParaRPr lang="th-TH" sz="2400" dirty="0" smtClean="0">
              <a:latin typeface="Cambria" pitchFamily="18" charset="0"/>
              <a:ea typeface="Cambria" pitchFamily="18" charset="0"/>
            </a:endParaRPr>
          </a:p>
          <a:p>
            <a:pPr eaLnBrk="1" hangingPunct="1"/>
            <a:endParaRPr lang="th-TH" sz="2400" dirty="0" smtClean="0"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28677" name="Group 1028"/>
          <p:cNvGrpSpPr>
            <a:grpSpLocks/>
          </p:cNvGrpSpPr>
          <p:nvPr/>
        </p:nvGrpSpPr>
        <p:grpSpPr bwMode="auto">
          <a:xfrm>
            <a:off x="4572001" y="2156742"/>
            <a:ext cx="4289181" cy="3792538"/>
            <a:chOff x="1201" y="1393"/>
            <a:chExt cx="2927" cy="2389"/>
          </a:xfrm>
        </p:grpSpPr>
        <p:sp>
          <p:nvSpPr>
            <p:cNvPr id="28679" name="Line 1029"/>
            <p:cNvSpPr>
              <a:spLocks noChangeShapeType="1"/>
            </p:cNvSpPr>
            <p:nvPr/>
          </p:nvSpPr>
          <p:spPr bwMode="auto">
            <a:xfrm>
              <a:off x="1536" y="2832"/>
              <a:ext cx="2592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0" name="Line 1030"/>
            <p:cNvSpPr>
              <a:spLocks noChangeShapeType="1"/>
            </p:cNvSpPr>
            <p:nvPr/>
          </p:nvSpPr>
          <p:spPr bwMode="auto">
            <a:xfrm>
              <a:off x="1536" y="2832"/>
              <a:ext cx="432" cy="76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Line 1031"/>
            <p:cNvSpPr>
              <a:spLocks noChangeShapeType="1"/>
            </p:cNvSpPr>
            <p:nvPr/>
          </p:nvSpPr>
          <p:spPr bwMode="auto">
            <a:xfrm flipV="1">
              <a:off x="1536" y="1440"/>
              <a:ext cx="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Rectangle 1032"/>
            <p:cNvSpPr>
              <a:spLocks noChangeArrowheads="1"/>
            </p:cNvSpPr>
            <p:nvPr/>
          </p:nvSpPr>
          <p:spPr bwMode="auto">
            <a:xfrm>
              <a:off x="1297" y="2737"/>
              <a:ext cx="19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 b="1">
                  <a:latin typeface="Century Schoolbook" pitchFamily="18" charset="0"/>
                </a:rPr>
                <a:t>O</a:t>
              </a:r>
              <a:endParaRPr lang="th-TH" sz="1800" b="1">
                <a:latin typeface="Century Schoolbook" pitchFamily="18" charset="0"/>
              </a:endParaRPr>
            </a:p>
          </p:txBody>
        </p:sp>
        <p:sp>
          <p:nvSpPr>
            <p:cNvPr id="28683" name="Rectangle 1033"/>
            <p:cNvSpPr>
              <a:spLocks noChangeArrowheads="1"/>
            </p:cNvSpPr>
            <p:nvPr/>
          </p:nvSpPr>
          <p:spPr bwMode="auto">
            <a:xfrm>
              <a:off x="1297" y="1393"/>
              <a:ext cx="19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 b="1">
                  <a:latin typeface="Century Schoolbook" pitchFamily="18" charset="0"/>
                </a:rPr>
                <a:t>z</a:t>
              </a:r>
              <a:endParaRPr lang="th-TH" sz="1800" b="1">
                <a:latin typeface="Century Schoolbook" pitchFamily="18" charset="0"/>
              </a:endParaRPr>
            </a:p>
          </p:txBody>
        </p:sp>
        <p:sp>
          <p:nvSpPr>
            <p:cNvPr id="28684" name="Rectangle 1034"/>
            <p:cNvSpPr>
              <a:spLocks noChangeArrowheads="1"/>
            </p:cNvSpPr>
            <p:nvPr/>
          </p:nvSpPr>
          <p:spPr bwMode="auto">
            <a:xfrm>
              <a:off x="1633" y="3457"/>
              <a:ext cx="19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 b="1">
                  <a:latin typeface="Century Schoolbook" pitchFamily="18" charset="0"/>
                </a:rPr>
                <a:t>x</a:t>
              </a:r>
              <a:endParaRPr lang="th-TH" sz="1800" b="1">
                <a:latin typeface="Century Schoolbook" pitchFamily="18" charset="0"/>
              </a:endParaRPr>
            </a:p>
          </p:txBody>
        </p:sp>
        <p:sp>
          <p:nvSpPr>
            <p:cNvPr id="28685" name="Rectangle 1035"/>
            <p:cNvSpPr>
              <a:spLocks noChangeArrowheads="1"/>
            </p:cNvSpPr>
            <p:nvPr/>
          </p:nvSpPr>
          <p:spPr bwMode="auto">
            <a:xfrm>
              <a:off x="3937" y="2881"/>
              <a:ext cx="19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 b="1">
                  <a:latin typeface="Century Schoolbook" pitchFamily="18" charset="0"/>
                </a:rPr>
                <a:t>y</a:t>
              </a:r>
              <a:endParaRPr lang="th-TH" sz="1800" b="1">
                <a:latin typeface="Century Schoolbook" pitchFamily="18" charset="0"/>
              </a:endParaRPr>
            </a:p>
          </p:txBody>
        </p:sp>
        <p:sp>
          <p:nvSpPr>
            <p:cNvPr id="28686" name="Line 1036"/>
            <p:cNvSpPr>
              <a:spLocks noChangeShapeType="1"/>
            </p:cNvSpPr>
            <p:nvPr/>
          </p:nvSpPr>
          <p:spPr bwMode="auto">
            <a:xfrm flipV="1">
              <a:off x="2016" y="1872"/>
              <a:ext cx="1776" cy="43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Line 1037"/>
            <p:cNvSpPr>
              <a:spLocks noChangeShapeType="1"/>
            </p:cNvSpPr>
            <p:nvPr/>
          </p:nvSpPr>
          <p:spPr bwMode="auto">
            <a:xfrm flipH="1" flipV="1">
              <a:off x="2880" y="1440"/>
              <a:ext cx="912" cy="43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Line 1038"/>
            <p:cNvSpPr>
              <a:spLocks noChangeShapeType="1"/>
            </p:cNvSpPr>
            <p:nvPr/>
          </p:nvSpPr>
          <p:spPr bwMode="auto">
            <a:xfrm flipH="1">
              <a:off x="2016" y="1440"/>
              <a:ext cx="864" cy="86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Line 1039"/>
            <p:cNvSpPr>
              <a:spLocks noChangeShapeType="1"/>
            </p:cNvSpPr>
            <p:nvPr/>
          </p:nvSpPr>
          <p:spPr bwMode="auto">
            <a:xfrm>
              <a:off x="1536" y="2784"/>
              <a:ext cx="0" cy="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Rectangle 1040"/>
            <p:cNvSpPr>
              <a:spLocks noChangeArrowheads="1"/>
            </p:cNvSpPr>
            <p:nvPr/>
          </p:nvSpPr>
          <p:spPr bwMode="auto">
            <a:xfrm>
              <a:off x="1201" y="3553"/>
              <a:ext cx="23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 b="1">
                  <a:latin typeface="Century Schoolbook" pitchFamily="18" charset="0"/>
                </a:rPr>
                <a:t>E</a:t>
              </a:r>
              <a:endParaRPr lang="th-TH" sz="1800" b="1">
                <a:latin typeface="Century Schoolbook" pitchFamily="18" charset="0"/>
              </a:endParaRPr>
            </a:p>
          </p:txBody>
        </p:sp>
        <p:sp>
          <p:nvSpPr>
            <p:cNvPr id="28691" name="Line 1041"/>
            <p:cNvSpPr>
              <a:spLocks noChangeShapeType="1"/>
            </p:cNvSpPr>
            <p:nvPr/>
          </p:nvSpPr>
          <p:spPr bwMode="auto">
            <a:xfrm flipV="1">
              <a:off x="1536" y="2304"/>
              <a:ext cx="480" cy="139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Line 1042"/>
            <p:cNvSpPr>
              <a:spLocks noChangeShapeType="1"/>
            </p:cNvSpPr>
            <p:nvPr/>
          </p:nvSpPr>
          <p:spPr bwMode="auto">
            <a:xfrm flipV="1">
              <a:off x="1536" y="1872"/>
              <a:ext cx="2256" cy="182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Line 1043"/>
            <p:cNvSpPr>
              <a:spLocks noChangeShapeType="1"/>
            </p:cNvSpPr>
            <p:nvPr/>
          </p:nvSpPr>
          <p:spPr bwMode="auto">
            <a:xfrm flipV="1">
              <a:off x="1536" y="1440"/>
              <a:ext cx="1344" cy="225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Line 1044"/>
            <p:cNvSpPr>
              <a:spLocks noChangeShapeType="1"/>
            </p:cNvSpPr>
            <p:nvPr/>
          </p:nvSpPr>
          <p:spPr bwMode="auto">
            <a:xfrm>
              <a:off x="1776" y="2976"/>
              <a:ext cx="672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Line 1045"/>
            <p:cNvSpPr>
              <a:spLocks noChangeShapeType="1"/>
            </p:cNvSpPr>
            <p:nvPr/>
          </p:nvSpPr>
          <p:spPr bwMode="auto">
            <a:xfrm>
              <a:off x="1776" y="2976"/>
              <a:ext cx="96" cy="144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6" name="Line 1046"/>
            <p:cNvSpPr>
              <a:spLocks noChangeShapeType="1"/>
            </p:cNvSpPr>
            <p:nvPr/>
          </p:nvSpPr>
          <p:spPr bwMode="auto">
            <a:xfrm flipV="1">
              <a:off x="1872" y="2976"/>
              <a:ext cx="576" cy="144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8" name="Rectangle 1047"/>
          <p:cNvSpPr>
            <a:spLocks noChangeArrowheads="1"/>
          </p:cNvSpPr>
          <p:nvPr/>
        </p:nvSpPr>
        <p:spPr bwMode="auto">
          <a:xfrm>
            <a:off x="5697416" y="1699543"/>
            <a:ext cx="25763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latin typeface="Book Antiqua" pitchFamily="18" charset="0"/>
              </a:rPr>
              <a:t>Projection  on to z=0</a:t>
            </a:r>
            <a:endParaRPr lang="th-TH" sz="20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03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9FFD1-3EA8-443A-898D-D67561A45566}" type="slidenum">
              <a:rPr lang="en-US"/>
              <a:pPr>
                <a:defRPr/>
              </a:pPr>
              <a:t>24</a:t>
            </a:fld>
            <a:endParaRPr lang="th-TH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59842"/>
            <a:ext cx="8229600" cy="79695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</a:t>
            </a:r>
            <a:r>
              <a:rPr lang="sr-Latn-C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rojekcije u perspektivi</a:t>
            </a:r>
            <a:endParaRPr lang="th-TH" sz="4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85" y="1632991"/>
            <a:ext cx="3724599" cy="4532313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sr-Latn-CS" sz="1800" dirty="0" smtClean="0">
                <a:latin typeface="Cambria" pitchFamily="18" charset="0"/>
                <a:ea typeface="Cambria" pitchFamily="18" charset="0"/>
              </a:rPr>
              <a:t>Sa jednom tačkom</a:t>
            </a:r>
            <a:r>
              <a:rPr lang="en-US" sz="1800" dirty="0" smtClean="0">
                <a:latin typeface="Cambria" pitchFamily="18" charset="0"/>
                <a:ea typeface="Cambria" pitchFamily="18" charset="0"/>
              </a:rPr>
              <a:t>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sr-Latn-CS" sz="1800" dirty="0" smtClean="0">
                <a:latin typeface="Cambria" pitchFamily="18" charset="0"/>
                <a:ea typeface="Cambria" pitchFamily="18" charset="0"/>
              </a:rPr>
              <a:t>Jedna glavna osa je presečena sa ravni projekcije</a:t>
            </a:r>
            <a:endParaRPr lang="en-US" sz="1800" dirty="0" smtClean="0">
              <a:latin typeface="Cambria" pitchFamily="18" charset="0"/>
              <a:ea typeface="Cambria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sr-Latn-CS" sz="1800" dirty="0" smtClean="0">
                <a:latin typeface="Cambria" pitchFamily="18" charset="0"/>
                <a:ea typeface="Cambria" pitchFamily="18" charset="0"/>
              </a:rPr>
              <a:t>Na jednoj osi je projekciona referentna tačka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en-US" sz="1800" dirty="0" smtClean="0">
              <a:latin typeface="Cambria" pitchFamily="18" charset="0"/>
              <a:ea typeface="Cambria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sr-Latn-CS" sz="1800" dirty="0" smtClean="0">
                <a:latin typeface="Cambria" pitchFamily="18" charset="0"/>
                <a:ea typeface="Cambria" pitchFamily="18" charset="0"/>
              </a:rPr>
              <a:t>Sa dve tačke</a:t>
            </a:r>
            <a:r>
              <a:rPr lang="en-US" sz="1800" dirty="0" smtClean="0">
                <a:latin typeface="Cambria" pitchFamily="18" charset="0"/>
                <a:ea typeface="Cambria" pitchFamily="18" charset="0"/>
              </a:rPr>
              <a:t>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sr-Latn-CS" sz="1800" dirty="0" smtClean="0">
                <a:latin typeface="Cambria" pitchFamily="18" charset="0"/>
                <a:ea typeface="Cambria" pitchFamily="18" charset="0"/>
              </a:rPr>
              <a:t>Dve glavne ose su presečene sa ravni projekcije</a:t>
            </a:r>
            <a:endParaRPr lang="en-US" sz="1800" dirty="0" smtClean="0">
              <a:latin typeface="Cambria" pitchFamily="18" charset="0"/>
              <a:ea typeface="Cambria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sr-Latn-CS" sz="1800" dirty="0" smtClean="0">
                <a:latin typeface="Cambria" pitchFamily="18" charset="0"/>
                <a:ea typeface="Cambria" pitchFamily="18" charset="0"/>
              </a:rPr>
              <a:t>Na dve ose su projekcione referentne tačke</a:t>
            </a:r>
            <a:endParaRPr lang="en-US" sz="1800" dirty="0" smtClean="0">
              <a:latin typeface="Cambria" pitchFamily="18" charset="0"/>
              <a:ea typeface="Cambria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1800" dirty="0" smtClean="0">
              <a:latin typeface="Cambria" pitchFamily="18" charset="0"/>
              <a:ea typeface="Cambria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sr-Latn-CS" sz="1800" dirty="0" smtClean="0">
                <a:latin typeface="Cambria" pitchFamily="18" charset="0"/>
                <a:ea typeface="Cambria" pitchFamily="18" charset="0"/>
              </a:rPr>
              <a:t>Sa tri tačke</a:t>
            </a:r>
            <a:r>
              <a:rPr lang="en-US" sz="1800" dirty="0" smtClean="0">
                <a:latin typeface="Cambria" pitchFamily="18" charset="0"/>
                <a:ea typeface="Cambria" pitchFamily="18" charset="0"/>
              </a:rPr>
              <a:t>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sr-Latn-CS" sz="1800" dirty="0" smtClean="0">
                <a:latin typeface="Cambria" pitchFamily="18" charset="0"/>
                <a:ea typeface="Cambria" pitchFamily="18" charset="0"/>
              </a:rPr>
              <a:t>Tri glavne ose su presečene sa ravni projekcije</a:t>
            </a:r>
            <a:endParaRPr lang="en-US" sz="1800" dirty="0" smtClean="0">
              <a:latin typeface="Cambria" pitchFamily="18" charset="0"/>
              <a:ea typeface="Cambria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sr-Latn-CS" sz="1800" dirty="0" smtClean="0">
                <a:latin typeface="Cambria" pitchFamily="18" charset="0"/>
                <a:ea typeface="Cambria" pitchFamily="18" charset="0"/>
              </a:rPr>
              <a:t>Na tri ose su projekcione referentne tačke</a:t>
            </a:r>
            <a:endParaRPr lang="en-US" sz="1800" dirty="0" smtClean="0"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29701" name="Group 20"/>
          <p:cNvGrpSpPr>
            <a:grpSpLocks/>
          </p:cNvGrpSpPr>
          <p:nvPr/>
        </p:nvGrpSpPr>
        <p:grpSpPr bwMode="auto">
          <a:xfrm>
            <a:off x="6049108" y="1371600"/>
            <a:ext cx="1336431" cy="1206500"/>
            <a:chOff x="3360" y="1536"/>
            <a:chExt cx="1152" cy="960"/>
          </a:xfrm>
        </p:grpSpPr>
        <p:sp>
          <p:nvSpPr>
            <p:cNvPr id="29751" name="Line 4"/>
            <p:cNvSpPr>
              <a:spLocks noChangeShapeType="1"/>
            </p:cNvSpPr>
            <p:nvPr/>
          </p:nvSpPr>
          <p:spPr bwMode="auto">
            <a:xfrm>
              <a:off x="3360" y="220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2" name="Line 5"/>
            <p:cNvSpPr>
              <a:spLocks noChangeShapeType="1"/>
            </p:cNvSpPr>
            <p:nvPr/>
          </p:nvSpPr>
          <p:spPr bwMode="auto">
            <a:xfrm>
              <a:off x="3360" y="220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3" name="Line 6"/>
            <p:cNvSpPr>
              <a:spLocks noChangeShapeType="1"/>
            </p:cNvSpPr>
            <p:nvPr/>
          </p:nvSpPr>
          <p:spPr bwMode="auto">
            <a:xfrm>
              <a:off x="3360" y="2496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4" name="Line 7"/>
            <p:cNvSpPr>
              <a:spLocks noChangeShapeType="1"/>
            </p:cNvSpPr>
            <p:nvPr/>
          </p:nvSpPr>
          <p:spPr bwMode="auto">
            <a:xfrm>
              <a:off x="4032" y="220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5" name="Line 8"/>
            <p:cNvSpPr>
              <a:spLocks noChangeShapeType="1"/>
            </p:cNvSpPr>
            <p:nvPr/>
          </p:nvSpPr>
          <p:spPr bwMode="auto">
            <a:xfrm flipH="1">
              <a:off x="3360" y="1536"/>
              <a:ext cx="1152" cy="67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6" name="Line 9"/>
            <p:cNvSpPr>
              <a:spLocks noChangeShapeType="1"/>
            </p:cNvSpPr>
            <p:nvPr/>
          </p:nvSpPr>
          <p:spPr bwMode="auto">
            <a:xfrm flipV="1">
              <a:off x="4032" y="1536"/>
              <a:ext cx="480" cy="67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7" name="Line 10"/>
            <p:cNvSpPr>
              <a:spLocks noChangeShapeType="1"/>
            </p:cNvSpPr>
            <p:nvPr/>
          </p:nvSpPr>
          <p:spPr bwMode="auto">
            <a:xfrm flipV="1">
              <a:off x="3360" y="1536"/>
              <a:ext cx="1152" cy="96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8" name="Line 11"/>
            <p:cNvSpPr>
              <a:spLocks noChangeShapeType="1"/>
            </p:cNvSpPr>
            <p:nvPr/>
          </p:nvSpPr>
          <p:spPr bwMode="auto">
            <a:xfrm flipV="1">
              <a:off x="4032" y="1536"/>
              <a:ext cx="480" cy="96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9" name="Line 12"/>
            <p:cNvSpPr>
              <a:spLocks noChangeShapeType="1"/>
            </p:cNvSpPr>
            <p:nvPr/>
          </p:nvSpPr>
          <p:spPr bwMode="auto">
            <a:xfrm>
              <a:off x="3552" y="2112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0" name="Line 13"/>
            <p:cNvSpPr>
              <a:spLocks noChangeShapeType="1"/>
            </p:cNvSpPr>
            <p:nvPr/>
          </p:nvSpPr>
          <p:spPr bwMode="auto">
            <a:xfrm>
              <a:off x="3552" y="2112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1" name="Line 14"/>
            <p:cNvSpPr>
              <a:spLocks noChangeShapeType="1"/>
            </p:cNvSpPr>
            <p:nvPr/>
          </p:nvSpPr>
          <p:spPr bwMode="auto">
            <a:xfrm>
              <a:off x="3552" y="2352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2" name="Line 15"/>
            <p:cNvSpPr>
              <a:spLocks noChangeShapeType="1"/>
            </p:cNvSpPr>
            <p:nvPr/>
          </p:nvSpPr>
          <p:spPr bwMode="auto">
            <a:xfrm>
              <a:off x="4128" y="2112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3" name="Line 16"/>
            <p:cNvSpPr>
              <a:spLocks noChangeShapeType="1"/>
            </p:cNvSpPr>
            <p:nvPr/>
          </p:nvSpPr>
          <p:spPr bwMode="auto">
            <a:xfrm flipH="1">
              <a:off x="3360" y="211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4" name="Line 17"/>
            <p:cNvSpPr>
              <a:spLocks noChangeShapeType="1"/>
            </p:cNvSpPr>
            <p:nvPr/>
          </p:nvSpPr>
          <p:spPr bwMode="auto">
            <a:xfrm flipH="1">
              <a:off x="4032" y="2112"/>
              <a:ext cx="9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5" name="Line 18"/>
            <p:cNvSpPr>
              <a:spLocks noChangeShapeType="1"/>
            </p:cNvSpPr>
            <p:nvPr/>
          </p:nvSpPr>
          <p:spPr bwMode="auto">
            <a:xfrm flipH="1">
              <a:off x="4032" y="2352"/>
              <a:ext cx="96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6" name="Line 19"/>
            <p:cNvSpPr>
              <a:spLocks noChangeShapeType="1"/>
            </p:cNvSpPr>
            <p:nvPr/>
          </p:nvSpPr>
          <p:spPr bwMode="auto">
            <a:xfrm flipH="1">
              <a:off x="3360" y="2352"/>
              <a:ext cx="192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2" name="Group 21"/>
          <p:cNvGrpSpPr>
            <a:grpSpLocks/>
          </p:cNvGrpSpPr>
          <p:nvPr/>
        </p:nvGrpSpPr>
        <p:grpSpPr bwMode="auto">
          <a:xfrm>
            <a:off x="5064369" y="2819400"/>
            <a:ext cx="3235569" cy="1854200"/>
            <a:chOff x="2640" y="2641"/>
            <a:chExt cx="2448" cy="1295"/>
          </a:xfrm>
        </p:grpSpPr>
        <p:sp>
          <p:nvSpPr>
            <p:cNvPr id="29729" name="Line 22"/>
            <p:cNvSpPr>
              <a:spLocks noChangeShapeType="1"/>
            </p:cNvSpPr>
            <p:nvPr/>
          </p:nvSpPr>
          <p:spPr bwMode="auto">
            <a:xfrm>
              <a:off x="2736" y="2832"/>
              <a:ext cx="1344" cy="57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0" name="Line 23"/>
            <p:cNvSpPr>
              <a:spLocks noChangeShapeType="1"/>
            </p:cNvSpPr>
            <p:nvPr/>
          </p:nvSpPr>
          <p:spPr bwMode="auto">
            <a:xfrm>
              <a:off x="2736" y="2832"/>
              <a:ext cx="1104" cy="76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1" name="Line 24"/>
            <p:cNvSpPr>
              <a:spLocks noChangeShapeType="1"/>
            </p:cNvSpPr>
            <p:nvPr/>
          </p:nvSpPr>
          <p:spPr bwMode="auto">
            <a:xfrm>
              <a:off x="3840" y="3312"/>
              <a:ext cx="0" cy="192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2" name="Line 25"/>
            <p:cNvSpPr>
              <a:spLocks noChangeShapeType="1"/>
            </p:cNvSpPr>
            <p:nvPr/>
          </p:nvSpPr>
          <p:spPr bwMode="auto">
            <a:xfrm>
              <a:off x="3600" y="3456"/>
              <a:ext cx="0" cy="24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Line 26"/>
            <p:cNvSpPr>
              <a:spLocks noChangeShapeType="1"/>
            </p:cNvSpPr>
            <p:nvPr/>
          </p:nvSpPr>
          <p:spPr bwMode="auto">
            <a:xfrm>
              <a:off x="4080" y="3408"/>
              <a:ext cx="0" cy="24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4" name="Line 27"/>
            <p:cNvSpPr>
              <a:spLocks noChangeShapeType="1"/>
            </p:cNvSpPr>
            <p:nvPr/>
          </p:nvSpPr>
          <p:spPr bwMode="auto">
            <a:xfrm>
              <a:off x="3840" y="3600"/>
              <a:ext cx="0" cy="336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Line 28"/>
            <p:cNvSpPr>
              <a:spLocks noChangeShapeType="1"/>
            </p:cNvSpPr>
            <p:nvPr/>
          </p:nvSpPr>
          <p:spPr bwMode="auto">
            <a:xfrm>
              <a:off x="2736" y="2832"/>
              <a:ext cx="1104" cy="110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Line 29"/>
            <p:cNvSpPr>
              <a:spLocks noChangeShapeType="1"/>
            </p:cNvSpPr>
            <p:nvPr/>
          </p:nvSpPr>
          <p:spPr bwMode="auto">
            <a:xfrm flipV="1">
              <a:off x="3840" y="2832"/>
              <a:ext cx="960" cy="110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7" name="Line 30"/>
            <p:cNvSpPr>
              <a:spLocks noChangeShapeType="1"/>
            </p:cNvSpPr>
            <p:nvPr/>
          </p:nvSpPr>
          <p:spPr bwMode="auto">
            <a:xfrm flipV="1">
              <a:off x="3600" y="2832"/>
              <a:ext cx="1200" cy="86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8" name="Line 31"/>
            <p:cNvSpPr>
              <a:spLocks noChangeShapeType="1"/>
            </p:cNvSpPr>
            <p:nvPr/>
          </p:nvSpPr>
          <p:spPr bwMode="auto">
            <a:xfrm>
              <a:off x="2736" y="2832"/>
              <a:ext cx="1344" cy="81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9" name="Line 32"/>
            <p:cNvSpPr>
              <a:spLocks noChangeShapeType="1"/>
            </p:cNvSpPr>
            <p:nvPr/>
          </p:nvSpPr>
          <p:spPr bwMode="auto">
            <a:xfrm flipH="1">
              <a:off x="3648" y="2832"/>
              <a:ext cx="1152" cy="5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0" name="Line 33"/>
            <p:cNvSpPr>
              <a:spLocks noChangeShapeType="1"/>
            </p:cNvSpPr>
            <p:nvPr/>
          </p:nvSpPr>
          <p:spPr bwMode="auto">
            <a:xfrm flipH="1">
              <a:off x="3840" y="2832"/>
              <a:ext cx="960" cy="76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1" name="Line 34"/>
            <p:cNvSpPr>
              <a:spLocks noChangeShapeType="1"/>
            </p:cNvSpPr>
            <p:nvPr/>
          </p:nvSpPr>
          <p:spPr bwMode="auto">
            <a:xfrm>
              <a:off x="3840" y="3312"/>
              <a:ext cx="240" cy="96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2" name="Line 35"/>
            <p:cNvSpPr>
              <a:spLocks noChangeShapeType="1"/>
            </p:cNvSpPr>
            <p:nvPr/>
          </p:nvSpPr>
          <p:spPr bwMode="auto">
            <a:xfrm flipH="1">
              <a:off x="3600" y="3312"/>
              <a:ext cx="240" cy="144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3" name="Line 36"/>
            <p:cNvSpPr>
              <a:spLocks noChangeShapeType="1"/>
            </p:cNvSpPr>
            <p:nvPr/>
          </p:nvSpPr>
          <p:spPr bwMode="auto">
            <a:xfrm>
              <a:off x="3600" y="3456"/>
              <a:ext cx="240" cy="144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4" name="Line 37"/>
            <p:cNvSpPr>
              <a:spLocks noChangeShapeType="1"/>
            </p:cNvSpPr>
            <p:nvPr/>
          </p:nvSpPr>
          <p:spPr bwMode="auto">
            <a:xfrm flipV="1">
              <a:off x="3840" y="3408"/>
              <a:ext cx="240" cy="192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5" name="Line 38"/>
            <p:cNvSpPr>
              <a:spLocks noChangeShapeType="1"/>
            </p:cNvSpPr>
            <p:nvPr/>
          </p:nvSpPr>
          <p:spPr bwMode="auto">
            <a:xfrm>
              <a:off x="3600" y="3696"/>
              <a:ext cx="240" cy="24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6" name="Line 39"/>
            <p:cNvSpPr>
              <a:spLocks noChangeShapeType="1"/>
            </p:cNvSpPr>
            <p:nvPr/>
          </p:nvSpPr>
          <p:spPr bwMode="auto">
            <a:xfrm flipV="1">
              <a:off x="3840" y="3648"/>
              <a:ext cx="240" cy="288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7" name="Line 40"/>
            <p:cNvSpPr>
              <a:spLocks noChangeShapeType="1"/>
            </p:cNvSpPr>
            <p:nvPr/>
          </p:nvSpPr>
          <p:spPr bwMode="auto">
            <a:xfrm>
              <a:off x="3840" y="3504"/>
              <a:ext cx="240" cy="144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8" name="Line 41"/>
            <p:cNvSpPr>
              <a:spLocks noChangeShapeType="1"/>
            </p:cNvSpPr>
            <p:nvPr/>
          </p:nvSpPr>
          <p:spPr bwMode="auto">
            <a:xfrm flipH="1">
              <a:off x="3600" y="3504"/>
              <a:ext cx="240" cy="192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9" name="Line 42"/>
            <p:cNvSpPr>
              <a:spLocks noChangeShapeType="1"/>
            </p:cNvSpPr>
            <p:nvPr/>
          </p:nvSpPr>
          <p:spPr bwMode="auto">
            <a:xfrm>
              <a:off x="2640" y="2832"/>
              <a:ext cx="2448" cy="0"/>
            </a:xfrm>
            <a:prstGeom prst="line">
              <a:avLst/>
            </a:prstGeom>
            <a:noFill/>
            <a:ln w="12700">
              <a:solidFill>
                <a:srgbClr val="063DE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0" name="Rectangle 43"/>
            <p:cNvSpPr>
              <a:spLocks noChangeArrowheads="1"/>
            </p:cNvSpPr>
            <p:nvPr/>
          </p:nvSpPr>
          <p:spPr bwMode="auto">
            <a:xfrm>
              <a:off x="3649" y="2641"/>
              <a:ext cx="71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>
                  <a:solidFill>
                    <a:srgbClr val="063DE8"/>
                  </a:solidFill>
                  <a:latin typeface="Times New Roman" pitchFamily="18" charset="0"/>
                  <a:cs typeface="Times New Roman" pitchFamily="18" charset="0"/>
                </a:rPr>
                <a:t>horizon</a:t>
              </a:r>
              <a:r>
                <a:rPr lang="sr-Latn-CS" sz="1400" b="1">
                  <a:solidFill>
                    <a:srgbClr val="063DE8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th-TH" sz="1400" b="1">
                <a:solidFill>
                  <a:srgbClr val="063DE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703" name="Group 44"/>
          <p:cNvGrpSpPr>
            <a:grpSpLocks/>
          </p:cNvGrpSpPr>
          <p:nvPr/>
        </p:nvGrpSpPr>
        <p:grpSpPr bwMode="auto">
          <a:xfrm>
            <a:off x="5345723" y="4724401"/>
            <a:ext cx="3024554" cy="1674813"/>
            <a:chOff x="816" y="1489"/>
            <a:chExt cx="4224" cy="2159"/>
          </a:xfrm>
        </p:grpSpPr>
        <p:sp>
          <p:nvSpPr>
            <p:cNvPr id="29704" name="Line 45"/>
            <p:cNvSpPr>
              <a:spLocks noChangeShapeType="1"/>
            </p:cNvSpPr>
            <p:nvPr/>
          </p:nvSpPr>
          <p:spPr bwMode="auto">
            <a:xfrm>
              <a:off x="816" y="1680"/>
              <a:ext cx="1824" cy="196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Line 46"/>
            <p:cNvSpPr>
              <a:spLocks noChangeShapeType="1"/>
            </p:cNvSpPr>
            <p:nvPr/>
          </p:nvSpPr>
          <p:spPr bwMode="auto">
            <a:xfrm flipH="1">
              <a:off x="2064" y="1728"/>
              <a:ext cx="720" cy="134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6" name="Line 47"/>
            <p:cNvSpPr>
              <a:spLocks noChangeShapeType="1"/>
            </p:cNvSpPr>
            <p:nvPr/>
          </p:nvSpPr>
          <p:spPr bwMode="auto">
            <a:xfrm>
              <a:off x="2784" y="1680"/>
              <a:ext cx="0" cy="1056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Line 48"/>
            <p:cNvSpPr>
              <a:spLocks noChangeShapeType="1"/>
            </p:cNvSpPr>
            <p:nvPr/>
          </p:nvSpPr>
          <p:spPr bwMode="auto">
            <a:xfrm flipH="1">
              <a:off x="2352" y="1680"/>
              <a:ext cx="2640" cy="124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8" name="Line 49"/>
            <p:cNvSpPr>
              <a:spLocks noChangeShapeType="1"/>
            </p:cNvSpPr>
            <p:nvPr/>
          </p:nvSpPr>
          <p:spPr bwMode="auto">
            <a:xfrm flipH="1">
              <a:off x="3024" y="1680"/>
              <a:ext cx="1968" cy="67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9" name="Line 50"/>
            <p:cNvSpPr>
              <a:spLocks noChangeShapeType="1"/>
            </p:cNvSpPr>
            <p:nvPr/>
          </p:nvSpPr>
          <p:spPr bwMode="auto">
            <a:xfrm flipH="1">
              <a:off x="2784" y="1680"/>
              <a:ext cx="2256" cy="5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Line 51"/>
            <p:cNvSpPr>
              <a:spLocks noChangeShapeType="1"/>
            </p:cNvSpPr>
            <p:nvPr/>
          </p:nvSpPr>
          <p:spPr bwMode="auto">
            <a:xfrm>
              <a:off x="816" y="1680"/>
              <a:ext cx="2256" cy="6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Line 52"/>
            <p:cNvSpPr>
              <a:spLocks noChangeShapeType="1"/>
            </p:cNvSpPr>
            <p:nvPr/>
          </p:nvSpPr>
          <p:spPr bwMode="auto">
            <a:xfrm flipH="1">
              <a:off x="2064" y="2352"/>
              <a:ext cx="384" cy="72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Line 53"/>
            <p:cNvSpPr>
              <a:spLocks noChangeShapeType="1"/>
            </p:cNvSpPr>
            <p:nvPr/>
          </p:nvSpPr>
          <p:spPr bwMode="auto">
            <a:xfrm flipV="1">
              <a:off x="2448" y="2256"/>
              <a:ext cx="336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Line 54"/>
            <p:cNvSpPr>
              <a:spLocks noChangeShapeType="1"/>
            </p:cNvSpPr>
            <p:nvPr/>
          </p:nvSpPr>
          <p:spPr bwMode="auto">
            <a:xfrm flipV="1">
              <a:off x="2064" y="2736"/>
              <a:ext cx="720" cy="33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Line 55"/>
            <p:cNvSpPr>
              <a:spLocks noChangeShapeType="1"/>
            </p:cNvSpPr>
            <p:nvPr/>
          </p:nvSpPr>
          <p:spPr bwMode="auto">
            <a:xfrm>
              <a:off x="2784" y="1680"/>
              <a:ext cx="576" cy="134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Line 56"/>
            <p:cNvSpPr>
              <a:spLocks noChangeShapeType="1"/>
            </p:cNvSpPr>
            <p:nvPr/>
          </p:nvSpPr>
          <p:spPr bwMode="auto">
            <a:xfrm>
              <a:off x="816" y="1680"/>
              <a:ext cx="2544" cy="134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Line 57"/>
            <p:cNvSpPr>
              <a:spLocks noChangeShapeType="1"/>
            </p:cNvSpPr>
            <p:nvPr/>
          </p:nvSpPr>
          <p:spPr bwMode="auto">
            <a:xfrm flipH="1">
              <a:off x="3072" y="1728"/>
              <a:ext cx="1872" cy="153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Line 58"/>
            <p:cNvSpPr>
              <a:spLocks noChangeShapeType="1"/>
            </p:cNvSpPr>
            <p:nvPr/>
          </p:nvSpPr>
          <p:spPr bwMode="auto">
            <a:xfrm flipH="1">
              <a:off x="2640" y="1680"/>
              <a:ext cx="144" cy="196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Line 59"/>
            <p:cNvSpPr>
              <a:spLocks noChangeShapeType="1"/>
            </p:cNvSpPr>
            <p:nvPr/>
          </p:nvSpPr>
          <p:spPr bwMode="auto">
            <a:xfrm>
              <a:off x="2064" y="3024"/>
              <a:ext cx="576" cy="6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Line 60"/>
            <p:cNvSpPr>
              <a:spLocks noChangeShapeType="1"/>
            </p:cNvSpPr>
            <p:nvPr/>
          </p:nvSpPr>
          <p:spPr bwMode="auto">
            <a:xfrm flipV="1">
              <a:off x="2640" y="3024"/>
              <a:ext cx="720" cy="6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Line 61"/>
            <p:cNvSpPr>
              <a:spLocks noChangeShapeType="1"/>
            </p:cNvSpPr>
            <p:nvPr/>
          </p:nvSpPr>
          <p:spPr bwMode="auto">
            <a:xfrm>
              <a:off x="2784" y="2256"/>
              <a:ext cx="0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Line 62"/>
            <p:cNvSpPr>
              <a:spLocks noChangeShapeType="1"/>
            </p:cNvSpPr>
            <p:nvPr/>
          </p:nvSpPr>
          <p:spPr bwMode="auto">
            <a:xfrm>
              <a:off x="2784" y="2256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Line 63"/>
            <p:cNvSpPr>
              <a:spLocks noChangeShapeType="1"/>
            </p:cNvSpPr>
            <p:nvPr/>
          </p:nvSpPr>
          <p:spPr bwMode="auto">
            <a:xfrm flipH="1">
              <a:off x="2736" y="2352"/>
              <a:ext cx="336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Line 64"/>
            <p:cNvSpPr>
              <a:spLocks noChangeShapeType="1"/>
            </p:cNvSpPr>
            <p:nvPr/>
          </p:nvSpPr>
          <p:spPr bwMode="auto">
            <a:xfrm>
              <a:off x="3072" y="2352"/>
              <a:ext cx="288" cy="67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Line 65"/>
            <p:cNvSpPr>
              <a:spLocks noChangeShapeType="1"/>
            </p:cNvSpPr>
            <p:nvPr/>
          </p:nvSpPr>
          <p:spPr bwMode="auto">
            <a:xfrm flipH="1">
              <a:off x="2640" y="2448"/>
              <a:ext cx="96" cy="12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Line 66"/>
            <p:cNvSpPr>
              <a:spLocks noChangeShapeType="1"/>
            </p:cNvSpPr>
            <p:nvPr/>
          </p:nvSpPr>
          <p:spPr bwMode="auto">
            <a:xfrm>
              <a:off x="2784" y="2736"/>
              <a:ext cx="576" cy="2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Line 67"/>
            <p:cNvSpPr>
              <a:spLocks noChangeShapeType="1"/>
            </p:cNvSpPr>
            <p:nvPr/>
          </p:nvSpPr>
          <p:spPr bwMode="auto">
            <a:xfrm>
              <a:off x="864" y="1680"/>
              <a:ext cx="1872" cy="76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Line 68"/>
            <p:cNvSpPr>
              <a:spLocks noChangeShapeType="1"/>
            </p:cNvSpPr>
            <p:nvPr/>
          </p:nvSpPr>
          <p:spPr bwMode="auto">
            <a:xfrm>
              <a:off x="2448" y="235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Rectangle 69"/>
            <p:cNvSpPr>
              <a:spLocks noChangeArrowheads="1"/>
            </p:cNvSpPr>
            <p:nvPr/>
          </p:nvSpPr>
          <p:spPr bwMode="auto">
            <a:xfrm>
              <a:off x="3043" y="1489"/>
              <a:ext cx="1082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>
                  <a:solidFill>
                    <a:srgbClr val="063DE8"/>
                  </a:solidFill>
                  <a:latin typeface="Times New Roman" pitchFamily="18" charset="0"/>
                  <a:cs typeface="Times New Roman" pitchFamily="18" charset="0"/>
                </a:rPr>
                <a:t>horizon</a:t>
              </a:r>
              <a:r>
                <a:rPr lang="sr-Latn-CS" sz="1400" b="1">
                  <a:solidFill>
                    <a:srgbClr val="063DE8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th-TH" sz="1400" b="1">
                <a:solidFill>
                  <a:srgbClr val="063DE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284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AED16-A451-45D9-9536-AC1BF5EF6B2C}" type="slidenum">
              <a:rPr lang="en-US"/>
              <a:pPr>
                <a:defRPr/>
              </a:pPr>
              <a:t>25</a:t>
            </a:fld>
            <a:endParaRPr lang="th-TH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49696" y="831850"/>
            <a:ext cx="8686800" cy="868958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6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Proje</a:t>
            </a:r>
            <a:r>
              <a:rPr lang="sr-Latn-CS" sz="3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kcije u perspektivi sa jednom tačkom</a:t>
            </a:r>
            <a:endParaRPr lang="th-TH" sz="3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723" y="1659632"/>
            <a:ext cx="3657600" cy="1981200"/>
          </a:xfrm>
        </p:spPr>
        <p:txBody>
          <a:bodyPr/>
          <a:lstStyle/>
          <a:p>
            <a:pPr eaLnBrk="1" hangingPunct="1">
              <a:lnSpc>
                <a:spcPct val="122000"/>
              </a:lnSpc>
              <a:spcBef>
                <a:spcPct val="61000"/>
              </a:spcBef>
            </a:pPr>
            <a:r>
              <a:rPr lang="en-U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Cent</a:t>
            </a:r>
            <a:r>
              <a:rPr lang="sr-Latn-C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ar</a:t>
            </a:r>
            <a:r>
              <a:rPr lang="en-U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</a:t>
            </a:r>
            <a:r>
              <a:rPr lang="en-US" sz="20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roje</a:t>
            </a:r>
            <a:r>
              <a:rPr lang="sr-Latn-C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kcije je na negativnom delu </a:t>
            </a:r>
            <a:r>
              <a:rPr lang="en-U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z-</a:t>
            </a:r>
            <a:r>
              <a:rPr lang="sr-Latn-C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ose</a:t>
            </a:r>
            <a:r>
              <a:rPr lang="en-U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pri čemu je ravan projekcije</a:t>
            </a:r>
            <a:r>
              <a:rPr lang="en-U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x-y </a:t>
            </a:r>
            <a:r>
              <a:rPr lang="sr-Latn-C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ravan</a:t>
            </a:r>
            <a:r>
              <a:rPr lang="en-U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</a:t>
            </a:r>
          </a:p>
          <a:p>
            <a:pPr eaLnBrk="1" hangingPunct="1"/>
            <a:endParaRPr lang="th-TH" sz="28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30725" name="Group 5"/>
          <p:cNvGrpSpPr>
            <a:grpSpLocks/>
          </p:cNvGrpSpPr>
          <p:nvPr/>
        </p:nvGrpSpPr>
        <p:grpSpPr bwMode="auto">
          <a:xfrm>
            <a:off x="633047" y="3048001"/>
            <a:ext cx="4136781" cy="3352800"/>
            <a:chOff x="3063" y="763"/>
            <a:chExt cx="2823" cy="2112"/>
          </a:xfrm>
        </p:grpSpPr>
        <p:sp>
          <p:nvSpPr>
            <p:cNvPr id="30744" name="Freeform 6"/>
            <p:cNvSpPr>
              <a:spLocks/>
            </p:cNvSpPr>
            <p:nvPr/>
          </p:nvSpPr>
          <p:spPr bwMode="auto">
            <a:xfrm>
              <a:off x="4108" y="1552"/>
              <a:ext cx="937" cy="1153"/>
            </a:xfrm>
            <a:custGeom>
              <a:avLst/>
              <a:gdLst>
                <a:gd name="T0" fmla="*/ 0 w 865"/>
                <a:gd name="T1" fmla="*/ 0 h 1153"/>
                <a:gd name="T2" fmla="*/ 1511 w 865"/>
                <a:gd name="T3" fmla="*/ 288 h 1153"/>
                <a:gd name="T4" fmla="*/ 1511 w 865"/>
                <a:gd name="T5" fmla="*/ 1152 h 1153"/>
                <a:gd name="T6" fmla="*/ 0 w 865"/>
                <a:gd name="T7" fmla="*/ 864 h 1153"/>
                <a:gd name="T8" fmla="*/ 0 w 865"/>
                <a:gd name="T9" fmla="*/ 0 h 1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5"/>
                <a:gd name="T16" fmla="*/ 0 h 1153"/>
                <a:gd name="T17" fmla="*/ 865 w 865"/>
                <a:gd name="T18" fmla="*/ 1153 h 11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5" h="1153">
                  <a:moveTo>
                    <a:pt x="0" y="0"/>
                  </a:moveTo>
                  <a:lnTo>
                    <a:pt x="864" y="288"/>
                  </a:lnTo>
                  <a:lnTo>
                    <a:pt x="864" y="1152"/>
                  </a:lnTo>
                  <a:lnTo>
                    <a:pt x="0" y="86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5" name="Line 7"/>
            <p:cNvSpPr>
              <a:spLocks noChangeShapeType="1"/>
            </p:cNvSpPr>
            <p:nvPr/>
          </p:nvSpPr>
          <p:spPr bwMode="auto">
            <a:xfrm flipH="1">
              <a:off x="3467" y="2132"/>
              <a:ext cx="1117" cy="6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6" name="Line 8"/>
            <p:cNvSpPr>
              <a:spLocks noChangeShapeType="1"/>
            </p:cNvSpPr>
            <p:nvPr/>
          </p:nvSpPr>
          <p:spPr bwMode="auto">
            <a:xfrm flipV="1">
              <a:off x="5049" y="1512"/>
              <a:ext cx="563" cy="3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Arc 9"/>
            <p:cNvSpPr>
              <a:spLocks/>
            </p:cNvSpPr>
            <p:nvPr/>
          </p:nvSpPr>
          <p:spPr bwMode="auto">
            <a:xfrm>
              <a:off x="3566" y="1826"/>
              <a:ext cx="82" cy="60"/>
            </a:xfrm>
            <a:custGeom>
              <a:avLst/>
              <a:gdLst>
                <a:gd name="T0" fmla="*/ 0 w 21600"/>
                <a:gd name="T1" fmla="*/ 0 h 16934"/>
                <a:gd name="T2" fmla="*/ 0 w 21600"/>
                <a:gd name="T3" fmla="*/ 0 h 16934"/>
                <a:gd name="T4" fmla="*/ 0 w 21600"/>
                <a:gd name="T5" fmla="*/ 0 h 16934"/>
                <a:gd name="T6" fmla="*/ 0 60000 65536"/>
                <a:gd name="T7" fmla="*/ 0 60000 65536"/>
                <a:gd name="T8" fmla="*/ 0 60000 65536"/>
                <a:gd name="T9" fmla="*/ 0 w 21600"/>
                <a:gd name="T10" fmla="*/ 0 h 16934"/>
                <a:gd name="T11" fmla="*/ 21600 w 21600"/>
                <a:gd name="T12" fmla="*/ 16934 h 169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6934" fill="none" extrusionOk="0">
                  <a:moveTo>
                    <a:pt x="21410" y="-1"/>
                  </a:moveTo>
                  <a:cubicBezTo>
                    <a:pt x="21536" y="946"/>
                    <a:pt x="21600" y="1899"/>
                    <a:pt x="21600" y="2854"/>
                  </a:cubicBezTo>
                  <a:cubicBezTo>
                    <a:pt x="21600" y="8020"/>
                    <a:pt x="19747" y="13016"/>
                    <a:pt x="16379" y="16934"/>
                  </a:cubicBezTo>
                </a:path>
                <a:path w="21600" h="16934" stroke="0" extrusionOk="0">
                  <a:moveTo>
                    <a:pt x="21410" y="-1"/>
                  </a:moveTo>
                  <a:cubicBezTo>
                    <a:pt x="21536" y="946"/>
                    <a:pt x="21600" y="1899"/>
                    <a:pt x="21600" y="2854"/>
                  </a:cubicBezTo>
                  <a:cubicBezTo>
                    <a:pt x="21600" y="8020"/>
                    <a:pt x="19747" y="13016"/>
                    <a:pt x="16379" y="16934"/>
                  </a:cubicBezTo>
                  <a:lnTo>
                    <a:pt x="0" y="28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8" name="Arc 10"/>
            <p:cNvSpPr>
              <a:spLocks/>
            </p:cNvSpPr>
            <p:nvPr/>
          </p:nvSpPr>
          <p:spPr bwMode="auto">
            <a:xfrm>
              <a:off x="5435" y="2363"/>
              <a:ext cx="83" cy="59"/>
            </a:xfrm>
            <a:custGeom>
              <a:avLst/>
              <a:gdLst>
                <a:gd name="T0" fmla="*/ 0 w 21600"/>
                <a:gd name="T1" fmla="*/ 0 h 16643"/>
                <a:gd name="T2" fmla="*/ 0 w 21600"/>
                <a:gd name="T3" fmla="*/ 0 h 16643"/>
                <a:gd name="T4" fmla="*/ 0 w 21600"/>
                <a:gd name="T5" fmla="*/ 0 h 16643"/>
                <a:gd name="T6" fmla="*/ 0 60000 65536"/>
                <a:gd name="T7" fmla="*/ 0 60000 65536"/>
                <a:gd name="T8" fmla="*/ 0 60000 65536"/>
                <a:gd name="T9" fmla="*/ 0 w 21600"/>
                <a:gd name="T10" fmla="*/ 0 h 16643"/>
                <a:gd name="T11" fmla="*/ 21600 w 21600"/>
                <a:gd name="T12" fmla="*/ 16643 h 166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6643" fill="none" extrusionOk="0">
                  <a:moveTo>
                    <a:pt x="149" y="16643"/>
                  </a:moveTo>
                  <a:cubicBezTo>
                    <a:pt x="50" y="15800"/>
                    <a:pt x="0" y="14951"/>
                    <a:pt x="0" y="14103"/>
                  </a:cubicBezTo>
                  <a:cubicBezTo>
                    <a:pt x="-1" y="8925"/>
                    <a:pt x="1859" y="3921"/>
                    <a:pt x="5239" y="-1"/>
                  </a:cubicBezTo>
                </a:path>
                <a:path w="21600" h="16643" stroke="0" extrusionOk="0">
                  <a:moveTo>
                    <a:pt x="149" y="16643"/>
                  </a:moveTo>
                  <a:cubicBezTo>
                    <a:pt x="50" y="15800"/>
                    <a:pt x="0" y="14951"/>
                    <a:pt x="0" y="14103"/>
                  </a:cubicBezTo>
                  <a:cubicBezTo>
                    <a:pt x="-1" y="8925"/>
                    <a:pt x="1859" y="3921"/>
                    <a:pt x="5239" y="-1"/>
                  </a:cubicBezTo>
                  <a:lnTo>
                    <a:pt x="21600" y="14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9" name="Line 11"/>
            <p:cNvSpPr>
              <a:spLocks noChangeShapeType="1"/>
            </p:cNvSpPr>
            <p:nvPr/>
          </p:nvSpPr>
          <p:spPr bwMode="auto">
            <a:xfrm flipH="1" flipV="1">
              <a:off x="3631" y="1860"/>
              <a:ext cx="1812" cy="5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0" name="Arc 12"/>
            <p:cNvSpPr>
              <a:spLocks/>
            </p:cNvSpPr>
            <p:nvPr/>
          </p:nvSpPr>
          <p:spPr bwMode="auto">
            <a:xfrm>
              <a:off x="4530" y="1468"/>
              <a:ext cx="66" cy="76"/>
            </a:xfrm>
            <a:custGeom>
              <a:avLst/>
              <a:gdLst>
                <a:gd name="T0" fmla="*/ 0 w 17464"/>
                <a:gd name="T1" fmla="*/ 0 h 21600"/>
                <a:gd name="T2" fmla="*/ 0 w 17464"/>
                <a:gd name="T3" fmla="*/ 0 h 21600"/>
                <a:gd name="T4" fmla="*/ 0 w 17464"/>
                <a:gd name="T5" fmla="*/ 0 h 21600"/>
                <a:gd name="T6" fmla="*/ 0 60000 65536"/>
                <a:gd name="T7" fmla="*/ 0 60000 65536"/>
                <a:gd name="T8" fmla="*/ 0 60000 65536"/>
                <a:gd name="T9" fmla="*/ 0 w 17464"/>
                <a:gd name="T10" fmla="*/ 0 h 21600"/>
                <a:gd name="T11" fmla="*/ 17464 w 1746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464" h="21600" fill="none" extrusionOk="0">
                  <a:moveTo>
                    <a:pt x="17464" y="19808"/>
                  </a:moveTo>
                  <a:cubicBezTo>
                    <a:pt x="14746" y="20990"/>
                    <a:pt x="11815" y="21599"/>
                    <a:pt x="8852" y="21600"/>
                  </a:cubicBezTo>
                  <a:cubicBezTo>
                    <a:pt x="5800" y="21600"/>
                    <a:pt x="2783" y="20953"/>
                    <a:pt x="-1" y="19702"/>
                  </a:cubicBezTo>
                </a:path>
                <a:path w="17464" h="21600" stroke="0" extrusionOk="0">
                  <a:moveTo>
                    <a:pt x="17464" y="19808"/>
                  </a:moveTo>
                  <a:cubicBezTo>
                    <a:pt x="14746" y="20990"/>
                    <a:pt x="11815" y="21599"/>
                    <a:pt x="8852" y="21600"/>
                  </a:cubicBezTo>
                  <a:cubicBezTo>
                    <a:pt x="5800" y="21600"/>
                    <a:pt x="2783" y="20953"/>
                    <a:pt x="-1" y="19702"/>
                  </a:cubicBezTo>
                  <a:lnTo>
                    <a:pt x="88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1" name="Arc 13"/>
            <p:cNvSpPr>
              <a:spLocks/>
            </p:cNvSpPr>
            <p:nvPr/>
          </p:nvSpPr>
          <p:spPr bwMode="auto">
            <a:xfrm>
              <a:off x="4530" y="2689"/>
              <a:ext cx="66" cy="76"/>
            </a:xfrm>
            <a:custGeom>
              <a:avLst/>
              <a:gdLst>
                <a:gd name="T0" fmla="*/ 0 w 17254"/>
                <a:gd name="T1" fmla="*/ 0 h 21600"/>
                <a:gd name="T2" fmla="*/ 0 w 17254"/>
                <a:gd name="T3" fmla="*/ 0 h 21600"/>
                <a:gd name="T4" fmla="*/ 0 w 17254"/>
                <a:gd name="T5" fmla="*/ 0 h 21600"/>
                <a:gd name="T6" fmla="*/ 0 60000 65536"/>
                <a:gd name="T7" fmla="*/ 0 60000 65536"/>
                <a:gd name="T8" fmla="*/ 0 60000 65536"/>
                <a:gd name="T9" fmla="*/ 0 w 17254"/>
                <a:gd name="T10" fmla="*/ 0 h 21600"/>
                <a:gd name="T11" fmla="*/ 17254 w 1725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54" h="21600" fill="none" extrusionOk="0">
                  <a:moveTo>
                    <a:pt x="-1" y="1850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5" y="594"/>
                    <a:pt x="17254" y="1746"/>
                  </a:cubicBezTo>
                </a:path>
                <a:path w="17254" h="21600" stroke="0" extrusionOk="0">
                  <a:moveTo>
                    <a:pt x="-1" y="1850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5" y="594"/>
                    <a:pt x="17254" y="1746"/>
                  </a:cubicBezTo>
                  <a:lnTo>
                    <a:pt x="8746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2" name="Line 14"/>
            <p:cNvSpPr>
              <a:spLocks noChangeShapeType="1"/>
            </p:cNvSpPr>
            <p:nvPr/>
          </p:nvSpPr>
          <p:spPr bwMode="auto">
            <a:xfrm flipV="1">
              <a:off x="4563" y="1536"/>
              <a:ext cx="0" cy="11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3" name="Line 15"/>
            <p:cNvSpPr>
              <a:spLocks noChangeShapeType="1"/>
            </p:cNvSpPr>
            <p:nvPr/>
          </p:nvSpPr>
          <p:spPr bwMode="auto">
            <a:xfrm flipV="1">
              <a:off x="4580" y="1840"/>
              <a:ext cx="469" cy="296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Rectangle 16"/>
            <p:cNvSpPr>
              <a:spLocks noChangeArrowheads="1"/>
            </p:cNvSpPr>
            <p:nvPr/>
          </p:nvSpPr>
          <p:spPr bwMode="auto">
            <a:xfrm>
              <a:off x="3115" y="2683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New York" charset="0"/>
                </a:rPr>
                <a:t>-Z</a:t>
              </a:r>
            </a:p>
          </p:txBody>
        </p:sp>
        <p:sp>
          <p:nvSpPr>
            <p:cNvPr id="30755" name="Rectangle 17"/>
            <p:cNvSpPr>
              <a:spLocks noChangeArrowheads="1"/>
            </p:cNvSpPr>
            <p:nvPr/>
          </p:nvSpPr>
          <p:spPr bwMode="auto">
            <a:xfrm>
              <a:off x="5616" y="1344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New York" charset="0"/>
                </a:rPr>
                <a:t>+Z</a:t>
              </a:r>
            </a:p>
          </p:txBody>
        </p:sp>
        <p:sp>
          <p:nvSpPr>
            <p:cNvPr id="30756" name="Oval 18" descr="50%"/>
            <p:cNvSpPr>
              <a:spLocks noChangeArrowheads="1"/>
            </p:cNvSpPr>
            <p:nvPr/>
          </p:nvSpPr>
          <p:spPr bwMode="auto">
            <a:xfrm>
              <a:off x="3722" y="2564"/>
              <a:ext cx="69" cy="64"/>
            </a:xfrm>
            <a:prstGeom prst="ellipse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7" name="Rectangle 19"/>
            <p:cNvSpPr>
              <a:spLocks noChangeArrowheads="1"/>
            </p:cNvSpPr>
            <p:nvPr/>
          </p:nvSpPr>
          <p:spPr bwMode="auto">
            <a:xfrm>
              <a:off x="3063" y="2395"/>
              <a:ext cx="58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New York" charset="0"/>
                </a:rPr>
                <a:t>(0, 0, -d)</a:t>
              </a:r>
            </a:p>
          </p:txBody>
        </p:sp>
        <p:sp>
          <p:nvSpPr>
            <p:cNvPr id="30758" name="Line 20"/>
            <p:cNvSpPr>
              <a:spLocks noChangeShapeType="1"/>
            </p:cNvSpPr>
            <p:nvPr/>
          </p:nvSpPr>
          <p:spPr bwMode="auto">
            <a:xfrm flipV="1">
              <a:off x="4493" y="868"/>
              <a:ext cx="591" cy="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9" name="Oval 21" descr="50%"/>
            <p:cNvSpPr>
              <a:spLocks noChangeArrowheads="1"/>
            </p:cNvSpPr>
            <p:nvPr/>
          </p:nvSpPr>
          <p:spPr bwMode="auto">
            <a:xfrm>
              <a:off x="4245" y="1888"/>
              <a:ext cx="70" cy="64"/>
            </a:xfrm>
            <a:prstGeom prst="ellipse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0" name="Line 22"/>
            <p:cNvSpPr>
              <a:spLocks noChangeShapeType="1"/>
            </p:cNvSpPr>
            <p:nvPr/>
          </p:nvSpPr>
          <p:spPr bwMode="auto">
            <a:xfrm flipV="1">
              <a:off x="3767" y="1916"/>
              <a:ext cx="510" cy="6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1" name="Rectangle 23"/>
            <p:cNvSpPr>
              <a:spLocks noChangeArrowheads="1"/>
            </p:cNvSpPr>
            <p:nvPr/>
          </p:nvSpPr>
          <p:spPr bwMode="auto">
            <a:xfrm>
              <a:off x="5087" y="763"/>
              <a:ext cx="49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(x, y, z)</a:t>
              </a:r>
            </a:p>
          </p:txBody>
        </p:sp>
        <p:sp>
          <p:nvSpPr>
            <p:cNvPr id="30762" name="Rectangle 24"/>
            <p:cNvSpPr>
              <a:spLocks noChangeArrowheads="1"/>
            </p:cNvSpPr>
            <p:nvPr/>
          </p:nvSpPr>
          <p:spPr bwMode="auto">
            <a:xfrm>
              <a:off x="3791" y="1682"/>
              <a:ext cx="77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(x</a:t>
              </a:r>
              <a:r>
                <a:rPr lang="en-US" sz="1400" baseline="-25000">
                  <a:latin typeface="Times New Roman" pitchFamily="18" charset="0"/>
                  <a:cs typeface="Times New Roman" pitchFamily="18" charset="0"/>
                </a:rPr>
                <a:t>proj</a:t>
              </a: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, y</a:t>
              </a:r>
              <a:r>
                <a:rPr lang="en-US" sz="1400" baseline="-25000">
                  <a:latin typeface="Times New Roman" pitchFamily="18" charset="0"/>
                  <a:cs typeface="Times New Roman" pitchFamily="18" charset="0"/>
                </a:rPr>
                <a:t>proj</a:t>
              </a: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, 0)</a:t>
              </a:r>
            </a:p>
          </p:txBody>
        </p:sp>
      </p:grpSp>
      <p:sp>
        <p:nvSpPr>
          <p:cNvPr id="30726" name="Rectangle 27"/>
          <p:cNvSpPr>
            <a:spLocks noChangeArrowheads="1"/>
          </p:cNvSpPr>
          <p:nvPr/>
        </p:nvSpPr>
        <p:spPr bwMode="auto">
          <a:xfrm>
            <a:off x="4853354" y="1583432"/>
            <a:ext cx="379827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22000"/>
              </a:lnSpc>
              <a:spcBef>
                <a:spcPct val="61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Cent</a:t>
            </a:r>
            <a:r>
              <a:rPr lang="sr-Latn-CS" sz="200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ar</a:t>
            </a:r>
            <a:r>
              <a:rPr lang="en-US" sz="200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200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</a:t>
            </a:r>
            <a:r>
              <a:rPr lang="en-US" sz="200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roje</a:t>
            </a:r>
            <a:r>
              <a:rPr lang="sr-Latn-CS" sz="200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kcije je u koordinatnom početku pri čemu je ravan projekcije paralelna sa </a:t>
            </a:r>
            <a:r>
              <a:rPr lang="en-US" sz="200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x-y </a:t>
            </a:r>
            <a:r>
              <a:rPr lang="sr-Latn-CS" sz="200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ravni</a:t>
            </a:r>
            <a:r>
              <a:rPr lang="en-US" sz="200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200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</a:t>
            </a:r>
            <a:r>
              <a:rPr lang="en-US" sz="200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a </a:t>
            </a:r>
            <a:r>
              <a:rPr lang="sr-Latn-CS" sz="200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rastojanju </a:t>
            </a:r>
            <a:r>
              <a:rPr lang="en-US" sz="200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d </a:t>
            </a:r>
            <a:r>
              <a:rPr lang="sr-Latn-CS" sz="200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od koordinatnog početka</a:t>
            </a:r>
            <a:r>
              <a:rPr lang="en-US" sz="200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th-TH" sz="2800">
              <a:solidFill>
                <a:srgbClr val="002060"/>
              </a:solidFill>
              <a:latin typeface="Cambria" pitchFamily="18" charset="0"/>
              <a:ea typeface="Cambria" pitchFamily="18" charset="0"/>
              <a:cs typeface="Arial" charset="0"/>
            </a:endParaRPr>
          </a:p>
        </p:txBody>
      </p:sp>
      <p:grpSp>
        <p:nvGrpSpPr>
          <p:cNvPr id="30727" name="Group 28"/>
          <p:cNvGrpSpPr>
            <a:grpSpLocks/>
          </p:cNvGrpSpPr>
          <p:nvPr/>
        </p:nvGrpSpPr>
        <p:grpSpPr bwMode="auto">
          <a:xfrm>
            <a:off x="5064369" y="3505200"/>
            <a:ext cx="3414346" cy="2603500"/>
            <a:chOff x="3441" y="853"/>
            <a:chExt cx="2330" cy="1640"/>
          </a:xfrm>
        </p:grpSpPr>
        <p:sp>
          <p:nvSpPr>
            <p:cNvPr id="30728" name="Freeform 29"/>
            <p:cNvSpPr>
              <a:spLocks/>
            </p:cNvSpPr>
            <p:nvPr/>
          </p:nvSpPr>
          <p:spPr bwMode="auto">
            <a:xfrm>
              <a:off x="4541" y="907"/>
              <a:ext cx="938" cy="1153"/>
            </a:xfrm>
            <a:custGeom>
              <a:avLst/>
              <a:gdLst>
                <a:gd name="T0" fmla="*/ 0 w 865"/>
                <a:gd name="T1" fmla="*/ 0 h 1153"/>
                <a:gd name="T2" fmla="*/ 1524 w 865"/>
                <a:gd name="T3" fmla="*/ 288 h 1153"/>
                <a:gd name="T4" fmla="*/ 1524 w 865"/>
                <a:gd name="T5" fmla="*/ 1152 h 1153"/>
                <a:gd name="T6" fmla="*/ 0 w 865"/>
                <a:gd name="T7" fmla="*/ 864 h 1153"/>
                <a:gd name="T8" fmla="*/ 0 w 865"/>
                <a:gd name="T9" fmla="*/ 0 h 1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5"/>
                <a:gd name="T16" fmla="*/ 0 h 1153"/>
                <a:gd name="T17" fmla="*/ 865 w 865"/>
                <a:gd name="T18" fmla="*/ 1153 h 11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5" h="1153">
                  <a:moveTo>
                    <a:pt x="0" y="0"/>
                  </a:moveTo>
                  <a:lnTo>
                    <a:pt x="864" y="288"/>
                  </a:lnTo>
                  <a:lnTo>
                    <a:pt x="864" y="1152"/>
                  </a:lnTo>
                  <a:lnTo>
                    <a:pt x="0" y="86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9" name="Arc 30"/>
            <p:cNvSpPr>
              <a:spLocks/>
            </p:cNvSpPr>
            <p:nvPr/>
          </p:nvSpPr>
          <p:spPr bwMode="auto">
            <a:xfrm>
              <a:off x="3719" y="2198"/>
              <a:ext cx="81" cy="63"/>
            </a:xfrm>
            <a:custGeom>
              <a:avLst/>
              <a:gdLst>
                <a:gd name="T0" fmla="*/ 0 w 21410"/>
                <a:gd name="T1" fmla="*/ 0 h 17840"/>
                <a:gd name="T2" fmla="*/ 0 w 21410"/>
                <a:gd name="T3" fmla="*/ 0 h 17840"/>
                <a:gd name="T4" fmla="*/ 0 w 21410"/>
                <a:gd name="T5" fmla="*/ 0 h 17840"/>
                <a:gd name="T6" fmla="*/ 0 60000 65536"/>
                <a:gd name="T7" fmla="*/ 0 60000 65536"/>
                <a:gd name="T8" fmla="*/ 0 60000 65536"/>
                <a:gd name="T9" fmla="*/ 0 w 21410"/>
                <a:gd name="T10" fmla="*/ 0 h 17840"/>
                <a:gd name="T11" fmla="*/ 21410 w 21410"/>
                <a:gd name="T12" fmla="*/ 17840 h 178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10" h="17840" fill="none" extrusionOk="0">
                  <a:moveTo>
                    <a:pt x="12176" y="-1"/>
                  </a:moveTo>
                  <a:cubicBezTo>
                    <a:pt x="17242" y="3457"/>
                    <a:pt x="20600" y="8905"/>
                    <a:pt x="21410" y="14985"/>
                  </a:cubicBezTo>
                </a:path>
                <a:path w="21410" h="17840" stroke="0" extrusionOk="0">
                  <a:moveTo>
                    <a:pt x="12176" y="-1"/>
                  </a:moveTo>
                  <a:cubicBezTo>
                    <a:pt x="17242" y="3457"/>
                    <a:pt x="20600" y="8905"/>
                    <a:pt x="21410" y="14985"/>
                  </a:cubicBezTo>
                  <a:lnTo>
                    <a:pt x="0" y="178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0" name="Line 31"/>
            <p:cNvSpPr>
              <a:spLocks noChangeShapeType="1"/>
            </p:cNvSpPr>
            <p:nvPr/>
          </p:nvSpPr>
          <p:spPr bwMode="auto">
            <a:xfrm flipH="1">
              <a:off x="3783" y="1860"/>
              <a:ext cx="676" cy="3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1" name="Arc 32"/>
            <p:cNvSpPr>
              <a:spLocks/>
            </p:cNvSpPr>
            <p:nvPr/>
          </p:nvSpPr>
          <p:spPr bwMode="auto">
            <a:xfrm>
              <a:off x="5688" y="1058"/>
              <a:ext cx="81" cy="63"/>
            </a:xfrm>
            <a:custGeom>
              <a:avLst/>
              <a:gdLst>
                <a:gd name="T0" fmla="*/ 0 w 21415"/>
                <a:gd name="T1" fmla="*/ 0 h 17840"/>
                <a:gd name="T2" fmla="*/ 0 w 21415"/>
                <a:gd name="T3" fmla="*/ 0 h 17840"/>
                <a:gd name="T4" fmla="*/ 0 w 21415"/>
                <a:gd name="T5" fmla="*/ 0 h 17840"/>
                <a:gd name="T6" fmla="*/ 0 60000 65536"/>
                <a:gd name="T7" fmla="*/ 0 60000 65536"/>
                <a:gd name="T8" fmla="*/ 0 60000 65536"/>
                <a:gd name="T9" fmla="*/ 0 w 21415"/>
                <a:gd name="T10" fmla="*/ 0 h 17840"/>
                <a:gd name="T11" fmla="*/ 21415 w 21415"/>
                <a:gd name="T12" fmla="*/ 17840 h 178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15" h="17840" fill="none" extrusionOk="0">
                  <a:moveTo>
                    <a:pt x="9238" y="17840"/>
                  </a:moveTo>
                  <a:cubicBezTo>
                    <a:pt x="4161" y="14375"/>
                    <a:pt x="801" y="8911"/>
                    <a:pt x="-1" y="2817"/>
                  </a:cubicBezTo>
                </a:path>
                <a:path w="21415" h="17840" stroke="0" extrusionOk="0">
                  <a:moveTo>
                    <a:pt x="9238" y="17840"/>
                  </a:moveTo>
                  <a:cubicBezTo>
                    <a:pt x="4161" y="14375"/>
                    <a:pt x="801" y="8911"/>
                    <a:pt x="-1" y="2817"/>
                  </a:cubicBezTo>
                  <a:lnTo>
                    <a:pt x="214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2" name="Line 33"/>
            <p:cNvSpPr>
              <a:spLocks noChangeShapeType="1"/>
            </p:cNvSpPr>
            <p:nvPr/>
          </p:nvSpPr>
          <p:spPr bwMode="auto">
            <a:xfrm flipV="1">
              <a:off x="4440" y="1517"/>
              <a:ext cx="596" cy="3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Arc 34"/>
            <p:cNvSpPr>
              <a:spLocks/>
            </p:cNvSpPr>
            <p:nvPr/>
          </p:nvSpPr>
          <p:spPr bwMode="auto">
            <a:xfrm>
              <a:off x="3441" y="1554"/>
              <a:ext cx="82" cy="60"/>
            </a:xfrm>
            <a:custGeom>
              <a:avLst/>
              <a:gdLst>
                <a:gd name="T0" fmla="*/ 0 w 21600"/>
                <a:gd name="T1" fmla="*/ 0 h 16934"/>
                <a:gd name="T2" fmla="*/ 0 w 21600"/>
                <a:gd name="T3" fmla="*/ 0 h 16934"/>
                <a:gd name="T4" fmla="*/ 0 w 21600"/>
                <a:gd name="T5" fmla="*/ 0 h 16934"/>
                <a:gd name="T6" fmla="*/ 0 60000 65536"/>
                <a:gd name="T7" fmla="*/ 0 60000 65536"/>
                <a:gd name="T8" fmla="*/ 0 60000 65536"/>
                <a:gd name="T9" fmla="*/ 0 w 21600"/>
                <a:gd name="T10" fmla="*/ 0 h 16934"/>
                <a:gd name="T11" fmla="*/ 21600 w 21600"/>
                <a:gd name="T12" fmla="*/ 16934 h 169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6934" fill="none" extrusionOk="0">
                  <a:moveTo>
                    <a:pt x="21410" y="-1"/>
                  </a:moveTo>
                  <a:cubicBezTo>
                    <a:pt x="21536" y="946"/>
                    <a:pt x="21600" y="1899"/>
                    <a:pt x="21600" y="2854"/>
                  </a:cubicBezTo>
                  <a:cubicBezTo>
                    <a:pt x="21600" y="8020"/>
                    <a:pt x="19747" y="13016"/>
                    <a:pt x="16379" y="16934"/>
                  </a:cubicBezTo>
                </a:path>
                <a:path w="21600" h="16934" stroke="0" extrusionOk="0">
                  <a:moveTo>
                    <a:pt x="21410" y="-1"/>
                  </a:moveTo>
                  <a:cubicBezTo>
                    <a:pt x="21536" y="946"/>
                    <a:pt x="21600" y="1899"/>
                    <a:pt x="21600" y="2854"/>
                  </a:cubicBezTo>
                  <a:cubicBezTo>
                    <a:pt x="21600" y="8020"/>
                    <a:pt x="19747" y="13016"/>
                    <a:pt x="16379" y="16934"/>
                  </a:cubicBezTo>
                  <a:lnTo>
                    <a:pt x="0" y="28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4" name="Arc 35"/>
            <p:cNvSpPr>
              <a:spLocks/>
            </p:cNvSpPr>
            <p:nvPr/>
          </p:nvSpPr>
          <p:spPr bwMode="auto">
            <a:xfrm>
              <a:off x="5310" y="2091"/>
              <a:ext cx="82" cy="59"/>
            </a:xfrm>
            <a:custGeom>
              <a:avLst/>
              <a:gdLst>
                <a:gd name="T0" fmla="*/ 0 w 21600"/>
                <a:gd name="T1" fmla="*/ 0 h 16643"/>
                <a:gd name="T2" fmla="*/ 0 w 21600"/>
                <a:gd name="T3" fmla="*/ 0 h 16643"/>
                <a:gd name="T4" fmla="*/ 0 w 21600"/>
                <a:gd name="T5" fmla="*/ 0 h 16643"/>
                <a:gd name="T6" fmla="*/ 0 60000 65536"/>
                <a:gd name="T7" fmla="*/ 0 60000 65536"/>
                <a:gd name="T8" fmla="*/ 0 60000 65536"/>
                <a:gd name="T9" fmla="*/ 0 w 21600"/>
                <a:gd name="T10" fmla="*/ 0 h 16643"/>
                <a:gd name="T11" fmla="*/ 21600 w 21600"/>
                <a:gd name="T12" fmla="*/ 16643 h 166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6643" fill="none" extrusionOk="0">
                  <a:moveTo>
                    <a:pt x="149" y="16643"/>
                  </a:moveTo>
                  <a:cubicBezTo>
                    <a:pt x="50" y="15800"/>
                    <a:pt x="0" y="14951"/>
                    <a:pt x="0" y="14103"/>
                  </a:cubicBezTo>
                  <a:cubicBezTo>
                    <a:pt x="-1" y="8925"/>
                    <a:pt x="1859" y="3921"/>
                    <a:pt x="5239" y="-1"/>
                  </a:cubicBezTo>
                </a:path>
                <a:path w="21600" h="16643" stroke="0" extrusionOk="0">
                  <a:moveTo>
                    <a:pt x="149" y="16643"/>
                  </a:moveTo>
                  <a:cubicBezTo>
                    <a:pt x="50" y="15800"/>
                    <a:pt x="0" y="14951"/>
                    <a:pt x="0" y="14103"/>
                  </a:cubicBezTo>
                  <a:cubicBezTo>
                    <a:pt x="-1" y="8925"/>
                    <a:pt x="1859" y="3921"/>
                    <a:pt x="5239" y="-1"/>
                  </a:cubicBezTo>
                  <a:lnTo>
                    <a:pt x="21600" y="14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5" name="Line 36"/>
            <p:cNvSpPr>
              <a:spLocks noChangeShapeType="1"/>
            </p:cNvSpPr>
            <p:nvPr/>
          </p:nvSpPr>
          <p:spPr bwMode="auto">
            <a:xfrm flipH="1" flipV="1">
              <a:off x="3506" y="1588"/>
              <a:ext cx="1811" cy="5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6" name="Arc 37"/>
            <p:cNvSpPr>
              <a:spLocks/>
            </p:cNvSpPr>
            <p:nvPr/>
          </p:nvSpPr>
          <p:spPr bwMode="auto">
            <a:xfrm>
              <a:off x="4404" y="1196"/>
              <a:ext cx="66" cy="76"/>
            </a:xfrm>
            <a:custGeom>
              <a:avLst/>
              <a:gdLst>
                <a:gd name="T0" fmla="*/ 0 w 17464"/>
                <a:gd name="T1" fmla="*/ 0 h 21600"/>
                <a:gd name="T2" fmla="*/ 0 w 17464"/>
                <a:gd name="T3" fmla="*/ 0 h 21600"/>
                <a:gd name="T4" fmla="*/ 0 w 17464"/>
                <a:gd name="T5" fmla="*/ 0 h 21600"/>
                <a:gd name="T6" fmla="*/ 0 60000 65536"/>
                <a:gd name="T7" fmla="*/ 0 60000 65536"/>
                <a:gd name="T8" fmla="*/ 0 60000 65536"/>
                <a:gd name="T9" fmla="*/ 0 w 17464"/>
                <a:gd name="T10" fmla="*/ 0 h 21600"/>
                <a:gd name="T11" fmla="*/ 17464 w 1746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464" h="21600" fill="none" extrusionOk="0">
                  <a:moveTo>
                    <a:pt x="17464" y="19808"/>
                  </a:moveTo>
                  <a:cubicBezTo>
                    <a:pt x="14746" y="20990"/>
                    <a:pt x="11815" y="21599"/>
                    <a:pt x="8852" y="21600"/>
                  </a:cubicBezTo>
                  <a:cubicBezTo>
                    <a:pt x="5800" y="21600"/>
                    <a:pt x="2783" y="20953"/>
                    <a:pt x="-1" y="19702"/>
                  </a:cubicBezTo>
                </a:path>
                <a:path w="17464" h="21600" stroke="0" extrusionOk="0">
                  <a:moveTo>
                    <a:pt x="17464" y="19808"/>
                  </a:moveTo>
                  <a:cubicBezTo>
                    <a:pt x="14746" y="20990"/>
                    <a:pt x="11815" y="21599"/>
                    <a:pt x="8852" y="21600"/>
                  </a:cubicBezTo>
                  <a:cubicBezTo>
                    <a:pt x="5800" y="21600"/>
                    <a:pt x="2783" y="20953"/>
                    <a:pt x="-1" y="19702"/>
                  </a:cubicBezTo>
                  <a:lnTo>
                    <a:pt x="88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7" name="Arc 38"/>
            <p:cNvSpPr>
              <a:spLocks/>
            </p:cNvSpPr>
            <p:nvPr/>
          </p:nvSpPr>
          <p:spPr bwMode="auto">
            <a:xfrm>
              <a:off x="4404" y="2417"/>
              <a:ext cx="66" cy="76"/>
            </a:xfrm>
            <a:custGeom>
              <a:avLst/>
              <a:gdLst>
                <a:gd name="T0" fmla="*/ 0 w 17254"/>
                <a:gd name="T1" fmla="*/ 0 h 21600"/>
                <a:gd name="T2" fmla="*/ 0 w 17254"/>
                <a:gd name="T3" fmla="*/ 0 h 21600"/>
                <a:gd name="T4" fmla="*/ 0 w 17254"/>
                <a:gd name="T5" fmla="*/ 0 h 21600"/>
                <a:gd name="T6" fmla="*/ 0 60000 65536"/>
                <a:gd name="T7" fmla="*/ 0 60000 65536"/>
                <a:gd name="T8" fmla="*/ 0 60000 65536"/>
                <a:gd name="T9" fmla="*/ 0 w 17254"/>
                <a:gd name="T10" fmla="*/ 0 h 21600"/>
                <a:gd name="T11" fmla="*/ 17254 w 1725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54" h="21600" fill="none" extrusionOk="0">
                  <a:moveTo>
                    <a:pt x="-1" y="1850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5" y="594"/>
                    <a:pt x="17254" y="1746"/>
                  </a:cubicBezTo>
                </a:path>
                <a:path w="17254" h="21600" stroke="0" extrusionOk="0">
                  <a:moveTo>
                    <a:pt x="-1" y="1850"/>
                  </a:moveTo>
                  <a:cubicBezTo>
                    <a:pt x="2754" y="630"/>
                    <a:pt x="5733" y="-1"/>
                    <a:pt x="8746" y="0"/>
                  </a:cubicBezTo>
                  <a:cubicBezTo>
                    <a:pt x="11671" y="0"/>
                    <a:pt x="14565" y="594"/>
                    <a:pt x="17254" y="1746"/>
                  </a:cubicBezTo>
                  <a:lnTo>
                    <a:pt x="8746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8" name="Line 39"/>
            <p:cNvSpPr>
              <a:spLocks noChangeShapeType="1"/>
            </p:cNvSpPr>
            <p:nvPr/>
          </p:nvSpPr>
          <p:spPr bwMode="auto">
            <a:xfrm flipV="1">
              <a:off x="4437" y="1264"/>
              <a:ext cx="0" cy="11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9" name="Rectangle 40"/>
            <p:cNvSpPr>
              <a:spLocks noChangeArrowheads="1"/>
            </p:cNvSpPr>
            <p:nvPr/>
          </p:nvSpPr>
          <p:spPr bwMode="auto">
            <a:xfrm>
              <a:off x="3478" y="2083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New York" charset="0"/>
                </a:rPr>
                <a:t>-Z</a:t>
              </a:r>
            </a:p>
          </p:txBody>
        </p:sp>
        <p:sp>
          <p:nvSpPr>
            <p:cNvPr id="30740" name="Rectangle 41"/>
            <p:cNvSpPr>
              <a:spLocks noChangeArrowheads="1"/>
            </p:cNvSpPr>
            <p:nvPr/>
          </p:nvSpPr>
          <p:spPr bwMode="auto">
            <a:xfrm>
              <a:off x="5501" y="853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New York" charset="0"/>
                </a:rPr>
                <a:t>+Z</a:t>
              </a:r>
            </a:p>
          </p:txBody>
        </p:sp>
        <p:sp>
          <p:nvSpPr>
            <p:cNvPr id="30741" name="Oval 42" descr="50%"/>
            <p:cNvSpPr>
              <a:spLocks noChangeArrowheads="1"/>
            </p:cNvSpPr>
            <p:nvPr/>
          </p:nvSpPr>
          <p:spPr bwMode="auto">
            <a:xfrm>
              <a:off x="4401" y="1833"/>
              <a:ext cx="69" cy="64"/>
            </a:xfrm>
            <a:prstGeom prst="ellipse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Line 43"/>
            <p:cNvSpPr>
              <a:spLocks noChangeShapeType="1"/>
            </p:cNvSpPr>
            <p:nvPr/>
          </p:nvSpPr>
          <p:spPr bwMode="auto">
            <a:xfrm flipV="1">
              <a:off x="5032" y="1179"/>
              <a:ext cx="538" cy="3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Line 44"/>
            <p:cNvSpPr>
              <a:spLocks noChangeShapeType="1"/>
            </p:cNvSpPr>
            <p:nvPr/>
          </p:nvSpPr>
          <p:spPr bwMode="auto">
            <a:xfrm flipV="1">
              <a:off x="5459" y="1083"/>
              <a:ext cx="261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583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D0906-1362-450A-BB7B-84DC5406605B}" type="slidenum">
              <a:rPr lang="en-US"/>
              <a:pPr>
                <a:defRPr/>
              </a:pPr>
              <a:t>26</a:t>
            </a:fld>
            <a:endParaRPr lang="th-TH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808892" y="866800"/>
            <a:ext cx="7948246" cy="762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40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Matri</a:t>
            </a:r>
            <a:r>
              <a:rPr lang="sr-Latn-C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ce projekcija u perspektivi</a:t>
            </a:r>
            <a:endParaRPr lang="th-TH" sz="4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2176870502"/>
              </p:ext>
            </p:extLst>
          </p:nvPr>
        </p:nvGraphicFramePr>
        <p:xfrm>
          <a:off x="1969477" y="1694567"/>
          <a:ext cx="5205046" cy="161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4" imgW="3200400" imgH="914400" progId="Equation.3">
                  <p:embed/>
                </p:oleObj>
              </mc:Choice>
              <mc:Fallback>
                <p:oleObj name="Equation" r:id="rId4" imgW="32004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9477" y="1694567"/>
                        <a:ext cx="5205046" cy="161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815729"/>
              </p:ext>
            </p:extLst>
          </p:nvPr>
        </p:nvGraphicFramePr>
        <p:xfrm>
          <a:off x="2391508" y="4437766"/>
          <a:ext cx="4347797" cy="164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6" imgW="2616120" imgH="914400" progId="Equation.3">
                  <p:embed/>
                </p:oleObj>
              </mc:Choice>
              <mc:Fallback>
                <p:oleObj name="Equation" r:id="rId6" imgW="261612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508" y="4437766"/>
                        <a:ext cx="4347797" cy="164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792774" y="6084004"/>
            <a:ext cx="6417141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latin typeface="Arial" charset="0"/>
              </a:rPr>
              <a:t>Ce</a:t>
            </a:r>
            <a:r>
              <a:rPr lang="sr-Latn-CS" dirty="0">
                <a:latin typeface="Arial" charset="0"/>
              </a:rPr>
              <a:t>ntar projekcije je na koordinatnom početku</a:t>
            </a:r>
            <a:r>
              <a:rPr lang="en-US" dirty="0">
                <a:latin typeface="Arial" charset="0"/>
              </a:rPr>
              <a:t> </a:t>
            </a:r>
            <a:r>
              <a:rPr lang="sr-Latn-CS" dirty="0">
                <a:latin typeface="Arial" charset="0"/>
              </a:rPr>
              <a:t>ravni projekcije</a:t>
            </a:r>
            <a:endParaRPr lang="th-TH" dirty="0">
              <a:latin typeface="Arial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688123" y="3370966"/>
            <a:ext cx="6189785" cy="64633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" charset="0"/>
              </a:rPr>
              <a:t>Cent</a:t>
            </a:r>
            <a:r>
              <a:rPr lang="sr-Latn-CS" dirty="0">
                <a:latin typeface="Arial" charset="0"/>
              </a:rPr>
              <a:t>a</a:t>
            </a:r>
            <a:r>
              <a:rPr lang="en-US" dirty="0">
                <a:latin typeface="Arial" charset="0"/>
              </a:rPr>
              <a:t>r </a:t>
            </a:r>
            <a:r>
              <a:rPr lang="sr-Latn-CS" dirty="0">
                <a:latin typeface="Arial" charset="0"/>
              </a:rPr>
              <a:t>p</a:t>
            </a:r>
            <a:r>
              <a:rPr lang="en-US" dirty="0" err="1">
                <a:latin typeface="Arial" charset="0"/>
              </a:rPr>
              <a:t>roje</a:t>
            </a:r>
            <a:r>
              <a:rPr lang="sr-Latn-CS" dirty="0">
                <a:latin typeface="Arial" charset="0"/>
              </a:rPr>
              <a:t>kcije je na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negativ</a:t>
            </a:r>
            <a:r>
              <a:rPr lang="sr-Latn-CS" dirty="0">
                <a:latin typeface="Arial" charset="0"/>
              </a:rPr>
              <a:t>nom delu </a:t>
            </a:r>
            <a:r>
              <a:rPr lang="en-US" dirty="0">
                <a:latin typeface="Arial" charset="0"/>
              </a:rPr>
              <a:t>z-</a:t>
            </a:r>
            <a:r>
              <a:rPr lang="sr-Latn-CS" dirty="0">
                <a:latin typeface="Arial" charset="0"/>
              </a:rPr>
              <a:t>ose</a:t>
            </a:r>
            <a:r>
              <a:rPr lang="en-US" dirty="0">
                <a:latin typeface="Arial" charset="0"/>
              </a:rPr>
              <a:t> </a:t>
            </a:r>
            <a:r>
              <a:rPr lang="sr-Latn-CS" dirty="0">
                <a:latin typeface="Arial" charset="0"/>
              </a:rPr>
              <a:t>sa ravni projekcije koja je u </a:t>
            </a:r>
            <a:r>
              <a:rPr lang="en-US" dirty="0">
                <a:latin typeface="Arial" charset="0"/>
              </a:rPr>
              <a:t> x-y </a:t>
            </a:r>
            <a:r>
              <a:rPr lang="sr-Latn-CS" dirty="0">
                <a:latin typeface="Arial" charset="0"/>
              </a:rPr>
              <a:t>ravni</a:t>
            </a:r>
            <a:r>
              <a:rPr lang="en-US" dirty="0">
                <a:latin typeface="Arial" charset="0"/>
              </a:rPr>
              <a:t>.</a:t>
            </a:r>
            <a:endParaRPr lang="th-TH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62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C8204-C98B-45CB-B6BF-75A7BD2667FD}" type="slidenum">
              <a:rPr lang="en-US"/>
              <a:pPr>
                <a:defRPr/>
              </a:pPr>
              <a:t>27</a:t>
            </a:fld>
            <a:endParaRPr lang="th-TH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40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Proje</a:t>
            </a:r>
            <a:r>
              <a:rPr lang="sr-Latn-C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kcije – zapremina pogleda</a:t>
            </a:r>
            <a:endParaRPr lang="th-TH" sz="4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32004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38401"/>
            <a:ext cx="45720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093177" y="5562601"/>
            <a:ext cx="66030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latin typeface="Cambria" pitchFamily="18" charset="0"/>
                <a:ea typeface="Cambria" pitchFamily="18" charset="0"/>
                <a:cs typeface="Arial" charset="0"/>
              </a:rPr>
              <a:t>Obje</a:t>
            </a:r>
            <a:r>
              <a:rPr lang="sr-Latn-CS" dirty="0">
                <a:latin typeface="Cambria" pitchFamily="18" charset="0"/>
                <a:ea typeface="Cambria" pitchFamily="18" charset="0"/>
                <a:cs typeface="Arial" charset="0"/>
              </a:rPr>
              <a:t>kti</a:t>
            </a:r>
            <a:r>
              <a:rPr lang="en-US" dirty="0"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sr-Latn-CS" dirty="0">
                <a:latin typeface="Cambria" pitchFamily="18" charset="0"/>
                <a:ea typeface="Cambria" pitchFamily="18" charset="0"/>
                <a:cs typeface="Arial" charset="0"/>
              </a:rPr>
              <a:t>koji nisu u </a:t>
            </a:r>
            <a:r>
              <a:rPr lang="sr-Latn-CS" dirty="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Arial" charset="0"/>
              </a:rPr>
              <a:t>zapremini pogleda </a:t>
            </a:r>
            <a:r>
              <a:rPr lang="sr-Latn-CS" dirty="0">
                <a:latin typeface="Cambria" pitchFamily="18" charset="0"/>
                <a:ea typeface="Cambria" pitchFamily="18" charset="0"/>
                <a:cs typeface="Arial" charset="0"/>
              </a:rPr>
              <a:t>se odsecaju</a:t>
            </a:r>
            <a:endParaRPr lang="en-US" dirty="0">
              <a:solidFill>
                <a:schemeClr val="tx2"/>
              </a:solidFill>
              <a:latin typeface="Cambria" pitchFamily="18" charset="0"/>
              <a:ea typeface="Cambria" pitchFamily="18" charset="0"/>
              <a:cs typeface="Arial" charset="0"/>
            </a:endParaRPr>
          </a:p>
        </p:txBody>
      </p:sp>
      <p:sp>
        <p:nvSpPr>
          <p:cNvPr id="31751" name="TextBox 6"/>
          <p:cNvSpPr txBox="1">
            <a:spLocks noChangeArrowheads="1"/>
          </p:cNvSpPr>
          <p:nvPr/>
        </p:nvSpPr>
        <p:spPr bwMode="auto">
          <a:xfrm>
            <a:off x="6139962" y="4164013"/>
            <a:ext cx="84112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1200"/>
              <a:t>Ravan </a:t>
            </a:r>
          </a:p>
          <a:p>
            <a:pPr eaLnBrk="1" hangingPunct="1"/>
            <a:r>
              <a:rPr lang="en-US" sz="1200"/>
              <a:t>projekcije</a:t>
            </a:r>
          </a:p>
        </p:txBody>
      </p:sp>
      <p:sp>
        <p:nvSpPr>
          <p:cNvPr id="31752" name="TextBox 8"/>
          <p:cNvSpPr txBox="1">
            <a:spLocks noChangeArrowheads="1"/>
          </p:cNvSpPr>
          <p:nvPr/>
        </p:nvSpPr>
        <p:spPr bwMode="auto">
          <a:xfrm>
            <a:off x="5307623" y="2438401"/>
            <a:ext cx="142582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1200"/>
              <a:t>Zapremina pogleda</a:t>
            </a:r>
          </a:p>
        </p:txBody>
      </p:sp>
      <p:sp>
        <p:nvSpPr>
          <p:cNvPr id="31753" name="TextBox 9"/>
          <p:cNvSpPr txBox="1">
            <a:spLocks noChangeArrowheads="1"/>
          </p:cNvSpPr>
          <p:nvPr/>
        </p:nvSpPr>
        <p:spPr bwMode="auto">
          <a:xfrm>
            <a:off x="6916616" y="3979863"/>
            <a:ext cx="1037492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1200"/>
              <a:t>Prednja ravan</a:t>
            </a:r>
          </a:p>
          <a:p>
            <a:pPr eaLnBrk="1" hangingPunct="1"/>
            <a:r>
              <a:rPr lang="en-US" sz="1200"/>
              <a:t> odsecanja</a:t>
            </a:r>
          </a:p>
          <a:p>
            <a:pPr eaLnBrk="1" hangingPunct="1"/>
            <a:endParaRPr lang="en-US" sz="1200"/>
          </a:p>
        </p:txBody>
      </p:sp>
      <p:sp>
        <p:nvSpPr>
          <p:cNvPr id="31754" name="TextBox 10"/>
          <p:cNvSpPr txBox="1">
            <a:spLocks noChangeArrowheads="1"/>
          </p:cNvSpPr>
          <p:nvPr/>
        </p:nvSpPr>
        <p:spPr bwMode="auto">
          <a:xfrm>
            <a:off x="7882305" y="3656013"/>
            <a:ext cx="1036026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1200"/>
              <a:t>Zadnja ravan</a:t>
            </a:r>
          </a:p>
          <a:p>
            <a:pPr eaLnBrk="1" hangingPunct="1"/>
            <a:r>
              <a:rPr lang="en-US" sz="1200"/>
              <a:t> odsecanja</a:t>
            </a:r>
          </a:p>
          <a:p>
            <a:pPr eaLnBrk="1" hangingPunct="1"/>
            <a:endParaRPr lang="en-US" sz="1200"/>
          </a:p>
        </p:txBody>
      </p:sp>
      <p:sp>
        <p:nvSpPr>
          <p:cNvPr id="31755" name="TextBox 11"/>
          <p:cNvSpPr txBox="1">
            <a:spLocks noChangeArrowheads="1"/>
          </p:cNvSpPr>
          <p:nvPr/>
        </p:nvSpPr>
        <p:spPr bwMode="auto">
          <a:xfrm>
            <a:off x="4321420" y="4814888"/>
            <a:ext cx="84112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1200"/>
              <a:t>Centar </a:t>
            </a:r>
          </a:p>
          <a:p>
            <a:pPr eaLnBrk="1" hangingPunct="1"/>
            <a:r>
              <a:rPr lang="en-US" sz="1200"/>
              <a:t>projekcije</a:t>
            </a:r>
          </a:p>
        </p:txBody>
      </p:sp>
    </p:spTree>
    <p:extLst>
      <p:ext uri="{BB962C8B-B14F-4D97-AF65-F5344CB8AC3E}">
        <p14:creationId xmlns:p14="http://schemas.microsoft.com/office/powerpoint/2010/main" val="17265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D841C-58E6-4367-B16B-C5E309817382}" type="slidenum">
              <a:rPr lang="en-US"/>
              <a:pPr>
                <a:defRPr/>
              </a:pPr>
              <a:t>28</a:t>
            </a:fld>
            <a:endParaRPr lang="th-TH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1802"/>
            <a:ext cx="8229600" cy="1143000"/>
          </a:xfrm>
        </p:spPr>
        <p:txBody>
          <a:bodyPr/>
          <a:lstStyle/>
          <a:p>
            <a:pPr eaLnBrk="1" hangingPunct="1"/>
            <a:r>
              <a:rPr lang="sr-Latn-C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Primeri projekcija u perspektivi</a:t>
            </a:r>
            <a:endParaRPr lang="th-TH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2772" name="Picture 3" descr="per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31" y="2200498"/>
            <a:ext cx="3235569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351692" y="2620764"/>
            <a:ext cx="42730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r-Latn-CS" sz="280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Zapremina pogleda (eng: </a:t>
            </a:r>
            <a:r>
              <a:rPr lang="en-US" sz="280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frustum</a:t>
            </a:r>
            <a:r>
              <a:rPr lang="sr-Latn-CS" sz="280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charset="0"/>
              </a:rPr>
              <a:t>) ima oblik zasečene piramide.</a:t>
            </a:r>
            <a:endParaRPr lang="th-TH" sz="2800">
              <a:solidFill>
                <a:srgbClr val="002060"/>
              </a:solidFill>
              <a:latin typeface="Cambria" pitchFamily="18" charset="0"/>
              <a:ea typeface="Cambr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07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7AB63E-3677-4268-A2EA-2035507BDE0E}" type="slidenum">
              <a:rPr lang="en-US"/>
              <a:pPr>
                <a:defRPr/>
              </a:pPr>
              <a:t>29</a:t>
            </a:fld>
            <a:endParaRPr lang="th-TH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701824"/>
            <a:ext cx="8003232" cy="1143000"/>
          </a:xfrm>
        </p:spPr>
        <p:txBody>
          <a:bodyPr/>
          <a:lstStyle/>
          <a:p>
            <a:pPr algn="l" eaLnBrk="1" hangingPunct="1"/>
            <a:r>
              <a:rPr lang="en-US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Proje</a:t>
            </a:r>
            <a:r>
              <a:rPr lang="sr-Latn-C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kcije u perspektivi</a:t>
            </a:r>
            <a:endParaRPr lang="en-US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85" y="1815827"/>
            <a:ext cx="7578969" cy="29813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N</a:t>
            </a:r>
            <a:r>
              <a:rPr lang="sr-Latn-CS" sz="2800" dirty="0" smtClean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euniformno skraćivanje</a:t>
            </a:r>
            <a:r>
              <a:rPr lang="en-US" sz="2800" dirty="0" smtClean="0">
                <a:latin typeface="Cambria" pitchFamily="18" charset="0"/>
                <a:ea typeface="Cambria" pitchFamily="18" charset="0"/>
              </a:rPr>
              <a:t> – </a:t>
            </a:r>
            <a:r>
              <a:rPr lang="sr-Latn-CS" sz="2800" dirty="0" smtClean="0">
                <a:latin typeface="Cambria" pitchFamily="18" charset="0"/>
                <a:ea typeface="Cambria" pitchFamily="18" charset="0"/>
              </a:rPr>
              <a:t>elementi slike dalje od centra projekcije su redukovanih veličina;</a:t>
            </a:r>
          </a:p>
          <a:p>
            <a:pPr eaLnBrk="1" hangingPunct="1"/>
            <a:r>
              <a:rPr lang="sr-Latn-CS" sz="2800" dirty="0" smtClean="0">
                <a:latin typeface="Cambria" pitchFamily="18" charset="0"/>
                <a:ea typeface="Cambria" pitchFamily="18" charset="0"/>
              </a:rPr>
              <a:t>Posle matrice koja definiše transformaciju pogleda primenjuje se matrica za transformaciju  projekcija.</a:t>
            </a:r>
            <a:endParaRPr lang="en-US" sz="2800" dirty="0" smtClean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29201"/>
            <a:ext cx="76200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67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8C197-B600-46FD-8281-0AE92CAC9347}" type="slidenum">
              <a:rPr lang="en-US"/>
              <a:pPr>
                <a:defRPr/>
              </a:pPr>
              <a:t>3</a:t>
            </a:fld>
            <a:endParaRPr lang="th-TH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72896" y="980728"/>
            <a:ext cx="7933592" cy="984250"/>
          </a:xfrm>
        </p:spPr>
        <p:txBody>
          <a:bodyPr>
            <a:noAutofit/>
          </a:bodyPr>
          <a:lstStyle/>
          <a:p>
            <a:pPr algn="l" eaLnBrk="1" hangingPunct="1"/>
            <a:r>
              <a:rPr lang="sr-Latn-CS" sz="3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Sled t</a:t>
            </a:r>
            <a:r>
              <a:rPr lang="en-US" sz="3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ransforma</a:t>
            </a:r>
            <a:r>
              <a:rPr lang="sr-Latn-CS" sz="3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cija</a:t>
            </a:r>
            <a:r>
              <a:rPr lang="en-US" sz="3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3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projekcija </a:t>
            </a:r>
            <a:br>
              <a:rPr lang="sr-Latn-CS" sz="3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</a:br>
            <a:r>
              <a:rPr lang="sr-Latn-CS" sz="3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(koordinatnog sistema)</a:t>
            </a:r>
            <a:endParaRPr lang="th-TH" sz="3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87624" y="2295525"/>
            <a:ext cx="6699739" cy="1133475"/>
            <a:chOff x="923192" y="1981201"/>
            <a:chExt cx="6699739" cy="1133475"/>
          </a:xfrm>
        </p:grpSpPr>
        <p:grpSp>
          <p:nvGrpSpPr>
            <p:cNvPr id="7172" name="Group 3"/>
            <p:cNvGrpSpPr>
              <a:grpSpLocks/>
            </p:cNvGrpSpPr>
            <p:nvPr/>
          </p:nvGrpSpPr>
          <p:grpSpPr bwMode="auto">
            <a:xfrm>
              <a:off x="5969977" y="1981201"/>
              <a:ext cx="1652954" cy="1133475"/>
              <a:chOff x="3734" y="2120"/>
              <a:chExt cx="1128" cy="714"/>
            </a:xfrm>
          </p:grpSpPr>
          <p:sp>
            <p:nvSpPr>
              <p:cNvPr id="7183" name="Rectangle 4"/>
              <p:cNvSpPr>
                <a:spLocks noChangeArrowheads="1"/>
              </p:cNvSpPr>
              <p:nvPr/>
            </p:nvSpPr>
            <p:spPr bwMode="auto">
              <a:xfrm>
                <a:off x="3734" y="2120"/>
                <a:ext cx="1128" cy="714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0" name="Text Box 5"/>
              <p:cNvSpPr txBox="1">
                <a:spLocks noChangeArrowheads="1"/>
              </p:cNvSpPr>
              <p:nvPr/>
            </p:nvSpPr>
            <p:spPr bwMode="auto">
              <a:xfrm>
                <a:off x="3988" y="2233"/>
                <a:ext cx="622" cy="4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>
                  <a:lnSpc>
                    <a:spcPct val="140000"/>
                  </a:lnSpc>
                  <a:spcBef>
                    <a:spcPct val="20000"/>
                  </a:spcBef>
                  <a:buSzPct val="60000"/>
                  <a:buFont typeface="ZapfDingbats" pitchFamily="82" charset="2"/>
                  <a:buNone/>
                  <a:defRPr/>
                </a:pPr>
                <a:r>
                  <a:rPr lang="sr-Latn-CS" sz="3200" dirty="0">
                    <a:latin typeface="+mn-lt"/>
                    <a:cs typeface="Times New Roman" pitchFamily="18" charset="0"/>
                  </a:rPr>
                  <a:t>Vizir</a:t>
                </a:r>
                <a:endParaRPr lang="en-US" sz="3200" dirty="0">
                  <a:latin typeface="+mn-lt"/>
                  <a:cs typeface="Times New Roman" pitchFamily="18" charset="0"/>
                </a:endParaRPr>
              </a:p>
            </p:txBody>
          </p:sp>
        </p:grpSp>
        <p:grpSp>
          <p:nvGrpSpPr>
            <p:cNvPr id="7173" name="Group 6"/>
            <p:cNvGrpSpPr>
              <a:grpSpLocks/>
            </p:cNvGrpSpPr>
            <p:nvPr/>
          </p:nvGrpSpPr>
          <p:grpSpPr bwMode="auto">
            <a:xfrm>
              <a:off x="3446585" y="1981201"/>
              <a:ext cx="1652954" cy="1133475"/>
              <a:chOff x="3734" y="2120"/>
              <a:chExt cx="1128" cy="714"/>
            </a:xfrm>
          </p:grpSpPr>
          <p:sp>
            <p:nvSpPr>
              <p:cNvPr id="7181" name="Rectangle 7"/>
              <p:cNvSpPr>
                <a:spLocks noChangeArrowheads="1"/>
              </p:cNvSpPr>
              <p:nvPr/>
            </p:nvSpPr>
            <p:spPr bwMode="auto">
              <a:xfrm>
                <a:off x="3734" y="2120"/>
                <a:ext cx="1128" cy="714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8" name="Text Box 8"/>
              <p:cNvSpPr txBox="1">
                <a:spLocks noChangeArrowheads="1"/>
              </p:cNvSpPr>
              <p:nvPr/>
            </p:nvSpPr>
            <p:spPr bwMode="auto">
              <a:xfrm>
                <a:off x="3871" y="2233"/>
                <a:ext cx="857" cy="4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>
                  <a:lnSpc>
                    <a:spcPct val="140000"/>
                  </a:lnSpc>
                  <a:spcBef>
                    <a:spcPct val="20000"/>
                  </a:spcBef>
                  <a:buSzPct val="60000"/>
                  <a:buFont typeface="ZapfDingbats" pitchFamily="82" charset="2"/>
                  <a:buNone/>
                  <a:defRPr/>
                </a:pPr>
                <a:r>
                  <a:rPr lang="sr-Latn-CS" sz="3200" dirty="0">
                    <a:latin typeface="+mn-lt"/>
                    <a:cs typeface="Times New Roman" pitchFamily="18" charset="0"/>
                  </a:rPr>
                  <a:t>Prozor</a:t>
                </a:r>
                <a:endParaRPr lang="en-US" sz="3200" dirty="0">
                  <a:latin typeface="+mn-lt"/>
                  <a:cs typeface="Times New Roman" pitchFamily="18" charset="0"/>
                </a:endParaRPr>
              </a:p>
            </p:txBody>
          </p:sp>
        </p:grpSp>
        <p:grpSp>
          <p:nvGrpSpPr>
            <p:cNvPr id="7174" name="Group 9"/>
            <p:cNvGrpSpPr>
              <a:grpSpLocks/>
            </p:cNvGrpSpPr>
            <p:nvPr/>
          </p:nvGrpSpPr>
          <p:grpSpPr bwMode="auto">
            <a:xfrm>
              <a:off x="923192" y="1981201"/>
              <a:ext cx="1652954" cy="1133475"/>
              <a:chOff x="3734" y="2120"/>
              <a:chExt cx="1128" cy="714"/>
            </a:xfrm>
          </p:grpSpPr>
          <p:sp>
            <p:nvSpPr>
              <p:cNvPr id="7179" name="Rectangle 10"/>
              <p:cNvSpPr>
                <a:spLocks noChangeArrowheads="1"/>
              </p:cNvSpPr>
              <p:nvPr/>
            </p:nvSpPr>
            <p:spPr bwMode="auto">
              <a:xfrm>
                <a:off x="3734" y="2120"/>
                <a:ext cx="1128" cy="714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6" name="Text Box 11"/>
              <p:cNvSpPr txBox="1">
                <a:spLocks noChangeArrowheads="1"/>
              </p:cNvSpPr>
              <p:nvPr/>
            </p:nvSpPr>
            <p:spPr bwMode="auto">
              <a:xfrm>
                <a:off x="3998" y="2233"/>
                <a:ext cx="608" cy="4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>
                  <a:lnSpc>
                    <a:spcPct val="140000"/>
                  </a:lnSpc>
                  <a:spcBef>
                    <a:spcPct val="20000"/>
                  </a:spcBef>
                  <a:buSzPct val="60000"/>
                  <a:buFont typeface="ZapfDingbats" pitchFamily="82" charset="2"/>
                  <a:buNone/>
                  <a:defRPr/>
                </a:pPr>
                <a:r>
                  <a:rPr lang="sr-Latn-CS" sz="3200" dirty="0">
                    <a:latin typeface="+mn-lt"/>
                    <a:cs typeface="Times New Roman" pitchFamily="18" charset="0"/>
                  </a:rPr>
                  <a:t>Svet</a:t>
                </a:r>
                <a:endParaRPr lang="en-US" sz="3200" dirty="0">
                  <a:latin typeface="+mn-lt"/>
                  <a:cs typeface="Times New Roman" pitchFamily="18" charset="0"/>
                </a:endParaRPr>
              </a:p>
            </p:txBody>
          </p:sp>
        </p:grpSp>
        <p:sp>
          <p:nvSpPr>
            <p:cNvPr id="7175" name="Line 14"/>
            <p:cNvSpPr>
              <a:spLocks noChangeShapeType="1"/>
            </p:cNvSpPr>
            <p:nvPr/>
          </p:nvSpPr>
          <p:spPr bwMode="auto">
            <a:xfrm>
              <a:off x="2568820" y="2547938"/>
              <a:ext cx="879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" name="Line 15"/>
            <p:cNvSpPr>
              <a:spLocks noChangeShapeType="1"/>
            </p:cNvSpPr>
            <p:nvPr/>
          </p:nvSpPr>
          <p:spPr bwMode="auto">
            <a:xfrm>
              <a:off x="5101004" y="2547938"/>
              <a:ext cx="84845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7" name="TextBox 20"/>
          <p:cNvSpPr txBox="1">
            <a:spLocks noChangeArrowheads="1"/>
          </p:cNvSpPr>
          <p:nvPr/>
        </p:nvSpPr>
        <p:spPr bwMode="auto">
          <a:xfrm>
            <a:off x="849390" y="3637473"/>
            <a:ext cx="79167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sr-Latn-C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Neki grafički paketi zahtevaju od korisnika da definiše izlazne koordinate u </a:t>
            </a:r>
            <a:r>
              <a:rPr lang="sr-Latn-CS" sz="20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svetskom </a:t>
            </a:r>
            <a:r>
              <a:rPr lang="sr-Latn-CS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koordinatnom </a:t>
            </a:r>
            <a:r>
              <a:rPr lang="sr-Latn-CS" sz="20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sistemu (WCS)</a:t>
            </a:r>
            <a:r>
              <a:rPr lang="sr-Latn-C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i to u različitim dužinskim jedinicama</a:t>
            </a:r>
            <a:r>
              <a:rPr lang="sr-Latn-C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sr-Latn-CS" sz="2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178" name="TextBox 21"/>
          <p:cNvSpPr txBox="1">
            <a:spLocks noChangeArrowheads="1"/>
          </p:cNvSpPr>
          <p:nvPr/>
        </p:nvSpPr>
        <p:spPr bwMode="auto">
          <a:xfrm>
            <a:off x="849925" y="4652964"/>
            <a:ext cx="791626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sr-Latn-CS" sz="20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Prozor</a:t>
            </a:r>
            <a:r>
              <a:rPr lang="sr-Latn-C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je deo ekrana u aplikativnim i grafičkim interfejsima koji sadrži sopstveni dokument.</a:t>
            </a:r>
          </a:p>
          <a:p>
            <a:pPr eaLnBrk="1" hangingPunct="1"/>
            <a:r>
              <a:rPr lang="sr-Latn-CS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Vizir</a:t>
            </a:r>
            <a:r>
              <a:rPr lang="sr-Latn-C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(viewport) predstavlja određeni pogled na dokument, sliku. Vizir je sličan </a:t>
            </a:r>
            <a:r>
              <a:rPr lang="sr-Latn-C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prozoru, ali </a:t>
            </a:r>
            <a:r>
              <a:rPr lang="sr-Latn-C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se u njemu obično vidi samo deo dokumenta ili slike i to iz određene </a:t>
            </a:r>
            <a:r>
              <a:rPr lang="sr-Latn-CS" sz="20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tačke posmatranja</a:t>
            </a:r>
            <a:r>
              <a:rPr lang="sr-Latn-C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80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710451"/>
            <a:ext cx="8229600" cy="1143000"/>
          </a:xfrm>
        </p:spPr>
        <p:txBody>
          <a:bodyPr/>
          <a:lstStyle/>
          <a:p>
            <a:pPr algn="l"/>
            <a:r>
              <a:rPr lang="sr-Latn-C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Aksonometrijske projekcije</a:t>
            </a:r>
            <a:endParaRPr lang="en-US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70D5A-3535-4D40-9485-89DC091F1E1E}" type="slidenum">
              <a:rPr lang="en-US" smtClean="0"/>
              <a:pPr>
                <a:defRPr/>
              </a:pPr>
              <a:t>30</a:t>
            </a:fld>
            <a:endParaRPr lang="th-TH"/>
          </a:p>
        </p:txBody>
      </p:sp>
      <p:pic>
        <p:nvPicPr>
          <p:cNvPr id="348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710" y="3861048"/>
            <a:ext cx="4799362" cy="1778865"/>
          </a:xfrm>
          <a:noFill/>
        </p:spPr>
      </p:pic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407377" y="2156663"/>
            <a:ext cx="582080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r-Latn-C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U računarskoj grafici obično koriste aksonometrijske projekcije:</a:t>
            </a:r>
          </a:p>
          <a:p>
            <a:r>
              <a:rPr lang="sr-Latn-C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– </a:t>
            </a:r>
            <a:r>
              <a:rPr lang="sr-Latn-C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ravan projekcije je normalna na linije projekcije;</a:t>
            </a:r>
            <a:endParaRPr lang="en-US" sz="2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– </a:t>
            </a:r>
            <a:r>
              <a:rPr lang="sr-Latn-C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visina projekcije </a:t>
            </a:r>
            <a:r>
              <a:rPr lang="sr-Latn-CS" sz="20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h</a:t>
            </a:r>
            <a:r>
              <a:rPr lang="sr-Latn-C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određuje veličinu </a:t>
            </a:r>
            <a:r>
              <a:rPr lang="sr-Latn-CS" sz="20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y</a:t>
            </a:r>
            <a:r>
              <a:rPr lang="sr-Latn-C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objekata na </a:t>
            </a:r>
            <a:r>
              <a:rPr lang="sr-Latn-C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slici:</a:t>
            </a:r>
            <a:endParaRPr lang="en-US" sz="2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9869" y="2156663"/>
            <a:ext cx="2465474" cy="1200329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869" y="3406023"/>
            <a:ext cx="2828462" cy="140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525" y="5072919"/>
            <a:ext cx="2958806" cy="135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18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64096"/>
          </a:xfrm>
        </p:spPr>
        <p:txBody>
          <a:bodyPr/>
          <a:lstStyle/>
          <a:p>
            <a:pPr algn="l"/>
            <a:r>
              <a:rPr lang="sr-Latn-C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Kose projekcije</a:t>
            </a:r>
            <a:endParaRPr lang="en-US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692AE-99BD-4382-918C-4AD41D9462F9}" type="slidenum">
              <a:rPr lang="en-US" smtClean="0"/>
              <a:pPr>
                <a:defRPr/>
              </a:pPr>
              <a:t>31</a:t>
            </a:fld>
            <a:endParaRPr lang="th-TH"/>
          </a:p>
        </p:txBody>
      </p:sp>
      <p:pic>
        <p:nvPicPr>
          <p:cNvPr id="3686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3779832"/>
            <a:ext cx="4365295" cy="2708975"/>
          </a:xfrm>
          <a:noFill/>
        </p:spPr>
      </p:pic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366347" y="1700808"/>
            <a:ext cx="535778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r-Latn-C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Linija pogleda ili projekcije se ne poklapa sa normalom na ravan projekcije</a:t>
            </a:r>
            <a:r>
              <a:rPr 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(</a:t>
            </a:r>
            <a:r>
              <a:rPr lang="sr-Latn-C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ugao je jedan parametar više</a:t>
            </a:r>
            <a:r>
              <a:rPr 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)</a:t>
            </a:r>
          </a:p>
          <a:p>
            <a:r>
              <a:rPr 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– </a:t>
            </a:r>
            <a:r>
              <a:rPr lang="en-US" sz="20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obje</a:t>
            </a:r>
            <a:r>
              <a:rPr lang="sr-Latn-C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kti koji se nalaze na različitim rastojanjima su još uvek istih veličina;</a:t>
            </a:r>
            <a:endParaRPr lang="en-US" sz="2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– </a:t>
            </a:r>
            <a:r>
              <a:rPr lang="en-US" sz="20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obje</a:t>
            </a:r>
            <a:r>
              <a:rPr lang="sr-Latn-CS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kti su pomereni u projekciji u zavisnosti od položaja (dubine)</a:t>
            </a:r>
            <a:endParaRPr lang="en-US" sz="2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1" b="14079"/>
          <a:stretch/>
        </p:blipFill>
        <p:spPr bwMode="auto">
          <a:xfrm>
            <a:off x="5508104" y="2709217"/>
            <a:ext cx="3599838" cy="201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8"/>
          <a:stretch/>
        </p:blipFill>
        <p:spPr bwMode="auto">
          <a:xfrm>
            <a:off x="5508104" y="4627850"/>
            <a:ext cx="3633134" cy="190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b="16050"/>
          <a:stretch/>
        </p:blipFill>
        <p:spPr>
          <a:xfrm>
            <a:off x="5301520" y="908720"/>
            <a:ext cx="3849158" cy="2124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54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07504" y="773832"/>
            <a:ext cx="8229600" cy="1143000"/>
          </a:xfrm>
        </p:spPr>
        <p:txBody>
          <a:bodyPr/>
          <a:lstStyle/>
          <a:p>
            <a:r>
              <a:rPr lang="sr-Latn-C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Generisanje zraka pogleda</a:t>
            </a:r>
            <a:endParaRPr lang="en-US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9661D-9EE5-4875-9576-CAD8128D0841}" type="slidenum">
              <a:rPr lang="en-US" smtClean="0"/>
              <a:pPr>
                <a:defRPr/>
              </a:pPr>
              <a:t>32</a:t>
            </a:fld>
            <a:endParaRPr lang="th-TH"/>
          </a:p>
        </p:txBody>
      </p:sp>
      <p:pic>
        <p:nvPicPr>
          <p:cNvPr id="389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2769" y="3190876"/>
            <a:ext cx="4677508" cy="3209925"/>
          </a:xfrm>
          <a:noFill/>
        </p:spPr>
      </p:pic>
      <p:sp>
        <p:nvSpPr>
          <p:cNvPr id="38917" name="Rectangle 7"/>
          <p:cNvSpPr>
            <a:spLocks noChangeArrowheads="1"/>
          </p:cNvSpPr>
          <p:nvPr/>
        </p:nvSpPr>
        <p:spPr bwMode="auto">
          <a:xfrm>
            <a:off x="827584" y="1940639"/>
            <a:ext cx="74122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- Izvor zraka 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promenljiv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): 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pozicija piksela na ekranu </a:t>
            </a:r>
            <a:endParaRPr lang="en-US" sz="2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>
              <a:buFontTx/>
              <a:buChar char="-"/>
            </a:pP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Pravac zraka 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(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konstantan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)</a:t>
            </a:r>
            <a:endParaRPr lang="sr-Latn-CS" sz="2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>
              <a:buFontTx/>
              <a:buChar char="-"/>
            </a:pP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Gde se zapravo nalazi pozicija posmatrača?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833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t="3116" r="5116" b="2871"/>
          <a:stretch/>
        </p:blipFill>
        <p:spPr>
          <a:xfrm>
            <a:off x="5133140" y="1052736"/>
            <a:ext cx="2175164" cy="3629891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C7D67-FE57-4052-9B8B-0CE436BD168F}" type="slidenum">
              <a:rPr lang="en-US" smtClean="0"/>
              <a:pPr>
                <a:defRPr/>
              </a:pPr>
              <a:t>33</a:t>
            </a:fld>
            <a:endParaRPr lang="th-TH"/>
          </a:p>
        </p:txBody>
      </p:sp>
      <p:pic>
        <p:nvPicPr>
          <p:cNvPr id="4096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9" t="2624" r="4148" b="2852"/>
          <a:stretch/>
        </p:blipFill>
        <p:spPr>
          <a:xfrm>
            <a:off x="7236296" y="3068960"/>
            <a:ext cx="1898073" cy="3491346"/>
          </a:xfrm>
          <a:noFill/>
        </p:spPr>
      </p:pic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2096733" y="4005064"/>
            <a:ext cx="5067555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r-Latn-CS" sz="20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Za slučaj kose </a:t>
            </a:r>
            <a:r>
              <a:rPr lang="sr-Latn-CS" sz="2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projekcije</a:t>
            </a:r>
          </a:p>
          <a:p>
            <a:r>
              <a:rPr lang="sr-Latn-C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Pravougaonik </a:t>
            </a:r>
            <a:r>
              <a:rPr lang="sr-Latn-CS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posmatrača je isti:</a:t>
            </a:r>
          </a:p>
          <a:p>
            <a:r>
              <a:rPr lang="en-U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– </a:t>
            </a:r>
            <a:r>
              <a:rPr lang="sr-Latn-CS" sz="1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izvor zraka je identičan sa prethodnim slučajem;</a:t>
            </a:r>
            <a:endParaRPr lang="en-US" sz="18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en-US" sz="1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– </a:t>
            </a:r>
            <a:r>
              <a:rPr lang="sr-Latn-CS" sz="1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pravac zraka </a:t>
            </a:r>
            <a:r>
              <a:rPr lang="en-US" sz="1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d </a:t>
            </a:r>
            <a:r>
              <a:rPr lang="sr-Latn-CS" sz="1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se razlikuje od</a:t>
            </a:r>
            <a:r>
              <a:rPr lang="en-US" sz="1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– w</a:t>
            </a:r>
            <a:r>
              <a:rPr lang="en-US" sz="1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;</a:t>
            </a:r>
            <a:endParaRPr lang="sr-Latn-CS" sz="18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endParaRPr lang="en-US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en-US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Gener</a:t>
            </a:r>
            <a:r>
              <a:rPr lang="sr-Latn-CS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isanje zraka:</a:t>
            </a:r>
          </a:p>
          <a:p>
            <a:r>
              <a:rPr lang="de-DE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– </a:t>
            </a:r>
            <a:r>
              <a:rPr lang="sr-Latn-CS" sz="1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za</a:t>
            </a:r>
            <a:r>
              <a:rPr lang="de-DE" sz="1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(</a:t>
            </a:r>
            <a:r>
              <a:rPr lang="de-DE" sz="18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u, v) </a:t>
            </a:r>
            <a:r>
              <a:rPr lang="sr-Latn-CS" sz="1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u</a:t>
            </a:r>
            <a:r>
              <a:rPr lang="de-DE" sz="18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de-DE" sz="1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[</a:t>
            </a:r>
            <a:r>
              <a:rPr lang="de-DE" sz="18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l, r</a:t>
            </a:r>
            <a:r>
              <a:rPr lang="de-DE" sz="1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]</a:t>
            </a:r>
            <a:r>
              <a:rPr lang="de-DE" sz="18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1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x</a:t>
            </a:r>
            <a:r>
              <a:rPr lang="de-DE" sz="18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de-DE" sz="1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[</a:t>
            </a:r>
            <a:r>
              <a:rPr lang="de-DE" sz="18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b, t</a:t>
            </a:r>
            <a:r>
              <a:rPr lang="de-DE" sz="1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]</a:t>
            </a:r>
          </a:p>
          <a:p>
            <a:r>
              <a:rPr lang="es-ES" sz="1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– </a:t>
            </a:r>
            <a:r>
              <a:rPr lang="es-ES" sz="18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ray.origin</a:t>
            </a:r>
            <a:r>
              <a:rPr lang="es-ES" sz="1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= </a:t>
            </a:r>
            <a:r>
              <a:rPr lang="es-ES" sz="1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e + </a:t>
            </a:r>
            <a:r>
              <a:rPr lang="es-ES" sz="18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u </a:t>
            </a:r>
            <a:r>
              <a:rPr lang="es-ES" sz="1800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u</a:t>
            </a:r>
            <a:r>
              <a:rPr lang="es-ES" sz="1800" b="1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+ </a:t>
            </a:r>
            <a:r>
              <a:rPr lang="es-ES" sz="18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v</a:t>
            </a:r>
            <a:r>
              <a:rPr lang="es-ES" sz="1800" b="1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s-ES" sz="1800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v</a:t>
            </a:r>
            <a:endParaRPr lang="es-ES" sz="18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en-US" sz="1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– </a:t>
            </a:r>
            <a:r>
              <a:rPr lang="en-US" sz="18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ray.direction</a:t>
            </a:r>
            <a:r>
              <a:rPr lang="en-US" sz="1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= </a:t>
            </a:r>
            <a:r>
              <a:rPr lang="en-US" sz="1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d</a:t>
            </a:r>
            <a:endParaRPr lang="en-US" sz="18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0966" name="Right Arrow 6"/>
          <p:cNvSpPr>
            <a:spLocks noChangeArrowheads="1"/>
          </p:cNvSpPr>
          <p:nvPr/>
        </p:nvSpPr>
        <p:spPr bwMode="auto">
          <a:xfrm>
            <a:off x="6084168" y="5493974"/>
            <a:ext cx="902677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5497" y="908720"/>
            <a:ext cx="5760639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Za</a:t>
            </a:r>
            <a:r>
              <a:rPr lang="en-US" sz="20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slučaj</a:t>
            </a:r>
            <a:r>
              <a:rPr lang="en-US" sz="20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ortogonalne</a:t>
            </a:r>
            <a:r>
              <a:rPr lang="en-US" sz="20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projekcije</a:t>
            </a:r>
            <a:endParaRPr lang="sr-Latn-RS" sz="20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Po</a:t>
            </a:r>
            <a:r>
              <a:rPr lang="sr-Latn-CS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zicioniranje posmatrača </a:t>
            </a:r>
            <a:r>
              <a:rPr lang="sr-Latn-C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(pravougaonika posmatrača):</a:t>
            </a:r>
            <a:endParaRPr lang="sr-Latn-CS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– </a:t>
            </a:r>
            <a:r>
              <a:rPr lang="sr-Latn-CS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ustanovi tri vektora da definišu položaj kamere</a:t>
            </a:r>
            <a:r>
              <a:rPr lang="en-US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: </a:t>
            </a:r>
            <a:r>
              <a:rPr lang="en-US" b="1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u, v, w</a:t>
            </a:r>
          </a:p>
          <a:p>
            <a:r>
              <a:rPr lang="en-US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– </a:t>
            </a:r>
            <a:r>
              <a:rPr lang="sr-Latn-CS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pravougaonik posmatrača je u</a:t>
            </a:r>
            <a:r>
              <a:rPr lang="en-US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u–v </a:t>
            </a:r>
            <a:r>
              <a:rPr lang="sr-Latn-CS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ravni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</a:t>
            </a:r>
          </a:p>
          <a:p>
            <a:r>
              <a:rPr lang="sr-Latn-CS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	Određen sa </a:t>
            </a:r>
            <a:r>
              <a:rPr lang="en-US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l, r, t, b</a:t>
            </a:r>
          </a:p>
          <a:p>
            <a:r>
              <a:rPr lang="en-US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	(</a:t>
            </a:r>
            <a:r>
              <a:rPr lang="sr-Latn-CS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najčešće je</a:t>
            </a:r>
            <a:r>
              <a:rPr lang="en-US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l = –r </a:t>
            </a:r>
            <a:r>
              <a:rPr lang="sr-Latn-CS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</a:t>
            </a:r>
            <a:r>
              <a:rPr lang="en-US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b = –t)</a:t>
            </a:r>
          </a:p>
          <a:p>
            <a:pPr algn="ctr"/>
            <a:endParaRPr lang="sr-Latn-RS" i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Gene</a:t>
            </a:r>
            <a:r>
              <a:rPr lang="sr-Latn-CS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rišu se zraci:</a:t>
            </a:r>
          </a:p>
          <a:p>
            <a:r>
              <a:rPr lang="de-DE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– </a:t>
            </a:r>
            <a:r>
              <a:rPr lang="sr-Latn-CS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za</a:t>
            </a:r>
            <a:r>
              <a:rPr lang="de-DE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(</a:t>
            </a:r>
            <a:r>
              <a:rPr lang="de-DE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u, v) </a:t>
            </a:r>
            <a:r>
              <a:rPr lang="sr-Latn-CS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u</a:t>
            </a:r>
            <a:r>
              <a:rPr lang="de-DE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de-DE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[</a:t>
            </a:r>
            <a:r>
              <a:rPr lang="de-DE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l, r</a:t>
            </a:r>
            <a:r>
              <a:rPr lang="de-DE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]</a:t>
            </a:r>
            <a:r>
              <a:rPr lang="sr-Latn-CS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x</a:t>
            </a:r>
            <a:r>
              <a:rPr lang="de-DE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[</a:t>
            </a:r>
            <a:r>
              <a:rPr lang="de-DE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b, t</a:t>
            </a:r>
            <a:r>
              <a:rPr lang="de-DE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]</a:t>
            </a:r>
          </a:p>
          <a:p>
            <a:r>
              <a:rPr lang="es-ES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– </a:t>
            </a:r>
            <a:r>
              <a:rPr lang="es-ES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ray.origin</a:t>
            </a:r>
            <a:r>
              <a:rPr lang="es-ES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= </a:t>
            </a:r>
            <a:r>
              <a:rPr lang="es-ES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e + </a:t>
            </a:r>
            <a:r>
              <a:rPr lang="es-ES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u</a:t>
            </a:r>
            <a:r>
              <a:rPr lang="es-ES" b="1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s-ES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u</a:t>
            </a:r>
            <a:r>
              <a:rPr lang="es-ES" b="1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+ </a:t>
            </a:r>
            <a:r>
              <a:rPr lang="es-ES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v</a:t>
            </a:r>
            <a:r>
              <a:rPr lang="es-ES" b="1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s-ES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v</a:t>
            </a:r>
            <a:endParaRPr lang="es-ES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– </a:t>
            </a:r>
            <a:r>
              <a:rPr lang="en-US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ray.direction</a:t>
            </a:r>
            <a:r>
              <a:rPr lang="en-US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= –</a:t>
            </a:r>
            <a:r>
              <a:rPr lang="sr-Latn-CS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w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55280"/>
            <a:ext cx="9271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29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647725"/>
            <a:ext cx="8229600" cy="1143000"/>
          </a:xfrm>
        </p:spPr>
        <p:txBody>
          <a:bodyPr/>
          <a:lstStyle/>
          <a:p>
            <a:pPr algn="l"/>
            <a:r>
              <a:rPr lang="sr-Latn-CS" sz="3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Uspostavljanje osnovnih parametara kamere</a:t>
            </a:r>
            <a:endParaRPr lang="en-US" sz="3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703385" y="1705000"/>
            <a:ext cx="8214946" cy="46763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sr-Latn-C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Korisnik može da specificira </a:t>
            </a:r>
            <a:r>
              <a:rPr lang="en-U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e, u, v, </a:t>
            </a:r>
            <a:r>
              <a:rPr lang="sr-Latn-C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</a:t>
            </a:r>
            <a:r>
              <a:rPr lang="sr-Latn-CS" sz="1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w</a:t>
            </a:r>
            <a:r>
              <a:rPr lang="sr-Latn-CS" sz="1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sr-Latn-C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ali to je nepraktično i podložno greškama.</a:t>
            </a:r>
          </a:p>
          <a:p>
            <a:pPr>
              <a:buFont typeface="Wingdings" pitchFamily="2" charset="2"/>
              <a:buNone/>
            </a:pPr>
            <a:r>
              <a:rPr lang="sr-Latn-C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Umesto toga se automatski izračunava iz parametra koji su važni za korisnika:</a:t>
            </a:r>
          </a:p>
          <a:p>
            <a:pPr>
              <a:buFont typeface="Wingdings" pitchFamily="2" charset="2"/>
              <a:buNone/>
            </a:pPr>
            <a:endParaRPr lang="en-US" sz="18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– </a:t>
            </a:r>
            <a:r>
              <a:rPr lang="sr-Latn-C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tačka posmatranja</a:t>
            </a:r>
            <a:r>
              <a:rPr lang="en-U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: 		</a:t>
            </a:r>
            <a:r>
              <a:rPr lang="sr-Latn-C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gde se nalazi kamera</a:t>
            </a:r>
            <a:r>
              <a:rPr lang="en-U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→ </a:t>
            </a:r>
            <a:r>
              <a:rPr lang="en-US" sz="1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e</a:t>
            </a:r>
          </a:p>
          <a:p>
            <a:pPr>
              <a:buFont typeface="Wingdings" pitchFamily="2" charset="2"/>
              <a:buNone/>
            </a:pPr>
            <a:r>
              <a:rPr lang="en-U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– </a:t>
            </a:r>
            <a:r>
              <a:rPr lang="sr-Latn-C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pravac posmatranja</a:t>
            </a:r>
            <a:r>
              <a:rPr lang="en-U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: 		</a:t>
            </a:r>
            <a:r>
              <a:rPr lang="sr-Latn-C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pravac u kome je kamera usmerena</a:t>
            </a:r>
            <a:r>
              <a:rPr lang="en-U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→ </a:t>
            </a:r>
            <a:r>
              <a:rPr lang="en-US" sz="1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d</a:t>
            </a:r>
          </a:p>
          <a:p>
            <a:pPr>
              <a:buFont typeface="Wingdings" pitchFamily="2" charset="2"/>
              <a:buNone/>
            </a:pPr>
            <a:r>
              <a:rPr lang="en-U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– </a:t>
            </a:r>
            <a:r>
              <a:rPr lang="sr-Latn-C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ravan pogleda ili projekcije:	</a:t>
            </a:r>
            <a:r>
              <a:rPr lang="en-U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sr-Latn-C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po difoltu</a:t>
            </a:r>
            <a:r>
              <a:rPr lang="en-U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sr-Latn-C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odgovara pravcu posmatranja</a:t>
            </a:r>
            <a:r>
              <a:rPr lang="en-U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en-U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– </a:t>
            </a:r>
            <a:r>
              <a:rPr lang="sr-Latn-C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smer</a:t>
            </a:r>
            <a:r>
              <a:rPr lang="en-U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up-</a:t>
            </a:r>
            <a:r>
              <a:rPr lang="en-US" sz="18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ve</a:t>
            </a:r>
            <a:r>
              <a:rPr lang="sr-Latn-C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</a:t>
            </a:r>
            <a:r>
              <a:rPr lang="en-U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tor</a:t>
            </a:r>
            <a:r>
              <a:rPr lang="sr-Latn-C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a</a:t>
            </a:r>
            <a:r>
              <a:rPr lang="en-U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: 		</a:t>
            </a:r>
            <a:r>
              <a:rPr lang="sr-Latn-C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odgovara smeru orijentacije kamere</a:t>
            </a:r>
          </a:p>
          <a:p>
            <a:pPr>
              <a:buFont typeface="Wingdings" pitchFamily="2" charset="2"/>
              <a:buNone/>
            </a:pPr>
            <a:endParaRPr lang="en-US" sz="18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</a:t>
            </a:r>
            <a:r>
              <a:rPr lang="sr-Latn-C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 je dovoljno da se odrede </a:t>
            </a:r>
            <a:r>
              <a:rPr lang="en-US" sz="1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u, v, </a:t>
            </a:r>
            <a:r>
              <a:rPr lang="sr-Latn-C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</a:t>
            </a:r>
            <a:r>
              <a:rPr lang="en-US" sz="1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w</a:t>
            </a:r>
          </a:p>
          <a:p>
            <a:pPr>
              <a:buFont typeface="Wingdings" pitchFamily="2" charset="2"/>
              <a:buNone/>
            </a:pPr>
            <a:endParaRPr lang="en-US" sz="18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– </a:t>
            </a:r>
            <a:r>
              <a:rPr lang="sr-Latn-C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postavi</a:t>
            </a:r>
            <a:r>
              <a:rPr lang="en-U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w </a:t>
            </a:r>
            <a:r>
              <a:rPr lang="en-US" sz="18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paralel</a:t>
            </a:r>
            <a:r>
              <a:rPr lang="sr-Latn-C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no sa</a:t>
            </a:r>
            <a:r>
              <a:rPr lang="en-US" sz="1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normalom na ravan pogleda i u smeru suprotnom od </a:t>
            </a:r>
            <a:r>
              <a:rPr lang="en-US" sz="1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d</a:t>
            </a:r>
          </a:p>
          <a:p>
            <a:pPr>
              <a:buFont typeface="Wingdings" pitchFamily="2" charset="2"/>
              <a:buNone/>
            </a:pPr>
            <a:r>
              <a:rPr lang="en-U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– </a:t>
            </a:r>
            <a:r>
              <a:rPr lang="sr-Latn-C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postavi </a:t>
            </a:r>
            <a:r>
              <a:rPr lang="en-US" sz="1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u </a:t>
            </a:r>
            <a:r>
              <a:rPr lang="sr-Latn-C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normalno na </a:t>
            </a:r>
            <a:r>
              <a:rPr lang="en-US" sz="1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w </a:t>
            </a:r>
            <a:r>
              <a:rPr lang="sr-Latn-C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 normalno na </a:t>
            </a:r>
            <a:r>
              <a:rPr lang="en-U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up-vector</a:t>
            </a:r>
          </a:p>
          <a:p>
            <a:pPr>
              <a:buFont typeface="Wingdings" pitchFamily="2" charset="2"/>
              <a:buNone/>
            </a:pPr>
            <a:r>
              <a:rPr lang="en-U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– </a:t>
            </a:r>
            <a:r>
              <a:rPr lang="sr-Latn-C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postavi</a:t>
            </a:r>
            <a:r>
              <a:rPr lang="en-U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v </a:t>
            </a:r>
            <a:r>
              <a:rPr lang="sr-Latn-C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normalno na </a:t>
            </a:r>
            <a:r>
              <a:rPr lang="en-US" sz="1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w </a:t>
            </a:r>
            <a:r>
              <a:rPr lang="sr-Latn-CS" sz="1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</a:t>
            </a:r>
            <a:r>
              <a:rPr lang="en-US" sz="1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u</a:t>
            </a:r>
            <a:endParaRPr lang="en-US" sz="18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B4705-4F5A-40F0-8E32-BB66319762C2}" type="slidenum">
              <a:rPr lang="en-US" smtClean="0"/>
              <a:pPr>
                <a:defRPr/>
              </a:pPr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207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r-Latn-C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Istorija perspektive (I)</a:t>
            </a:r>
            <a:endParaRPr lang="en-US" sz="4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CD5DC5-8EE7-429C-ACEA-28C468914DCB}" type="slidenum">
              <a:rPr lang="en-US" smtClean="0"/>
              <a:pPr>
                <a:defRPr/>
              </a:pPr>
              <a:t>35</a:t>
            </a:fld>
            <a:endParaRPr lang="th-TH"/>
          </a:p>
        </p:txBody>
      </p:sp>
      <p:pic>
        <p:nvPicPr>
          <p:cNvPr id="43012" name="Content Placeholder 7" descr="http://glasnost.itcarlow.ie/~powerk/GeneralGraphicsNotes/projection/projection_images/medieval_marketfair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7031" y="1751111"/>
            <a:ext cx="3824654" cy="3694113"/>
          </a:xfrm>
        </p:spPr>
      </p:pic>
      <p:sp>
        <p:nvSpPr>
          <p:cNvPr id="43013" name="TextBox 8"/>
          <p:cNvSpPr txBox="1">
            <a:spLocks noChangeArrowheads="1"/>
          </p:cNvSpPr>
          <p:nvPr/>
        </p:nvSpPr>
        <p:spPr bwMode="auto">
          <a:xfrm>
            <a:off x="2195736" y="5592142"/>
            <a:ext cx="453650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GB" sz="2000" i="1" dirty="0"/>
              <a:t>Medieval paintings do not attempt to render perspective correctly</a:t>
            </a:r>
            <a:endParaRPr lang="en-GB" sz="2000" dirty="0"/>
          </a:p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85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r-Latn-C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Istorija perspektive (II)</a:t>
            </a:r>
            <a:endParaRPr lang="en-US" sz="4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2D0C1F-DF11-4809-B360-284B16D92887}" type="slidenum">
              <a:rPr lang="en-US" smtClean="0"/>
              <a:pPr>
                <a:defRPr/>
              </a:pPr>
              <a:t>36</a:t>
            </a:fld>
            <a:endParaRPr lang="th-TH"/>
          </a:p>
        </p:txBody>
      </p:sp>
      <p:pic>
        <p:nvPicPr>
          <p:cNvPr id="44036" name="Content Placeholder 9" descr="http://glasnost.itcarlow.ie/~powerk/GeneralGraphicsNotes/projection/projection_images/Reconstruction_of_the_temple_of_Jerusalem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08689" y="1722412"/>
            <a:ext cx="4377103" cy="3506788"/>
          </a:xfrm>
        </p:spPr>
      </p:pic>
      <p:sp>
        <p:nvSpPr>
          <p:cNvPr id="44037" name="TextBox 11"/>
          <p:cNvSpPr txBox="1">
            <a:spLocks noChangeArrowheads="1"/>
          </p:cNvSpPr>
          <p:nvPr/>
        </p:nvSpPr>
        <p:spPr bwMode="auto">
          <a:xfrm>
            <a:off x="2284499" y="5435601"/>
            <a:ext cx="42317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GB" sz="1800" i="1" dirty="0"/>
              <a:t>pre-renaissance often show poor understanding of perspective</a:t>
            </a:r>
            <a:endParaRPr lang="en-GB" sz="1800" dirty="0"/>
          </a:p>
          <a:p>
            <a:pPr eaLnBrk="1" hangingPunct="1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3301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r-Latn-C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Istorija perspektive (III)</a:t>
            </a:r>
            <a:endParaRPr lang="en-US" sz="4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EDF08-5E5B-430F-A161-C946F4463404}" type="slidenum">
              <a:rPr lang="en-US" smtClean="0"/>
              <a:pPr>
                <a:defRPr/>
              </a:pPr>
              <a:t>37</a:t>
            </a:fld>
            <a:endParaRPr lang="th-TH"/>
          </a:p>
        </p:txBody>
      </p:sp>
      <p:sp>
        <p:nvSpPr>
          <p:cNvPr id="45060" name="TextBox 11"/>
          <p:cNvSpPr txBox="1">
            <a:spLocks noChangeArrowheads="1"/>
          </p:cNvSpPr>
          <p:nvPr/>
        </p:nvSpPr>
        <p:spPr bwMode="auto">
          <a:xfrm>
            <a:off x="2305051" y="5435600"/>
            <a:ext cx="499309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GB" sz="1800" i="1"/>
              <a:t>Giotto was the first painter to systermatically </a:t>
            </a:r>
            <a:endParaRPr lang="sr-Latn-RS" sz="1800" i="1"/>
          </a:p>
          <a:p>
            <a:pPr eaLnBrk="1" hangingPunct="1"/>
            <a:r>
              <a:rPr lang="en-GB" sz="1800" i="1"/>
              <a:t>attempt to achieve perspective in his paintings.</a:t>
            </a:r>
            <a:endParaRPr lang="en-GB" sz="1800"/>
          </a:p>
          <a:p>
            <a:pPr eaLnBrk="1" hangingPunct="1"/>
            <a:endParaRPr lang="en-GB" sz="1800"/>
          </a:p>
        </p:txBody>
      </p:sp>
      <p:pic>
        <p:nvPicPr>
          <p:cNvPr id="45061" name="Content Placeholder 7" descr="http://glasnost.itcarlow.ie/~powerk/GeneralGraphicsNotes/projection/projection_images/giotto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4666" y="1718791"/>
            <a:ext cx="3623896" cy="3654425"/>
          </a:xfrm>
        </p:spPr>
      </p:pic>
    </p:spTree>
    <p:extLst>
      <p:ext uri="{BB962C8B-B14F-4D97-AF65-F5344CB8AC3E}">
        <p14:creationId xmlns:p14="http://schemas.microsoft.com/office/powerpoint/2010/main" val="59546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r-Latn-C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Istorija perspektive (IV)</a:t>
            </a:r>
            <a:endParaRPr lang="en-US" sz="4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1A9C1-6811-454D-86EE-07180F6D469D}" type="slidenum">
              <a:rPr lang="en-US" smtClean="0"/>
              <a:pPr>
                <a:defRPr/>
              </a:pPr>
              <a:t>38</a:t>
            </a:fld>
            <a:endParaRPr lang="th-TH"/>
          </a:p>
        </p:txBody>
      </p:sp>
      <p:pic>
        <p:nvPicPr>
          <p:cNvPr id="46084" name="Content Placeholder 8" descr="http://glasnost.itcarlow.ie/~powerk/GeneralGraphicsNotes/projection/projection_images/raphael_perspective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5051" y="1625004"/>
            <a:ext cx="4432788" cy="3532188"/>
          </a:xfrm>
        </p:spPr>
      </p:pic>
      <p:sp>
        <p:nvSpPr>
          <p:cNvPr id="46085" name="TextBox 9"/>
          <p:cNvSpPr txBox="1">
            <a:spLocks noChangeArrowheads="1"/>
          </p:cNvSpPr>
          <p:nvPr/>
        </p:nvSpPr>
        <p:spPr bwMode="auto">
          <a:xfrm>
            <a:off x="2267743" y="5327651"/>
            <a:ext cx="504056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GB" sz="18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Raphael's "The School of Athens" shows architectural </a:t>
            </a:r>
            <a:r>
              <a:rPr lang="en-GB" sz="1800" i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perspecive</a:t>
            </a:r>
            <a:r>
              <a:rPr lang="en-GB" sz="18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to good effect</a:t>
            </a:r>
            <a:endParaRPr lang="en-GB" sz="18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eaLnBrk="1" hangingPunct="1"/>
            <a:endParaRPr lang="en-GB" sz="18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15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380FA-36F3-4934-B44D-CEB511240667}" type="slidenum">
              <a:rPr lang="en-US" smtClean="0"/>
              <a:pPr>
                <a:defRPr/>
              </a:pPr>
              <a:t>39</a:t>
            </a:fld>
            <a:endParaRPr lang="th-TH"/>
          </a:p>
        </p:txBody>
      </p:sp>
      <p:pic>
        <p:nvPicPr>
          <p:cNvPr id="47108" name="Content Placeholder 7" descr="http://glasnost.itcarlow.ie/~powerk/GeneralGraphicsNotes/projection/projection_images/reverseprojection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6523" y="1412776"/>
            <a:ext cx="3346938" cy="4532313"/>
          </a:xfrm>
        </p:spPr>
      </p:pic>
      <p:sp>
        <p:nvSpPr>
          <p:cNvPr id="47109" name="TextBox 10"/>
          <p:cNvSpPr txBox="1">
            <a:spLocks noChangeArrowheads="1"/>
          </p:cNvSpPr>
          <p:nvPr/>
        </p:nvSpPr>
        <p:spPr bwMode="auto">
          <a:xfrm>
            <a:off x="2051720" y="5734997"/>
            <a:ext cx="48965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GB" sz="18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Byzantine art used reverse perspective, where the vanishing points are outside the </a:t>
            </a:r>
            <a:r>
              <a:rPr lang="en-GB" sz="18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image</a:t>
            </a:r>
            <a:endParaRPr lang="en-GB" sz="18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73224" y="759842"/>
            <a:ext cx="5338936" cy="1012974"/>
          </a:xfrm>
        </p:spPr>
        <p:txBody>
          <a:bodyPr>
            <a:normAutofit fontScale="90000"/>
          </a:bodyPr>
          <a:lstStyle/>
          <a:p>
            <a:pPr algn="l"/>
            <a:r>
              <a:rPr lang="sr-Latn-CS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Istorija perspektive (V)</a:t>
            </a:r>
            <a:endParaRPr lang="en-US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9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06341" y="1098252"/>
            <a:ext cx="7933592" cy="890588"/>
          </a:xfrm>
        </p:spPr>
        <p:txBody>
          <a:bodyPr>
            <a:noAutofit/>
          </a:bodyPr>
          <a:lstStyle/>
          <a:p>
            <a:pPr algn="l" eaLnBrk="1" hangingPunct="1"/>
            <a:r>
              <a:rPr lang="sr-Latn-CS" sz="3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Niz t</a:t>
            </a:r>
            <a:r>
              <a:rPr lang="en-US" sz="3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ransforma</a:t>
            </a:r>
            <a:r>
              <a:rPr lang="sr-Latn-CS" sz="3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cija</a:t>
            </a:r>
            <a:r>
              <a:rPr lang="en-US" sz="3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3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projekcija </a:t>
            </a:r>
            <a:br>
              <a:rPr lang="sr-Latn-CS" sz="3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</a:br>
            <a:r>
              <a:rPr lang="sr-Latn-CS" sz="3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(koordinatnog sistema)</a:t>
            </a:r>
            <a:endParaRPr lang="en-US" sz="3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1B6C5-C546-44B3-8EB7-E30E10DD1B15}" type="slidenum">
              <a:rPr lang="en-US"/>
              <a:pPr>
                <a:defRPr/>
              </a:pPr>
              <a:t>4</a:t>
            </a:fld>
            <a:endParaRPr lang="th-TH"/>
          </a:p>
        </p:txBody>
      </p:sp>
      <p:grpSp>
        <p:nvGrpSpPr>
          <p:cNvPr id="8196" name="Group 40"/>
          <p:cNvGrpSpPr>
            <a:grpSpLocks noGrp="1"/>
          </p:cNvGrpSpPr>
          <p:nvPr/>
        </p:nvGrpSpPr>
        <p:grpSpPr bwMode="auto">
          <a:xfrm>
            <a:off x="716574" y="2852739"/>
            <a:ext cx="1543050" cy="1335087"/>
            <a:chOff x="3811" y="2760"/>
            <a:chExt cx="1280" cy="1177"/>
          </a:xfrm>
        </p:grpSpPr>
        <p:sp>
          <p:nvSpPr>
            <p:cNvPr id="8225" name="Arc 36"/>
            <p:cNvSpPr>
              <a:spLocks/>
            </p:cNvSpPr>
            <p:nvPr/>
          </p:nvSpPr>
          <p:spPr bwMode="auto">
            <a:xfrm>
              <a:off x="3811" y="2760"/>
              <a:ext cx="70" cy="80"/>
            </a:xfrm>
            <a:custGeom>
              <a:avLst/>
              <a:gdLst>
                <a:gd name="T0" fmla="*/ 0 w 17392"/>
                <a:gd name="T1" fmla="*/ 0 h 21600"/>
                <a:gd name="T2" fmla="*/ 0 w 17392"/>
                <a:gd name="T3" fmla="*/ 0 h 21600"/>
                <a:gd name="T4" fmla="*/ 0 w 17392"/>
                <a:gd name="T5" fmla="*/ 0 h 21600"/>
                <a:gd name="T6" fmla="*/ 0 60000 65536"/>
                <a:gd name="T7" fmla="*/ 0 60000 65536"/>
                <a:gd name="T8" fmla="*/ 0 60000 65536"/>
                <a:gd name="T9" fmla="*/ 0 w 17392"/>
                <a:gd name="T10" fmla="*/ 0 h 21600"/>
                <a:gd name="T11" fmla="*/ 17392 w 173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92" h="21600" fill="none" extrusionOk="0">
                  <a:moveTo>
                    <a:pt x="17392" y="19781"/>
                  </a:moveTo>
                  <a:cubicBezTo>
                    <a:pt x="14657" y="20980"/>
                    <a:pt x="11703" y="21599"/>
                    <a:pt x="8717" y="21600"/>
                  </a:cubicBezTo>
                  <a:cubicBezTo>
                    <a:pt x="5715" y="21600"/>
                    <a:pt x="2746" y="20974"/>
                    <a:pt x="0" y="19762"/>
                  </a:cubicBezTo>
                </a:path>
                <a:path w="17392" h="21600" stroke="0" extrusionOk="0">
                  <a:moveTo>
                    <a:pt x="17392" y="19781"/>
                  </a:moveTo>
                  <a:cubicBezTo>
                    <a:pt x="14657" y="20980"/>
                    <a:pt x="11703" y="21599"/>
                    <a:pt x="8717" y="21600"/>
                  </a:cubicBezTo>
                  <a:cubicBezTo>
                    <a:pt x="5715" y="21600"/>
                    <a:pt x="2746" y="20974"/>
                    <a:pt x="0" y="19762"/>
                  </a:cubicBezTo>
                  <a:lnTo>
                    <a:pt x="87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Line 37"/>
            <p:cNvSpPr>
              <a:spLocks noChangeShapeType="1"/>
            </p:cNvSpPr>
            <p:nvPr/>
          </p:nvSpPr>
          <p:spPr bwMode="auto">
            <a:xfrm>
              <a:off x="3836" y="2823"/>
              <a:ext cx="1" cy="108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Arc 38"/>
            <p:cNvSpPr>
              <a:spLocks/>
            </p:cNvSpPr>
            <p:nvPr/>
          </p:nvSpPr>
          <p:spPr bwMode="auto">
            <a:xfrm>
              <a:off x="5004" y="3873"/>
              <a:ext cx="87" cy="64"/>
            </a:xfrm>
            <a:custGeom>
              <a:avLst/>
              <a:gdLst>
                <a:gd name="T0" fmla="*/ 0 w 21600"/>
                <a:gd name="T1" fmla="*/ 0 h 17386"/>
                <a:gd name="T2" fmla="*/ 0 w 21600"/>
                <a:gd name="T3" fmla="*/ 0 h 17386"/>
                <a:gd name="T4" fmla="*/ 0 w 21600"/>
                <a:gd name="T5" fmla="*/ 0 h 173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386"/>
                <a:gd name="T11" fmla="*/ 21600 w 21600"/>
                <a:gd name="T12" fmla="*/ 17386 h 173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386" fill="none" extrusionOk="0">
                  <a:moveTo>
                    <a:pt x="1816" y="17386"/>
                  </a:moveTo>
                  <a:cubicBezTo>
                    <a:pt x="618" y="14652"/>
                    <a:pt x="0" y="11700"/>
                    <a:pt x="0" y="8716"/>
                  </a:cubicBezTo>
                  <a:cubicBezTo>
                    <a:pt x="-1" y="5714"/>
                    <a:pt x="625" y="2746"/>
                    <a:pt x="1836" y="-1"/>
                  </a:cubicBezTo>
                </a:path>
                <a:path w="21600" h="17386" stroke="0" extrusionOk="0">
                  <a:moveTo>
                    <a:pt x="1816" y="17386"/>
                  </a:moveTo>
                  <a:cubicBezTo>
                    <a:pt x="618" y="14652"/>
                    <a:pt x="0" y="11700"/>
                    <a:pt x="0" y="8716"/>
                  </a:cubicBezTo>
                  <a:cubicBezTo>
                    <a:pt x="-1" y="5714"/>
                    <a:pt x="625" y="2746"/>
                    <a:pt x="1836" y="-1"/>
                  </a:cubicBezTo>
                  <a:lnTo>
                    <a:pt x="21600" y="87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8" name="Line 39"/>
            <p:cNvSpPr>
              <a:spLocks noChangeShapeType="1"/>
            </p:cNvSpPr>
            <p:nvPr/>
          </p:nvSpPr>
          <p:spPr bwMode="auto">
            <a:xfrm flipH="1">
              <a:off x="3836" y="3904"/>
              <a:ext cx="1177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7" name="Rectangle 11"/>
          <p:cNvSpPr>
            <a:spLocks noChangeArrowheads="1"/>
          </p:cNvSpPr>
          <p:nvPr/>
        </p:nvSpPr>
        <p:spPr bwMode="auto">
          <a:xfrm>
            <a:off x="1049216" y="3141664"/>
            <a:ext cx="665285" cy="5032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8198" name="Group 40"/>
          <p:cNvGrpSpPr>
            <a:grpSpLocks/>
          </p:cNvGrpSpPr>
          <p:nvPr/>
        </p:nvGrpSpPr>
        <p:grpSpPr bwMode="auto">
          <a:xfrm>
            <a:off x="2645020" y="2852739"/>
            <a:ext cx="1541585" cy="1335087"/>
            <a:chOff x="3811" y="2760"/>
            <a:chExt cx="1280" cy="1177"/>
          </a:xfrm>
        </p:grpSpPr>
        <p:sp>
          <p:nvSpPr>
            <p:cNvPr id="8221" name="Arc 36"/>
            <p:cNvSpPr>
              <a:spLocks/>
            </p:cNvSpPr>
            <p:nvPr/>
          </p:nvSpPr>
          <p:spPr bwMode="auto">
            <a:xfrm>
              <a:off x="3811" y="2760"/>
              <a:ext cx="70" cy="80"/>
            </a:xfrm>
            <a:custGeom>
              <a:avLst/>
              <a:gdLst>
                <a:gd name="T0" fmla="*/ 0 w 17392"/>
                <a:gd name="T1" fmla="*/ 0 h 21600"/>
                <a:gd name="T2" fmla="*/ 0 w 17392"/>
                <a:gd name="T3" fmla="*/ 0 h 21600"/>
                <a:gd name="T4" fmla="*/ 0 w 17392"/>
                <a:gd name="T5" fmla="*/ 0 h 21600"/>
                <a:gd name="T6" fmla="*/ 0 60000 65536"/>
                <a:gd name="T7" fmla="*/ 0 60000 65536"/>
                <a:gd name="T8" fmla="*/ 0 60000 65536"/>
                <a:gd name="T9" fmla="*/ 0 w 17392"/>
                <a:gd name="T10" fmla="*/ 0 h 21600"/>
                <a:gd name="T11" fmla="*/ 17392 w 173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92" h="21600" fill="none" extrusionOk="0">
                  <a:moveTo>
                    <a:pt x="17392" y="19781"/>
                  </a:moveTo>
                  <a:cubicBezTo>
                    <a:pt x="14657" y="20980"/>
                    <a:pt x="11703" y="21599"/>
                    <a:pt x="8717" y="21600"/>
                  </a:cubicBezTo>
                  <a:cubicBezTo>
                    <a:pt x="5715" y="21600"/>
                    <a:pt x="2746" y="20974"/>
                    <a:pt x="0" y="19762"/>
                  </a:cubicBezTo>
                </a:path>
                <a:path w="17392" h="21600" stroke="0" extrusionOk="0">
                  <a:moveTo>
                    <a:pt x="17392" y="19781"/>
                  </a:moveTo>
                  <a:cubicBezTo>
                    <a:pt x="14657" y="20980"/>
                    <a:pt x="11703" y="21599"/>
                    <a:pt x="8717" y="21600"/>
                  </a:cubicBezTo>
                  <a:cubicBezTo>
                    <a:pt x="5715" y="21600"/>
                    <a:pt x="2746" y="20974"/>
                    <a:pt x="0" y="19762"/>
                  </a:cubicBezTo>
                  <a:lnTo>
                    <a:pt x="87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Line 37"/>
            <p:cNvSpPr>
              <a:spLocks noChangeShapeType="1"/>
            </p:cNvSpPr>
            <p:nvPr/>
          </p:nvSpPr>
          <p:spPr bwMode="auto">
            <a:xfrm>
              <a:off x="3836" y="2823"/>
              <a:ext cx="1" cy="108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Arc 38"/>
            <p:cNvSpPr>
              <a:spLocks/>
            </p:cNvSpPr>
            <p:nvPr/>
          </p:nvSpPr>
          <p:spPr bwMode="auto">
            <a:xfrm>
              <a:off x="5004" y="3873"/>
              <a:ext cx="87" cy="64"/>
            </a:xfrm>
            <a:custGeom>
              <a:avLst/>
              <a:gdLst>
                <a:gd name="T0" fmla="*/ 0 w 21600"/>
                <a:gd name="T1" fmla="*/ 0 h 17386"/>
                <a:gd name="T2" fmla="*/ 0 w 21600"/>
                <a:gd name="T3" fmla="*/ 0 h 17386"/>
                <a:gd name="T4" fmla="*/ 0 w 21600"/>
                <a:gd name="T5" fmla="*/ 0 h 173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386"/>
                <a:gd name="T11" fmla="*/ 21600 w 21600"/>
                <a:gd name="T12" fmla="*/ 17386 h 173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386" fill="none" extrusionOk="0">
                  <a:moveTo>
                    <a:pt x="1816" y="17386"/>
                  </a:moveTo>
                  <a:cubicBezTo>
                    <a:pt x="618" y="14652"/>
                    <a:pt x="0" y="11700"/>
                    <a:pt x="0" y="8716"/>
                  </a:cubicBezTo>
                  <a:cubicBezTo>
                    <a:pt x="-1" y="5714"/>
                    <a:pt x="625" y="2746"/>
                    <a:pt x="1836" y="-1"/>
                  </a:cubicBezTo>
                </a:path>
                <a:path w="21600" h="17386" stroke="0" extrusionOk="0">
                  <a:moveTo>
                    <a:pt x="1816" y="17386"/>
                  </a:moveTo>
                  <a:cubicBezTo>
                    <a:pt x="618" y="14652"/>
                    <a:pt x="0" y="11700"/>
                    <a:pt x="0" y="8716"/>
                  </a:cubicBezTo>
                  <a:cubicBezTo>
                    <a:pt x="-1" y="5714"/>
                    <a:pt x="625" y="2746"/>
                    <a:pt x="1836" y="-1"/>
                  </a:cubicBezTo>
                  <a:lnTo>
                    <a:pt x="21600" y="87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Line 39"/>
            <p:cNvSpPr>
              <a:spLocks noChangeShapeType="1"/>
            </p:cNvSpPr>
            <p:nvPr/>
          </p:nvSpPr>
          <p:spPr bwMode="auto">
            <a:xfrm flipH="1">
              <a:off x="3836" y="3904"/>
              <a:ext cx="1177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9" name="Rectangle 24"/>
          <p:cNvSpPr>
            <a:spLocks noChangeArrowheads="1"/>
          </p:cNvSpPr>
          <p:nvPr/>
        </p:nvSpPr>
        <p:spPr bwMode="auto">
          <a:xfrm>
            <a:off x="2675793" y="3644901"/>
            <a:ext cx="665285" cy="5048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8200" name="Group 40"/>
          <p:cNvGrpSpPr>
            <a:grpSpLocks/>
          </p:cNvGrpSpPr>
          <p:nvPr/>
        </p:nvGrpSpPr>
        <p:grpSpPr bwMode="auto">
          <a:xfrm>
            <a:off x="4632081" y="2852739"/>
            <a:ext cx="1543050" cy="1335087"/>
            <a:chOff x="3811" y="2760"/>
            <a:chExt cx="1280" cy="1177"/>
          </a:xfrm>
        </p:grpSpPr>
        <p:sp>
          <p:nvSpPr>
            <p:cNvPr id="8217" name="Arc 36"/>
            <p:cNvSpPr>
              <a:spLocks/>
            </p:cNvSpPr>
            <p:nvPr/>
          </p:nvSpPr>
          <p:spPr bwMode="auto">
            <a:xfrm>
              <a:off x="3811" y="2760"/>
              <a:ext cx="70" cy="80"/>
            </a:xfrm>
            <a:custGeom>
              <a:avLst/>
              <a:gdLst>
                <a:gd name="T0" fmla="*/ 0 w 17392"/>
                <a:gd name="T1" fmla="*/ 0 h 21600"/>
                <a:gd name="T2" fmla="*/ 0 w 17392"/>
                <a:gd name="T3" fmla="*/ 0 h 21600"/>
                <a:gd name="T4" fmla="*/ 0 w 17392"/>
                <a:gd name="T5" fmla="*/ 0 h 21600"/>
                <a:gd name="T6" fmla="*/ 0 60000 65536"/>
                <a:gd name="T7" fmla="*/ 0 60000 65536"/>
                <a:gd name="T8" fmla="*/ 0 60000 65536"/>
                <a:gd name="T9" fmla="*/ 0 w 17392"/>
                <a:gd name="T10" fmla="*/ 0 h 21600"/>
                <a:gd name="T11" fmla="*/ 17392 w 173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92" h="21600" fill="none" extrusionOk="0">
                  <a:moveTo>
                    <a:pt x="17392" y="19781"/>
                  </a:moveTo>
                  <a:cubicBezTo>
                    <a:pt x="14657" y="20980"/>
                    <a:pt x="11703" y="21599"/>
                    <a:pt x="8717" y="21600"/>
                  </a:cubicBezTo>
                  <a:cubicBezTo>
                    <a:pt x="5715" y="21600"/>
                    <a:pt x="2746" y="20974"/>
                    <a:pt x="0" y="19762"/>
                  </a:cubicBezTo>
                </a:path>
                <a:path w="17392" h="21600" stroke="0" extrusionOk="0">
                  <a:moveTo>
                    <a:pt x="17392" y="19781"/>
                  </a:moveTo>
                  <a:cubicBezTo>
                    <a:pt x="14657" y="20980"/>
                    <a:pt x="11703" y="21599"/>
                    <a:pt x="8717" y="21600"/>
                  </a:cubicBezTo>
                  <a:cubicBezTo>
                    <a:pt x="5715" y="21600"/>
                    <a:pt x="2746" y="20974"/>
                    <a:pt x="0" y="19762"/>
                  </a:cubicBezTo>
                  <a:lnTo>
                    <a:pt x="87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Line 37"/>
            <p:cNvSpPr>
              <a:spLocks noChangeShapeType="1"/>
            </p:cNvSpPr>
            <p:nvPr/>
          </p:nvSpPr>
          <p:spPr bwMode="auto">
            <a:xfrm>
              <a:off x="3836" y="2823"/>
              <a:ext cx="1" cy="108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Arc 38"/>
            <p:cNvSpPr>
              <a:spLocks/>
            </p:cNvSpPr>
            <p:nvPr/>
          </p:nvSpPr>
          <p:spPr bwMode="auto">
            <a:xfrm>
              <a:off x="5004" y="3873"/>
              <a:ext cx="87" cy="64"/>
            </a:xfrm>
            <a:custGeom>
              <a:avLst/>
              <a:gdLst>
                <a:gd name="T0" fmla="*/ 0 w 21600"/>
                <a:gd name="T1" fmla="*/ 0 h 17386"/>
                <a:gd name="T2" fmla="*/ 0 w 21600"/>
                <a:gd name="T3" fmla="*/ 0 h 17386"/>
                <a:gd name="T4" fmla="*/ 0 w 21600"/>
                <a:gd name="T5" fmla="*/ 0 h 173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386"/>
                <a:gd name="T11" fmla="*/ 21600 w 21600"/>
                <a:gd name="T12" fmla="*/ 17386 h 173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386" fill="none" extrusionOk="0">
                  <a:moveTo>
                    <a:pt x="1816" y="17386"/>
                  </a:moveTo>
                  <a:cubicBezTo>
                    <a:pt x="618" y="14652"/>
                    <a:pt x="0" y="11700"/>
                    <a:pt x="0" y="8716"/>
                  </a:cubicBezTo>
                  <a:cubicBezTo>
                    <a:pt x="-1" y="5714"/>
                    <a:pt x="625" y="2746"/>
                    <a:pt x="1836" y="-1"/>
                  </a:cubicBezTo>
                </a:path>
                <a:path w="21600" h="17386" stroke="0" extrusionOk="0">
                  <a:moveTo>
                    <a:pt x="1816" y="17386"/>
                  </a:moveTo>
                  <a:cubicBezTo>
                    <a:pt x="618" y="14652"/>
                    <a:pt x="0" y="11700"/>
                    <a:pt x="0" y="8716"/>
                  </a:cubicBezTo>
                  <a:cubicBezTo>
                    <a:pt x="-1" y="5714"/>
                    <a:pt x="625" y="2746"/>
                    <a:pt x="1836" y="-1"/>
                  </a:cubicBezTo>
                  <a:lnTo>
                    <a:pt x="21600" y="87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Line 39"/>
            <p:cNvSpPr>
              <a:spLocks noChangeShapeType="1"/>
            </p:cNvSpPr>
            <p:nvPr/>
          </p:nvSpPr>
          <p:spPr bwMode="auto">
            <a:xfrm flipH="1">
              <a:off x="3836" y="3904"/>
              <a:ext cx="1177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1" name="Rectangle 30"/>
          <p:cNvSpPr>
            <a:spLocks noChangeArrowheads="1"/>
          </p:cNvSpPr>
          <p:nvPr/>
        </p:nvSpPr>
        <p:spPr bwMode="auto">
          <a:xfrm>
            <a:off x="4664320" y="3646489"/>
            <a:ext cx="417634" cy="5048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8202" name="Group 40"/>
          <p:cNvGrpSpPr>
            <a:grpSpLocks/>
          </p:cNvGrpSpPr>
          <p:nvPr/>
        </p:nvGrpSpPr>
        <p:grpSpPr bwMode="auto">
          <a:xfrm>
            <a:off x="6507773" y="2852739"/>
            <a:ext cx="1541585" cy="1335087"/>
            <a:chOff x="3811" y="2760"/>
            <a:chExt cx="1280" cy="1177"/>
          </a:xfrm>
        </p:grpSpPr>
        <p:sp>
          <p:nvSpPr>
            <p:cNvPr id="8212" name="Arc 36"/>
            <p:cNvSpPr>
              <a:spLocks/>
            </p:cNvSpPr>
            <p:nvPr/>
          </p:nvSpPr>
          <p:spPr bwMode="auto">
            <a:xfrm>
              <a:off x="3811" y="2760"/>
              <a:ext cx="70" cy="80"/>
            </a:xfrm>
            <a:custGeom>
              <a:avLst/>
              <a:gdLst>
                <a:gd name="T0" fmla="*/ 0 w 17392"/>
                <a:gd name="T1" fmla="*/ 0 h 21600"/>
                <a:gd name="T2" fmla="*/ 0 w 17392"/>
                <a:gd name="T3" fmla="*/ 0 h 21600"/>
                <a:gd name="T4" fmla="*/ 0 w 17392"/>
                <a:gd name="T5" fmla="*/ 0 h 21600"/>
                <a:gd name="T6" fmla="*/ 0 60000 65536"/>
                <a:gd name="T7" fmla="*/ 0 60000 65536"/>
                <a:gd name="T8" fmla="*/ 0 60000 65536"/>
                <a:gd name="T9" fmla="*/ 0 w 17392"/>
                <a:gd name="T10" fmla="*/ 0 h 21600"/>
                <a:gd name="T11" fmla="*/ 17392 w 173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92" h="21600" fill="none" extrusionOk="0">
                  <a:moveTo>
                    <a:pt x="17392" y="19781"/>
                  </a:moveTo>
                  <a:cubicBezTo>
                    <a:pt x="14657" y="20980"/>
                    <a:pt x="11703" y="21599"/>
                    <a:pt x="8717" y="21600"/>
                  </a:cubicBezTo>
                  <a:cubicBezTo>
                    <a:pt x="5715" y="21600"/>
                    <a:pt x="2746" y="20974"/>
                    <a:pt x="0" y="19762"/>
                  </a:cubicBezTo>
                </a:path>
                <a:path w="17392" h="21600" stroke="0" extrusionOk="0">
                  <a:moveTo>
                    <a:pt x="17392" y="19781"/>
                  </a:moveTo>
                  <a:cubicBezTo>
                    <a:pt x="14657" y="20980"/>
                    <a:pt x="11703" y="21599"/>
                    <a:pt x="8717" y="21600"/>
                  </a:cubicBezTo>
                  <a:cubicBezTo>
                    <a:pt x="5715" y="21600"/>
                    <a:pt x="2746" y="20974"/>
                    <a:pt x="0" y="19762"/>
                  </a:cubicBezTo>
                  <a:lnTo>
                    <a:pt x="87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37"/>
            <p:cNvSpPr>
              <a:spLocks noChangeShapeType="1"/>
            </p:cNvSpPr>
            <p:nvPr/>
          </p:nvSpPr>
          <p:spPr bwMode="auto">
            <a:xfrm>
              <a:off x="3836" y="2823"/>
              <a:ext cx="1" cy="108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Arc 38"/>
            <p:cNvSpPr>
              <a:spLocks/>
            </p:cNvSpPr>
            <p:nvPr/>
          </p:nvSpPr>
          <p:spPr bwMode="auto">
            <a:xfrm>
              <a:off x="5004" y="3873"/>
              <a:ext cx="87" cy="64"/>
            </a:xfrm>
            <a:custGeom>
              <a:avLst/>
              <a:gdLst>
                <a:gd name="T0" fmla="*/ 0 w 21600"/>
                <a:gd name="T1" fmla="*/ 0 h 17386"/>
                <a:gd name="T2" fmla="*/ 0 w 21600"/>
                <a:gd name="T3" fmla="*/ 0 h 17386"/>
                <a:gd name="T4" fmla="*/ 0 w 21600"/>
                <a:gd name="T5" fmla="*/ 0 h 173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386"/>
                <a:gd name="T11" fmla="*/ 21600 w 21600"/>
                <a:gd name="T12" fmla="*/ 17386 h 173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386" fill="none" extrusionOk="0">
                  <a:moveTo>
                    <a:pt x="1816" y="17386"/>
                  </a:moveTo>
                  <a:cubicBezTo>
                    <a:pt x="618" y="14652"/>
                    <a:pt x="0" y="11700"/>
                    <a:pt x="0" y="8716"/>
                  </a:cubicBezTo>
                  <a:cubicBezTo>
                    <a:pt x="-1" y="5714"/>
                    <a:pt x="625" y="2746"/>
                    <a:pt x="1836" y="-1"/>
                  </a:cubicBezTo>
                </a:path>
                <a:path w="21600" h="17386" stroke="0" extrusionOk="0">
                  <a:moveTo>
                    <a:pt x="1816" y="17386"/>
                  </a:moveTo>
                  <a:cubicBezTo>
                    <a:pt x="618" y="14652"/>
                    <a:pt x="0" y="11700"/>
                    <a:pt x="0" y="8716"/>
                  </a:cubicBezTo>
                  <a:cubicBezTo>
                    <a:pt x="-1" y="5714"/>
                    <a:pt x="625" y="2746"/>
                    <a:pt x="1836" y="-1"/>
                  </a:cubicBezTo>
                  <a:lnTo>
                    <a:pt x="21600" y="87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Line 39"/>
            <p:cNvSpPr>
              <a:spLocks noChangeShapeType="1"/>
            </p:cNvSpPr>
            <p:nvPr/>
          </p:nvSpPr>
          <p:spPr bwMode="auto">
            <a:xfrm flipH="1">
              <a:off x="3836" y="3904"/>
              <a:ext cx="1177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Line 39"/>
            <p:cNvSpPr>
              <a:spLocks noChangeShapeType="1"/>
            </p:cNvSpPr>
            <p:nvPr/>
          </p:nvSpPr>
          <p:spPr bwMode="auto">
            <a:xfrm flipH="1">
              <a:off x="3881" y="3905"/>
              <a:ext cx="1177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3" name="Rectangle 36"/>
          <p:cNvSpPr>
            <a:spLocks noChangeArrowheads="1"/>
          </p:cNvSpPr>
          <p:nvPr/>
        </p:nvSpPr>
        <p:spPr bwMode="auto">
          <a:xfrm>
            <a:off x="6777405" y="3392488"/>
            <a:ext cx="417634" cy="5048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8204" name="Straight Connector 38"/>
          <p:cNvCxnSpPr>
            <a:cxnSpLocks noChangeShapeType="1"/>
          </p:cNvCxnSpPr>
          <p:nvPr/>
        </p:nvCxnSpPr>
        <p:spPr bwMode="auto">
          <a:xfrm>
            <a:off x="6537082" y="3141663"/>
            <a:ext cx="1103434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5" name="Straight Connector 40"/>
          <p:cNvCxnSpPr>
            <a:cxnSpLocks noChangeShapeType="1"/>
          </p:cNvCxnSpPr>
          <p:nvPr/>
        </p:nvCxnSpPr>
        <p:spPr bwMode="auto">
          <a:xfrm>
            <a:off x="7640515" y="3141663"/>
            <a:ext cx="0" cy="100965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6" name="TextBox 41"/>
          <p:cNvSpPr txBox="1">
            <a:spLocks noChangeArrowheads="1"/>
          </p:cNvSpPr>
          <p:nvPr/>
        </p:nvSpPr>
        <p:spPr bwMode="auto">
          <a:xfrm>
            <a:off x="378069" y="4446588"/>
            <a:ext cx="20528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sr-Latn-CS" sz="1800" dirty="0"/>
              <a:t>Prozor u svetskim </a:t>
            </a:r>
          </a:p>
          <a:p>
            <a:pPr eaLnBrk="1" hangingPunct="1"/>
            <a:r>
              <a:rPr lang="sr-Latn-CS" sz="1800" dirty="0"/>
              <a:t>koordinatama</a:t>
            </a:r>
            <a:endParaRPr lang="en-US" sz="1800" dirty="0"/>
          </a:p>
        </p:txBody>
      </p:sp>
      <p:sp>
        <p:nvSpPr>
          <p:cNvPr id="8207" name="TextBox 42"/>
          <p:cNvSpPr txBox="1">
            <a:spLocks noChangeArrowheads="1"/>
          </p:cNvSpPr>
          <p:nvPr/>
        </p:nvSpPr>
        <p:spPr bwMode="auto">
          <a:xfrm>
            <a:off x="2413489" y="4446588"/>
            <a:ext cx="19171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sr-Latn-CS" sz="1800"/>
              <a:t>Prozor transliran </a:t>
            </a:r>
          </a:p>
          <a:p>
            <a:pPr eaLnBrk="1" hangingPunct="1"/>
            <a:r>
              <a:rPr lang="sr-Latn-CS" sz="1800"/>
              <a:t>u (0, 0)</a:t>
            </a:r>
            <a:endParaRPr lang="en-US" sz="1800"/>
          </a:p>
        </p:txBody>
      </p:sp>
      <p:sp>
        <p:nvSpPr>
          <p:cNvPr id="8208" name="TextBox 43"/>
          <p:cNvSpPr txBox="1">
            <a:spLocks noChangeArrowheads="1"/>
          </p:cNvSpPr>
          <p:nvPr/>
        </p:nvSpPr>
        <p:spPr bwMode="auto">
          <a:xfrm>
            <a:off x="4463561" y="4446588"/>
            <a:ext cx="20701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sr-Latn-CS" sz="1800"/>
              <a:t>Prozor skaliran na </a:t>
            </a:r>
          </a:p>
          <a:p>
            <a:pPr eaLnBrk="1" hangingPunct="1"/>
            <a:r>
              <a:rPr lang="sr-Latn-CS" sz="1800"/>
              <a:t>veličinu vizira</a:t>
            </a:r>
            <a:endParaRPr lang="en-US" sz="1800"/>
          </a:p>
        </p:txBody>
      </p:sp>
      <p:sp>
        <p:nvSpPr>
          <p:cNvPr id="8209" name="TextBox 44"/>
          <p:cNvSpPr txBox="1">
            <a:spLocks noChangeArrowheads="1"/>
          </p:cNvSpPr>
          <p:nvPr/>
        </p:nvSpPr>
        <p:spPr bwMode="auto">
          <a:xfrm>
            <a:off x="6507774" y="4446588"/>
            <a:ext cx="21671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sr-Latn-CS" sz="1800"/>
              <a:t>Prozor transliran na</a:t>
            </a:r>
          </a:p>
          <a:p>
            <a:pPr eaLnBrk="1" hangingPunct="1"/>
            <a:r>
              <a:rPr lang="sr-Latn-CS" sz="1800"/>
              <a:t> konačnu poziciju</a:t>
            </a:r>
            <a:endParaRPr lang="en-US" sz="1800"/>
          </a:p>
        </p:txBody>
      </p:sp>
      <p:sp>
        <p:nvSpPr>
          <p:cNvPr id="8210" name="TextBox 45"/>
          <p:cNvSpPr txBox="1">
            <a:spLocks noChangeArrowheads="1"/>
          </p:cNvSpPr>
          <p:nvPr/>
        </p:nvSpPr>
        <p:spPr bwMode="auto">
          <a:xfrm>
            <a:off x="6175131" y="1847851"/>
            <a:ext cx="32031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sr-Latn-CS" sz="1800"/>
              <a:t>Maksimalni opseg koordinata </a:t>
            </a:r>
          </a:p>
          <a:p>
            <a:pPr eaLnBrk="1" hangingPunct="1"/>
            <a:r>
              <a:rPr lang="sr-Latn-CS" sz="1800"/>
              <a:t>ekrana</a:t>
            </a:r>
            <a:endParaRPr lang="en-US" sz="1800"/>
          </a:p>
        </p:txBody>
      </p:sp>
      <p:cxnSp>
        <p:nvCxnSpPr>
          <p:cNvPr id="8211" name="Straight Arrow Connector 47"/>
          <p:cNvCxnSpPr>
            <a:cxnSpLocks noChangeShapeType="1"/>
          </p:cNvCxnSpPr>
          <p:nvPr/>
        </p:nvCxnSpPr>
        <p:spPr bwMode="auto">
          <a:xfrm>
            <a:off x="7052897" y="2278063"/>
            <a:ext cx="284285" cy="6461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401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r-Latn-C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Istorija perspektive (VI)</a:t>
            </a:r>
            <a:endParaRPr lang="en-US" sz="4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44A90-E3DD-4FA1-85AF-2DFE8B8BFF93}" type="slidenum">
              <a:rPr lang="en-US" smtClean="0"/>
              <a:pPr>
                <a:defRPr/>
              </a:pPr>
              <a:t>40</a:t>
            </a:fld>
            <a:endParaRPr lang="th-TH"/>
          </a:p>
        </p:txBody>
      </p:sp>
      <p:pic>
        <p:nvPicPr>
          <p:cNvPr id="48132" name="Content Placeholder 6" descr="http://glasnost.itcarlow.ie/~powerk/GeneralGraphicsNotes/projection/projection_images/canaletto_venice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1589" y="1833538"/>
            <a:ext cx="4810857" cy="3395662"/>
          </a:xfrm>
        </p:spPr>
      </p:pic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1311332" y="82406"/>
            <a:ext cx="652133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t" hangingPunct="0"/>
            <a:r>
              <a:rPr lang="en-GB" sz="1300" i="1">
                <a:solidFill>
                  <a:srgbClr val="999999"/>
                </a:solidFill>
                <a:latin typeface="Verdana" pitchFamily="34" charset="0"/>
                <a:cs typeface="Times New Roman" pitchFamily="18" charset="0"/>
              </a:rPr>
              <a:t>Post-renaissance artisits such as Canaletto perfected perspective technique</a:t>
            </a:r>
            <a:endParaRPr lang="en-GB"/>
          </a:p>
        </p:txBody>
      </p:sp>
      <p:sp>
        <p:nvSpPr>
          <p:cNvPr id="48134" name="TextBox 8"/>
          <p:cNvSpPr txBox="1">
            <a:spLocks noChangeArrowheads="1"/>
          </p:cNvSpPr>
          <p:nvPr/>
        </p:nvSpPr>
        <p:spPr bwMode="auto">
          <a:xfrm>
            <a:off x="2339752" y="5446965"/>
            <a:ext cx="51328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fontAlgn="t"/>
            <a:r>
              <a:rPr lang="en-GB" sz="1800" i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Post-renaissance </a:t>
            </a:r>
            <a:r>
              <a:rPr lang="en-GB" sz="1800" i="1" dirty="0" err="1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artisits</a:t>
            </a:r>
            <a:r>
              <a:rPr lang="en-GB" sz="1800" i="1" dirty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such as Canaletto perfected perspective technique</a:t>
            </a:r>
            <a:endParaRPr lang="en-GB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7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251520" y="1061864"/>
            <a:ext cx="3682752" cy="1431032"/>
          </a:xfrm>
        </p:spPr>
        <p:txBody>
          <a:bodyPr>
            <a:noAutofit/>
          </a:bodyPr>
          <a:lstStyle/>
          <a:p>
            <a:pPr algn="l"/>
            <a:r>
              <a:rPr lang="sr-Latn-CS" sz="3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Perspektiva u crtanju</a:t>
            </a:r>
            <a:r>
              <a:rPr lang="en-US" sz="3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sr-Latn-CS" sz="36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ravan projektovanja)</a:t>
            </a:r>
            <a:endParaRPr lang="en-US" sz="36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9DDDB-8068-4C90-9479-FC6BF3CF7652}" type="slidenum">
              <a:rPr lang="en-US" smtClean="0"/>
              <a:pPr>
                <a:defRPr/>
              </a:pPr>
              <a:t>41</a:t>
            </a:fld>
            <a:endParaRPr lang="th-TH"/>
          </a:p>
        </p:txBody>
      </p:sp>
      <p:pic>
        <p:nvPicPr>
          <p:cNvPr id="4915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3900" y="1766706"/>
            <a:ext cx="5934998" cy="4830646"/>
          </a:xfrm>
          <a:noFill/>
        </p:spPr>
      </p:pic>
    </p:spTree>
    <p:extLst>
      <p:ext uri="{BB962C8B-B14F-4D97-AF65-F5344CB8AC3E}">
        <p14:creationId xmlns:p14="http://schemas.microsoft.com/office/powerpoint/2010/main" val="188733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r-Latn-C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Ravan projektovanja u fotografiji</a:t>
            </a:r>
            <a:endParaRPr lang="en-US" sz="4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B8165-8EEF-42B2-BA06-A62C85F5E5A6}" type="slidenum">
              <a:rPr lang="en-US" smtClean="0"/>
              <a:pPr>
                <a:defRPr/>
              </a:pPr>
              <a:t>42</a:t>
            </a:fld>
            <a:endParaRPr lang="th-TH"/>
          </a:p>
        </p:txBody>
      </p:sp>
      <p:pic>
        <p:nvPicPr>
          <p:cNvPr id="5018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1" y="1881189"/>
            <a:ext cx="6550269" cy="3971925"/>
          </a:xfrm>
          <a:noFill/>
        </p:spPr>
      </p:pic>
    </p:spTree>
    <p:extLst>
      <p:ext uri="{BB962C8B-B14F-4D97-AF65-F5344CB8AC3E}">
        <p14:creationId xmlns:p14="http://schemas.microsoft.com/office/powerpoint/2010/main" val="356597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r-Latn-C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Vrste projekcija u perspektivi</a:t>
            </a:r>
            <a:endParaRPr lang="en-US" sz="4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3659D-5F75-4B2D-AC23-C49C88F52603}" type="slidenum">
              <a:rPr lang="en-US" smtClean="0"/>
              <a:pPr>
                <a:defRPr/>
              </a:pPr>
              <a:t>43</a:t>
            </a:fld>
            <a:endParaRPr lang="th-TH"/>
          </a:p>
        </p:txBody>
      </p:sp>
      <p:pic>
        <p:nvPicPr>
          <p:cNvPr id="5120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168" y="1398587"/>
            <a:ext cx="2439975" cy="5068259"/>
          </a:xfrm>
          <a:noFill/>
        </p:spPr>
      </p:pic>
      <p:sp>
        <p:nvSpPr>
          <p:cNvPr id="51205" name="Rectangle 7"/>
          <p:cNvSpPr>
            <a:spLocks noChangeArrowheads="1"/>
          </p:cNvSpPr>
          <p:nvPr/>
        </p:nvSpPr>
        <p:spPr bwMode="auto">
          <a:xfrm>
            <a:off x="499697" y="1722288"/>
            <a:ext cx="4572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r-Latn-CS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Jedna tačka </a:t>
            </a:r>
            <a:r>
              <a:rPr lang="en-US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: </a:t>
            </a:r>
          </a:p>
          <a:p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Ravan projekcije paralelna sa jednom koordinatnom ravni;</a:t>
            </a:r>
          </a:p>
          <a:p>
            <a:endParaRPr lang="en-US" sz="2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sr-Latn-CS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Dve tačke</a:t>
            </a:r>
            <a:r>
              <a:rPr lang="en-US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:</a:t>
            </a:r>
          </a:p>
          <a:p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Ravan projekcije paralelna sa jednom koordinatnom osom;</a:t>
            </a:r>
          </a:p>
          <a:p>
            <a:endParaRPr lang="en-US" sz="2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sr-Latn-CS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Tri tačke</a:t>
            </a:r>
            <a:r>
              <a:rPr lang="en-US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:</a:t>
            </a:r>
          </a:p>
          <a:p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Ravan projekcije nije paralelna ni sa jednom koordinatnom osom.</a:t>
            </a:r>
            <a:endParaRPr lang="en-US" sz="2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85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Perspektiva</a:t>
            </a:r>
            <a:endParaRPr lang="en-GB" sz="4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2CD4E72-B8D7-476D-A386-7B0CCA73361D}" type="datetime4">
              <a:rPr lang="en-US" smtClean="0"/>
              <a:pPr>
                <a:defRPr/>
              </a:pPr>
              <a:t>March 20, 2022</a:t>
            </a:fld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756DE-D78C-48D1-BE41-1FA0D5F47E7D}" type="slidenum">
              <a:rPr lang="en-US" smtClean="0"/>
              <a:pPr>
                <a:defRPr/>
              </a:pPr>
              <a:t>44</a:t>
            </a:fld>
            <a:endParaRPr lang="th-TH"/>
          </a:p>
        </p:txBody>
      </p:sp>
      <p:pic>
        <p:nvPicPr>
          <p:cNvPr id="52229" name="Content Placeholder 6" descr="http://glasnost.itcarlow.ie/~powerk/GeneralGraphicsNotes/projection/projection_images/projected_peopl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9316" y="1445567"/>
            <a:ext cx="5675012" cy="4719737"/>
          </a:xfrm>
        </p:spPr>
      </p:pic>
    </p:spTree>
    <p:extLst>
      <p:ext uri="{BB962C8B-B14F-4D97-AF65-F5344CB8AC3E}">
        <p14:creationId xmlns:p14="http://schemas.microsoft.com/office/powerpoint/2010/main" val="158455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r-Latn-C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Perspektiva (I)</a:t>
            </a:r>
            <a:endParaRPr lang="en-US" sz="4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57F35-742F-4861-8899-A67DE70E245D}" type="slidenum">
              <a:rPr lang="en-US" smtClean="0"/>
              <a:pPr>
                <a:defRPr/>
              </a:pPr>
              <a:t>45</a:t>
            </a:fld>
            <a:endParaRPr lang="th-TH"/>
          </a:p>
        </p:txBody>
      </p:sp>
      <p:pic>
        <p:nvPicPr>
          <p:cNvPr id="5325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3985" y="2492896"/>
            <a:ext cx="3640015" cy="2343150"/>
          </a:xfrm>
          <a:noFill/>
        </p:spPr>
      </p:pic>
      <p:sp>
        <p:nvSpPr>
          <p:cNvPr id="53253" name="Rectangle 8"/>
          <p:cNvSpPr>
            <a:spLocks noChangeArrowheads="1"/>
          </p:cNvSpPr>
          <p:nvPr/>
        </p:nvSpPr>
        <p:spPr bwMode="auto">
          <a:xfrm>
            <a:off x="206620" y="1631697"/>
            <a:ext cx="5949556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Perspe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ktiva je projekcija sa linijama kroz tačku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;</a:t>
            </a:r>
          </a:p>
          <a:p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“normal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a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” = 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ravan na koju je normalna linija projekcije (pogleda)</a:t>
            </a:r>
          </a:p>
          <a:p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– 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uvečanje je određeno sa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:</a:t>
            </a:r>
          </a:p>
          <a:p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	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• 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visinom slike;</a:t>
            </a:r>
            <a:endParaRPr lang="en-US" sz="2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	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• 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položajem objekta odnosno 	 	  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d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ubinom;</a:t>
            </a:r>
            <a:endParaRPr lang="en-US" sz="2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	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• 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distancom od </a:t>
            </a:r>
            <a:r>
              <a:rPr lang="sr-Latn-CS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ravni projekcije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</a:t>
            </a:r>
          </a:p>
          <a:p>
            <a:endParaRPr lang="sr-Latn-CS" sz="2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pt-BR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– f.o.v. α = 2 atan(</a:t>
            </a:r>
            <a:r>
              <a:rPr lang="pt-BR" sz="24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h</a:t>
            </a:r>
            <a:r>
              <a:rPr lang="pt-BR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/(2</a:t>
            </a:r>
            <a:r>
              <a:rPr lang="pt-BR" sz="24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d</a:t>
            </a:r>
            <a:r>
              <a:rPr lang="pt-BR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))</a:t>
            </a:r>
          </a:p>
          <a:p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– </a:t>
            </a:r>
            <a:r>
              <a:rPr lang="en-US" sz="24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y’ 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= d </a:t>
            </a:r>
            <a:r>
              <a:rPr lang="en-US" sz="24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y 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/ </a:t>
            </a:r>
            <a:r>
              <a:rPr lang="en-US" sz="24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7419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57200" y="62927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r-Latn-C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Perspektiva (II)</a:t>
            </a:r>
            <a:endParaRPr lang="en-US" sz="4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FE410-0545-40EF-8D1F-D72937BB2A3D}" type="slidenum">
              <a:rPr lang="en-US" smtClean="0"/>
              <a:pPr>
                <a:defRPr/>
              </a:pPr>
              <a:t>46</a:t>
            </a:fld>
            <a:endParaRPr lang="th-TH"/>
          </a:p>
        </p:txBody>
      </p:sp>
      <p:pic>
        <p:nvPicPr>
          <p:cNvPr id="5427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6335" y="2371725"/>
            <a:ext cx="3472962" cy="3867150"/>
          </a:xfrm>
          <a:noFill/>
        </p:spPr>
      </p:pic>
      <p:sp>
        <p:nvSpPr>
          <p:cNvPr id="54276" name="Rectangle 8"/>
          <p:cNvSpPr>
            <a:spLocks noChangeArrowheads="1"/>
          </p:cNvSpPr>
          <p:nvPr/>
        </p:nvSpPr>
        <p:spPr bwMode="auto">
          <a:xfrm>
            <a:off x="206620" y="1857013"/>
            <a:ext cx="645361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Perspe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ktiva je projekcija sa linijama kroz tačku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;</a:t>
            </a:r>
          </a:p>
          <a:p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“normal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a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” = 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ravan na koju je normalna linija projekcije (pogleda)</a:t>
            </a:r>
          </a:p>
          <a:p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– 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uvečanje je određeno sa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:</a:t>
            </a:r>
          </a:p>
          <a:p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	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• 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visinom slike;</a:t>
            </a:r>
            <a:endParaRPr lang="en-US" sz="2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	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• 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položajem objekta odnosno 	 	  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d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ubinom;</a:t>
            </a:r>
            <a:endParaRPr lang="en-US" sz="2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	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• 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distancom od ravni projekcije.</a:t>
            </a:r>
          </a:p>
          <a:p>
            <a:endParaRPr lang="sr-Latn-CS" sz="2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pt-BR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– f.o.v. α = 2 atan(</a:t>
            </a:r>
            <a:r>
              <a:rPr lang="pt-BR" sz="24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h</a:t>
            </a:r>
            <a:r>
              <a:rPr lang="pt-BR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/(2</a:t>
            </a:r>
            <a:r>
              <a:rPr lang="pt-BR" sz="24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d</a:t>
            </a:r>
            <a:r>
              <a:rPr lang="pt-BR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))</a:t>
            </a:r>
          </a:p>
          <a:p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– </a:t>
            </a:r>
            <a:r>
              <a:rPr lang="en-US" sz="24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y’ 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= d </a:t>
            </a:r>
            <a:r>
              <a:rPr lang="en-US" sz="24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y 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/ </a:t>
            </a:r>
            <a:r>
              <a:rPr lang="en-US" sz="24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88004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77329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r-Latn-C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Perspektiva (III)</a:t>
            </a:r>
            <a:endParaRPr lang="en-US" sz="4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3E027-79E8-48EB-9711-D770D4A5CDF1}" type="slidenum">
              <a:rPr lang="en-US" smtClean="0"/>
              <a:pPr>
                <a:defRPr/>
              </a:pPr>
              <a:t>47</a:t>
            </a:fld>
            <a:endParaRPr lang="th-TH"/>
          </a:p>
        </p:txBody>
      </p:sp>
      <p:sp>
        <p:nvSpPr>
          <p:cNvPr id="55300" name="Rectangle 8"/>
          <p:cNvSpPr>
            <a:spLocks noChangeArrowheads="1"/>
          </p:cNvSpPr>
          <p:nvPr/>
        </p:nvSpPr>
        <p:spPr bwMode="auto">
          <a:xfrm>
            <a:off x="206620" y="1875016"/>
            <a:ext cx="760574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Perspe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ktiva je projekcija sa linijama kroz tačku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;</a:t>
            </a:r>
          </a:p>
          <a:p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“normal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a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” = 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ravan na koju je normalna linija projekcije (pogleda)</a:t>
            </a:r>
          </a:p>
          <a:p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– 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uvečanje je određeno sa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:</a:t>
            </a:r>
          </a:p>
          <a:p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	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• 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visinom slike;</a:t>
            </a:r>
            <a:endParaRPr lang="en-US" sz="2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	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• 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položajem objekta odnosno 	 	  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d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ubinom;</a:t>
            </a:r>
            <a:endParaRPr lang="en-US" sz="2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	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• 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distancom od ravni projekcije.</a:t>
            </a:r>
          </a:p>
          <a:p>
            <a:endParaRPr lang="sr-Latn-CS" sz="2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pt-BR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– f.o.v. α = 2 atan(</a:t>
            </a:r>
            <a:r>
              <a:rPr lang="pt-BR" sz="24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h</a:t>
            </a:r>
            <a:r>
              <a:rPr lang="pt-BR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/(2</a:t>
            </a:r>
            <a:r>
              <a:rPr lang="pt-BR" sz="24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d</a:t>
            </a:r>
            <a:r>
              <a:rPr lang="pt-BR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))</a:t>
            </a:r>
          </a:p>
          <a:p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– </a:t>
            </a:r>
            <a:r>
              <a:rPr lang="en-US" sz="24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y’ 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= d </a:t>
            </a:r>
            <a:r>
              <a:rPr lang="en-US" sz="24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y 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/ </a:t>
            </a:r>
            <a:r>
              <a:rPr lang="en-US" sz="24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z</a:t>
            </a:r>
          </a:p>
        </p:txBody>
      </p:sp>
      <p:pic>
        <p:nvPicPr>
          <p:cNvPr id="5530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8220" y="2619375"/>
            <a:ext cx="3604846" cy="3924300"/>
          </a:xfrm>
          <a:noFill/>
        </p:spPr>
      </p:pic>
    </p:spTree>
    <p:extLst>
      <p:ext uri="{BB962C8B-B14F-4D97-AF65-F5344CB8AC3E}">
        <p14:creationId xmlns:p14="http://schemas.microsoft.com/office/powerpoint/2010/main" val="285464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814754" y="1082139"/>
            <a:ext cx="8042031" cy="762000"/>
          </a:xfrm>
        </p:spPr>
        <p:txBody>
          <a:bodyPr>
            <a:noAutofit/>
          </a:bodyPr>
          <a:lstStyle/>
          <a:p>
            <a:pPr algn="l"/>
            <a:r>
              <a:rPr lang="sr-Latn-C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Generisanje zraka pogleda</a:t>
            </a:r>
            <a:br>
              <a:rPr lang="sr-Latn-C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</a:br>
            <a:r>
              <a:rPr lang="sr-Latn-C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slučaj projekcije u perspektivi (I)</a:t>
            </a:r>
            <a:endParaRPr lang="en-US" sz="4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424CD-2C64-422D-B2FA-4931E739FBF0}" type="slidenum">
              <a:rPr lang="en-US" smtClean="0"/>
              <a:pPr>
                <a:defRPr/>
              </a:pPr>
              <a:t>48</a:t>
            </a:fld>
            <a:endParaRPr lang="th-TH"/>
          </a:p>
        </p:txBody>
      </p:sp>
      <p:pic>
        <p:nvPicPr>
          <p:cNvPr id="5632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3311227"/>
            <a:ext cx="5600700" cy="3286125"/>
          </a:xfrm>
          <a:noFill/>
        </p:spPr>
      </p:pic>
      <p:sp>
        <p:nvSpPr>
          <p:cNvPr id="56326" name="Rectangle 7"/>
          <p:cNvSpPr>
            <a:spLocks noChangeArrowheads="1"/>
          </p:cNvSpPr>
          <p:nvPr/>
        </p:nvSpPr>
        <p:spPr bwMode="auto">
          <a:xfrm>
            <a:off x="515677" y="2348880"/>
            <a:ext cx="76668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• 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Izvor zraka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(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konstantan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): 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tačka posmatranja</a:t>
            </a:r>
            <a:endParaRPr lang="en-US" sz="2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• 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Pravac zraka 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var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ira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): 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ka poziciji piksela na prozoru</a:t>
            </a:r>
            <a:endParaRPr lang="en-US" sz="2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31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A7B19-7042-4085-971F-1B05B6F0AF4C}" type="slidenum">
              <a:rPr lang="en-US" smtClean="0"/>
              <a:pPr>
                <a:defRPr/>
              </a:pPr>
              <a:t>49</a:t>
            </a:fld>
            <a:endParaRPr lang="th-TH"/>
          </a:p>
        </p:txBody>
      </p:sp>
      <p:pic>
        <p:nvPicPr>
          <p:cNvPr id="5734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6458" y="3311227"/>
            <a:ext cx="4062046" cy="3286125"/>
          </a:xfrm>
          <a:noFill/>
        </p:spPr>
      </p:pic>
      <p:sp>
        <p:nvSpPr>
          <p:cNvPr id="57349" name="Rectangle 8"/>
          <p:cNvSpPr>
            <a:spLocks noChangeArrowheads="1"/>
          </p:cNvSpPr>
          <p:nvPr/>
        </p:nvSpPr>
        <p:spPr bwMode="auto">
          <a:xfrm>
            <a:off x="394188" y="2132856"/>
            <a:ext cx="677009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Po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zicioniranje pravougaonika pogleda:</a:t>
            </a:r>
            <a:endParaRPr lang="en-US" sz="2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– 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ustanovi tri vektora koji će biti osnova za kameru</a:t>
            </a:r>
            <a:r>
              <a:rPr lang="pl-PL" sz="24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: </a:t>
            </a:r>
            <a:r>
              <a:rPr lang="pl-PL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u, v, w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– 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pravougaonik pogleda je paralelan sa </a:t>
            </a:r>
            <a:r>
              <a:rPr lang="pl-PL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u–v </a:t>
            </a:r>
            <a:r>
              <a:rPr lang="pl-PL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ravni, na </a:t>
            </a:r>
            <a:r>
              <a:rPr lang="pl-PL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w = –d, k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oja je određena sa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l, r, t, b</a:t>
            </a:r>
          </a:p>
          <a:p>
            <a:endParaRPr lang="en-US" sz="2400" i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•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Gener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isanje zraka</a:t>
            </a:r>
            <a:endParaRPr lang="en-US" sz="2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de-DE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– 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za</a:t>
            </a:r>
            <a:r>
              <a:rPr lang="de-DE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(</a:t>
            </a:r>
            <a:r>
              <a:rPr lang="de-DE" sz="24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u, v) </a:t>
            </a:r>
            <a:r>
              <a:rPr lang="sr-Latn-CS" sz="24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u</a:t>
            </a:r>
            <a:r>
              <a:rPr lang="de-DE" sz="24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de-DE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[</a:t>
            </a:r>
            <a:r>
              <a:rPr lang="de-DE" sz="24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l, r</a:t>
            </a:r>
            <a:r>
              <a:rPr lang="de-DE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]</a:t>
            </a:r>
            <a:r>
              <a:rPr lang="de-DE" sz="24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24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x </a:t>
            </a:r>
            <a:r>
              <a:rPr lang="de-DE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[</a:t>
            </a:r>
            <a:r>
              <a:rPr lang="de-DE" sz="24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b, t</a:t>
            </a:r>
            <a:r>
              <a:rPr lang="de-DE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]</a:t>
            </a:r>
          </a:p>
          <a:p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–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ray.origin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= </a:t>
            </a:r>
            <a:r>
              <a:rPr lang="en-US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e</a:t>
            </a:r>
          </a:p>
          <a:p>
            <a:r>
              <a:rPr lang="pl-PL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– ray.direction = –</a:t>
            </a:r>
            <a:r>
              <a:rPr lang="pl-PL" sz="24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d </a:t>
            </a:r>
            <a:r>
              <a:rPr lang="pl-PL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w</a:t>
            </a:r>
            <a:r>
              <a:rPr lang="pl-PL" sz="2400" b="1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+ </a:t>
            </a:r>
            <a:r>
              <a:rPr lang="pl-PL" sz="24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u</a:t>
            </a:r>
            <a:r>
              <a:rPr lang="pl-PL" sz="2400" b="1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pl-PL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u</a:t>
            </a:r>
            <a:r>
              <a:rPr lang="pl-PL" sz="2400" b="1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+ </a:t>
            </a:r>
            <a:r>
              <a:rPr lang="pl-PL" sz="24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v</a:t>
            </a:r>
            <a:r>
              <a:rPr lang="pl-PL" sz="2400" b="1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pl-PL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v</a:t>
            </a:r>
            <a:endParaRPr lang="en-US" sz="2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7350" name="Title 6"/>
          <p:cNvSpPr>
            <a:spLocks noGrp="1"/>
          </p:cNvSpPr>
          <p:nvPr>
            <p:ph type="title"/>
          </p:nvPr>
        </p:nvSpPr>
        <p:spPr>
          <a:xfrm>
            <a:off x="539552" y="979772"/>
            <a:ext cx="7933592" cy="937060"/>
          </a:xfrm>
        </p:spPr>
        <p:txBody>
          <a:bodyPr>
            <a:noAutofit/>
          </a:bodyPr>
          <a:lstStyle/>
          <a:p>
            <a:pPr algn="l"/>
            <a:r>
              <a:rPr lang="sr-Latn-C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Generisanje zraka pogleda</a:t>
            </a:r>
            <a:br>
              <a:rPr lang="sr-Latn-C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</a:br>
            <a:r>
              <a:rPr lang="sr-Latn-C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slučaj projekcije u perspektivi (II)</a:t>
            </a:r>
            <a:endParaRPr lang="en-GB" sz="4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9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37418" y="814242"/>
            <a:ext cx="8229600" cy="1143000"/>
          </a:xfrm>
        </p:spPr>
        <p:txBody>
          <a:bodyPr/>
          <a:lstStyle/>
          <a:p>
            <a:pPr algn="l" eaLnBrk="1" hangingPunct="1"/>
            <a:r>
              <a:rPr lang="sr-Latn-CS" sz="3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Sled t</a:t>
            </a:r>
            <a:r>
              <a:rPr lang="en-US" sz="32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ransforma</a:t>
            </a:r>
            <a:r>
              <a:rPr lang="sr-Latn-CS" sz="3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cija</a:t>
            </a:r>
            <a:r>
              <a:rPr lang="en-US" sz="3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3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projekcija </a:t>
            </a:r>
            <a:br>
              <a:rPr lang="sr-Latn-CS" sz="3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</a:br>
            <a:r>
              <a:rPr lang="sr-Latn-CS" sz="3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(koordinatnog sistema)</a:t>
            </a:r>
            <a:endParaRPr lang="en-US" sz="32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97969-FA78-40F2-BED1-F909693CA00D}" type="slidenum">
              <a:rPr lang="en-US"/>
              <a:pPr>
                <a:defRPr/>
              </a:pPr>
              <a:t>5</a:t>
            </a:fld>
            <a:endParaRPr lang="th-TH"/>
          </a:p>
        </p:txBody>
      </p:sp>
      <p:sp>
        <p:nvSpPr>
          <p:cNvPr id="9220" name="Isosceles Triangle 12"/>
          <p:cNvSpPr>
            <a:spLocks noChangeArrowheads="1"/>
          </p:cNvSpPr>
          <p:nvPr/>
        </p:nvSpPr>
        <p:spPr bwMode="auto">
          <a:xfrm>
            <a:off x="1351085" y="2617789"/>
            <a:ext cx="505558" cy="5111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21" name="Rectangle 13"/>
          <p:cNvSpPr>
            <a:spLocks noChangeArrowheads="1"/>
          </p:cNvSpPr>
          <p:nvPr/>
        </p:nvSpPr>
        <p:spPr bwMode="auto">
          <a:xfrm>
            <a:off x="1351085" y="3128964"/>
            <a:ext cx="505558" cy="4222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22" name="Rectangle 14"/>
          <p:cNvSpPr>
            <a:spLocks noChangeArrowheads="1"/>
          </p:cNvSpPr>
          <p:nvPr/>
        </p:nvSpPr>
        <p:spPr bwMode="auto">
          <a:xfrm>
            <a:off x="1351085" y="4397376"/>
            <a:ext cx="505558" cy="4238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23" name="Rectangle 15"/>
          <p:cNvSpPr>
            <a:spLocks noChangeArrowheads="1"/>
          </p:cNvSpPr>
          <p:nvPr/>
        </p:nvSpPr>
        <p:spPr bwMode="auto">
          <a:xfrm>
            <a:off x="2165839" y="4397376"/>
            <a:ext cx="507023" cy="4238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24" name="Rectangle 16"/>
          <p:cNvSpPr>
            <a:spLocks noChangeArrowheads="1"/>
          </p:cNvSpPr>
          <p:nvPr/>
        </p:nvSpPr>
        <p:spPr bwMode="auto">
          <a:xfrm>
            <a:off x="2932236" y="4397376"/>
            <a:ext cx="505557" cy="4238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25" name="Isosceles Triangle 17"/>
          <p:cNvSpPr>
            <a:spLocks noChangeArrowheads="1"/>
          </p:cNvSpPr>
          <p:nvPr/>
        </p:nvSpPr>
        <p:spPr bwMode="auto">
          <a:xfrm>
            <a:off x="1351085" y="3887789"/>
            <a:ext cx="505558" cy="5095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26" name="Isosceles Triangle 18"/>
          <p:cNvSpPr>
            <a:spLocks noChangeArrowheads="1"/>
          </p:cNvSpPr>
          <p:nvPr/>
        </p:nvSpPr>
        <p:spPr bwMode="auto">
          <a:xfrm>
            <a:off x="2165839" y="3887789"/>
            <a:ext cx="507023" cy="5095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27" name="Isosceles Triangle 19"/>
          <p:cNvSpPr>
            <a:spLocks noChangeArrowheads="1"/>
          </p:cNvSpPr>
          <p:nvPr/>
        </p:nvSpPr>
        <p:spPr bwMode="auto">
          <a:xfrm>
            <a:off x="2932236" y="3887789"/>
            <a:ext cx="505557" cy="5095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28" name="Rectangle 20"/>
          <p:cNvSpPr>
            <a:spLocks noChangeArrowheads="1"/>
          </p:cNvSpPr>
          <p:nvPr/>
        </p:nvSpPr>
        <p:spPr bwMode="auto">
          <a:xfrm>
            <a:off x="984738" y="2617789"/>
            <a:ext cx="2631831" cy="1558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9" name="TextBox 22"/>
          <p:cNvSpPr txBox="1">
            <a:spLocks noChangeArrowheads="1"/>
          </p:cNvSpPr>
          <p:nvPr/>
        </p:nvSpPr>
        <p:spPr bwMode="auto">
          <a:xfrm>
            <a:off x="940778" y="5341939"/>
            <a:ext cx="31341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sr-Latn-CS" sz="1600"/>
              <a:t>Svetski Koordinatni Sistem (SKS)</a:t>
            </a:r>
            <a:endParaRPr lang="en-US" sz="1600"/>
          </a:p>
        </p:txBody>
      </p:sp>
      <p:sp>
        <p:nvSpPr>
          <p:cNvPr id="9230" name="TextBox 23"/>
          <p:cNvSpPr txBox="1">
            <a:spLocks noChangeArrowheads="1"/>
          </p:cNvSpPr>
          <p:nvPr/>
        </p:nvSpPr>
        <p:spPr bwMode="auto">
          <a:xfrm>
            <a:off x="1506416" y="2057400"/>
            <a:ext cx="7596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sr-Latn-CS" sz="1600"/>
              <a:t>Prozor</a:t>
            </a:r>
            <a:endParaRPr lang="en-US" sz="1600"/>
          </a:p>
        </p:txBody>
      </p:sp>
      <p:cxnSp>
        <p:nvCxnSpPr>
          <p:cNvPr id="9231" name="Straight Arrow Connector 27"/>
          <p:cNvCxnSpPr>
            <a:cxnSpLocks noChangeShapeType="1"/>
          </p:cNvCxnSpPr>
          <p:nvPr/>
        </p:nvCxnSpPr>
        <p:spPr bwMode="auto">
          <a:xfrm>
            <a:off x="1963616" y="2395538"/>
            <a:ext cx="243254" cy="222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2" name="TextBox 29"/>
          <p:cNvSpPr txBox="1">
            <a:spLocks noChangeArrowheads="1"/>
          </p:cNvSpPr>
          <p:nvPr/>
        </p:nvSpPr>
        <p:spPr bwMode="auto">
          <a:xfrm>
            <a:off x="186105" y="5897563"/>
            <a:ext cx="87322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sr-Latn-CS" sz="2000">
                <a:latin typeface="Cambria" pitchFamily="18" charset="0"/>
                <a:ea typeface="Cambria" pitchFamily="18" charset="0"/>
              </a:rPr>
              <a:t>Mnogi grafički paketi kombinuju transformaciju na relaciji prozora i vizira</a:t>
            </a:r>
          </a:p>
          <a:p>
            <a:pPr algn="ctr" eaLnBrk="1" hangingPunct="1"/>
            <a:r>
              <a:rPr lang="sr-Latn-CS" sz="2000">
                <a:latin typeface="Cambria" pitchFamily="18" charset="0"/>
                <a:ea typeface="Cambria" pitchFamily="18" charset="0"/>
              </a:rPr>
              <a:t> sa </a:t>
            </a:r>
            <a:r>
              <a:rPr lang="sr-Latn-CS" sz="2000" b="1">
                <a:latin typeface="Cambria" pitchFamily="18" charset="0"/>
                <a:ea typeface="Cambria" pitchFamily="18" charset="0"/>
              </a:rPr>
              <a:t>isecanjem objekata </a:t>
            </a:r>
            <a:r>
              <a:rPr lang="sr-Latn-CS" sz="2000">
                <a:latin typeface="Cambria" pitchFamily="18" charset="0"/>
                <a:ea typeface="Cambria" pitchFamily="18" charset="0"/>
              </a:rPr>
              <a:t>u prozoru sa SKS.</a:t>
            </a:r>
            <a:endParaRPr lang="en-US" sz="2000"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9233" name="Group 40"/>
          <p:cNvGrpSpPr>
            <a:grpSpLocks noGrp="1"/>
          </p:cNvGrpSpPr>
          <p:nvPr/>
        </p:nvGrpSpPr>
        <p:grpSpPr bwMode="auto">
          <a:xfrm>
            <a:off x="762000" y="2060576"/>
            <a:ext cx="3263412" cy="3108325"/>
            <a:chOff x="3811" y="2760"/>
            <a:chExt cx="1280" cy="1177"/>
          </a:xfrm>
        </p:grpSpPr>
        <p:sp>
          <p:nvSpPr>
            <p:cNvPr id="9253" name="Arc 36"/>
            <p:cNvSpPr>
              <a:spLocks/>
            </p:cNvSpPr>
            <p:nvPr/>
          </p:nvSpPr>
          <p:spPr bwMode="auto">
            <a:xfrm>
              <a:off x="3811" y="2760"/>
              <a:ext cx="70" cy="80"/>
            </a:xfrm>
            <a:custGeom>
              <a:avLst/>
              <a:gdLst>
                <a:gd name="T0" fmla="*/ 0 w 17392"/>
                <a:gd name="T1" fmla="*/ 0 h 21600"/>
                <a:gd name="T2" fmla="*/ 0 w 17392"/>
                <a:gd name="T3" fmla="*/ 0 h 21600"/>
                <a:gd name="T4" fmla="*/ 0 w 17392"/>
                <a:gd name="T5" fmla="*/ 0 h 21600"/>
                <a:gd name="T6" fmla="*/ 0 60000 65536"/>
                <a:gd name="T7" fmla="*/ 0 60000 65536"/>
                <a:gd name="T8" fmla="*/ 0 60000 65536"/>
                <a:gd name="T9" fmla="*/ 0 w 17392"/>
                <a:gd name="T10" fmla="*/ 0 h 21600"/>
                <a:gd name="T11" fmla="*/ 17392 w 173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92" h="21600" fill="none" extrusionOk="0">
                  <a:moveTo>
                    <a:pt x="17392" y="19781"/>
                  </a:moveTo>
                  <a:cubicBezTo>
                    <a:pt x="14657" y="20980"/>
                    <a:pt x="11703" y="21599"/>
                    <a:pt x="8717" y="21600"/>
                  </a:cubicBezTo>
                  <a:cubicBezTo>
                    <a:pt x="5715" y="21600"/>
                    <a:pt x="2746" y="20974"/>
                    <a:pt x="0" y="19762"/>
                  </a:cubicBezTo>
                </a:path>
                <a:path w="17392" h="21600" stroke="0" extrusionOk="0">
                  <a:moveTo>
                    <a:pt x="17392" y="19781"/>
                  </a:moveTo>
                  <a:cubicBezTo>
                    <a:pt x="14657" y="20980"/>
                    <a:pt x="11703" y="21599"/>
                    <a:pt x="8717" y="21600"/>
                  </a:cubicBezTo>
                  <a:cubicBezTo>
                    <a:pt x="5715" y="21600"/>
                    <a:pt x="2746" y="20974"/>
                    <a:pt x="0" y="19762"/>
                  </a:cubicBezTo>
                  <a:lnTo>
                    <a:pt x="87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Line 37"/>
            <p:cNvSpPr>
              <a:spLocks noChangeShapeType="1"/>
            </p:cNvSpPr>
            <p:nvPr/>
          </p:nvSpPr>
          <p:spPr bwMode="auto">
            <a:xfrm>
              <a:off x="3836" y="2823"/>
              <a:ext cx="1" cy="108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Arc 38"/>
            <p:cNvSpPr>
              <a:spLocks/>
            </p:cNvSpPr>
            <p:nvPr/>
          </p:nvSpPr>
          <p:spPr bwMode="auto">
            <a:xfrm>
              <a:off x="5004" y="3873"/>
              <a:ext cx="87" cy="64"/>
            </a:xfrm>
            <a:custGeom>
              <a:avLst/>
              <a:gdLst>
                <a:gd name="T0" fmla="*/ 0 w 21600"/>
                <a:gd name="T1" fmla="*/ 0 h 17386"/>
                <a:gd name="T2" fmla="*/ 0 w 21600"/>
                <a:gd name="T3" fmla="*/ 0 h 17386"/>
                <a:gd name="T4" fmla="*/ 0 w 21600"/>
                <a:gd name="T5" fmla="*/ 0 h 173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386"/>
                <a:gd name="T11" fmla="*/ 21600 w 21600"/>
                <a:gd name="T12" fmla="*/ 17386 h 173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386" fill="none" extrusionOk="0">
                  <a:moveTo>
                    <a:pt x="1816" y="17386"/>
                  </a:moveTo>
                  <a:cubicBezTo>
                    <a:pt x="618" y="14652"/>
                    <a:pt x="0" y="11700"/>
                    <a:pt x="0" y="8716"/>
                  </a:cubicBezTo>
                  <a:cubicBezTo>
                    <a:pt x="-1" y="5714"/>
                    <a:pt x="625" y="2746"/>
                    <a:pt x="1836" y="-1"/>
                  </a:cubicBezTo>
                </a:path>
                <a:path w="21600" h="17386" stroke="0" extrusionOk="0">
                  <a:moveTo>
                    <a:pt x="1816" y="17386"/>
                  </a:moveTo>
                  <a:cubicBezTo>
                    <a:pt x="618" y="14652"/>
                    <a:pt x="0" y="11700"/>
                    <a:pt x="0" y="8716"/>
                  </a:cubicBezTo>
                  <a:cubicBezTo>
                    <a:pt x="-1" y="5714"/>
                    <a:pt x="625" y="2746"/>
                    <a:pt x="1836" y="-1"/>
                  </a:cubicBezTo>
                  <a:lnTo>
                    <a:pt x="21600" y="87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Line 39"/>
            <p:cNvSpPr>
              <a:spLocks noChangeShapeType="1"/>
            </p:cNvSpPr>
            <p:nvPr/>
          </p:nvSpPr>
          <p:spPr bwMode="auto">
            <a:xfrm flipH="1">
              <a:off x="3836" y="3904"/>
              <a:ext cx="1177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Line 39"/>
            <p:cNvSpPr>
              <a:spLocks noChangeShapeType="1"/>
            </p:cNvSpPr>
            <p:nvPr/>
          </p:nvSpPr>
          <p:spPr bwMode="auto">
            <a:xfrm flipH="1">
              <a:off x="3881" y="3905"/>
              <a:ext cx="1177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4" name="Rectangle 30"/>
          <p:cNvSpPr>
            <a:spLocks noChangeArrowheads="1"/>
          </p:cNvSpPr>
          <p:nvPr/>
        </p:nvSpPr>
        <p:spPr bwMode="auto">
          <a:xfrm>
            <a:off x="5569928" y="3128964"/>
            <a:ext cx="249115" cy="4222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35" name="Isosceles Triangle 31"/>
          <p:cNvSpPr>
            <a:spLocks noChangeArrowheads="1"/>
          </p:cNvSpPr>
          <p:nvPr/>
        </p:nvSpPr>
        <p:spPr bwMode="auto">
          <a:xfrm>
            <a:off x="5569928" y="2617789"/>
            <a:ext cx="249115" cy="5111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9236" name="Group 40"/>
          <p:cNvGrpSpPr>
            <a:grpSpLocks/>
          </p:cNvGrpSpPr>
          <p:nvPr/>
        </p:nvGrpSpPr>
        <p:grpSpPr bwMode="auto">
          <a:xfrm>
            <a:off x="4885592" y="2060575"/>
            <a:ext cx="3598985" cy="3094038"/>
            <a:chOff x="3811" y="2760"/>
            <a:chExt cx="1280" cy="1177"/>
          </a:xfrm>
        </p:grpSpPr>
        <p:sp>
          <p:nvSpPr>
            <p:cNvPr id="9248" name="Arc 36"/>
            <p:cNvSpPr>
              <a:spLocks/>
            </p:cNvSpPr>
            <p:nvPr/>
          </p:nvSpPr>
          <p:spPr bwMode="auto">
            <a:xfrm>
              <a:off x="3811" y="2760"/>
              <a:ext cx="70" cy="80"/>
            </a:xfrm>
            <a:custGeom>
              <a:avLst/>
              <a:gdLst>
                <a:gd name="T0" fmla="*/ 0 w 17392"/>
                <a:gd name="T1" fmla="*/ 0 h 21600"/>
                <a:gd name="T2" fmla="*/ 0 w 17392"/>
                <a:gd name="T3" fmla="*/ 0 h 21600"/>
                <a:gd name="T4" fmla="*/ 0 w 17392"/>
                <a:gd name="T5" fmla="*/ 0 h 21600"/>
                <a:gd name="T6" fmla="*/ 0 60000 65536"/>
                <a:gd name="T7" fmla="*/ 0 60000 65536"/>
                <a:gd name="T8" fmla="*/ 0 60000 65536"/>
                <a:gd name="T9" fmla="*/ 0 w 17392"/>
                <a:gd name="T10" fmla="*/ 0 h 21600"/>
                <a:gd name="T11" fmla="*/ 17392 w 173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92" h="21600" fill="none" extrusionOk="0">
                  <a:moveTo>
                    <a:pt x="17392" y="19781"/>
                  </a:moveTo>
                  <a:cubicBezTo>
                    <a:pt x="14657" y="20980"/>
                    <a:pt x="11703" y="21599"/>
                    <a:pt x="8717" y="21600"/>
                  </a:cubicBezTo>
                  <a:cubicBezTo>
                    <a:pt x="5715" y="21600"/>
                    <a:pt x="2746" y="20974"/>
                    <a:pt x="0" y="19762"/>
                  </a:cubicBezTo>
                </a:path>
                <a:path w="17392" h="21600" stroke="0" extrusionOk="0">
                  <a:moveTo>
                    <a:pt x="17392" y="19781"/>
                  </a:moveTo>
                  <a:cubicBezTo>
                    <a:pt x="14657" y="20980"/>
                    <a:pt x="11703" y="21599"/>
                    <a:pt x="8717" y="21600"/>
                  </a:cubicBezTo>
                  <a:cubicBezTo>
                    <a:pt x="5715" y="21600"/>
                    <a:pt x="2746" y="20974"/>
                    <a:pt x="0" y="19762"/>
                  </a:cubicBezTo>
                  <a:lnTo>
                    <a:pt x="87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Line 37"/>
            <p:cNvSpPr>
              <a:spLocks noChangeShapeType="1"/>
            </p:cNvSpPr>
            <p:nvPr/>
          </p:nvSpPr>
          <p:spPr bwMode="auto">
            <a:xfrm>
              <a:off x="3836" y="2823"/>
              <a:ext cx="1" cy="108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Arc 38"/>
            <p:cNvSpPr>
              <a:spLocks/>
            </p:cNvSpPr>
            <p:nvPr/>
          </p:nvSpPr>
          <p:spPr bwMode="auto">
            <a:xfrm>
              <a:off x="5004" y="3873"/>
              <a:ext cx="87" cy="64"/>
            </a:xfrm>
            <a:custGeom>
              <a:avLst/>
              <a:gdLst>
                <a:gd name="T0" fmla="*/ 0 w 21600"/>
                <a:gd name="T1" fmla="*/ 0 h 17386"/>
                <a:gd name="T2" fmla="*/ 0 w 21600"/>
                <a:gd name="T3" fmla="*/ 0 h 17386"/>
                <a:gd name="T4" fmla="*/ 0 w 21600"/>
                <a:gd name="T5" fmla="*/ 0 h 173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386"/>
                <a:gd name="T11" fmla="*/ 21600 w 21600"/>
                <a:gd name="T12" fmla="*/ 17386 h 173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386" fill="none" extrusionOk="0">
                  <a:moveTo>
                    <a:pt x="1816" y="17386"/>
                  </a:moveTo>
                  <a:cubicBezTo>
                    <a:pt x="618" y="14652"/>
                    <a:pt x="0" y="11700"/>
                    <a:pt x="0" y="8716"/>
                  </a:cubicBezTo>
                  <a:cubicBezTo>
                    <a:pt x="-1" y="5714"/>
                    <a:pt x="625" y="2746"/>
                    <a:pt x="1836" y="-1"/>
                  </a:cubicBezTo>
                </a:path>
                <a:path w="21600" h="17386" stroke="0" extrusionOk="0">
                  <a:moveTo>
                    <a:pt x="1816" y="17386"/>
                  </a:moveTo>
                  <a:cubicBezTo>
                    <a:pt x="618" y="14652"/>
                    <a:pt x="0" y="11700"/>
                    <a:pt x="0" y="8716"/>
                  </a:cubicBezTo>
                  <a:cubicBezTo>
                    <a:pt x="-1" y="5714"/>
                    <a:pt x="625" y="2746"/>
                    <a:pt x="1836" y="-1"/>
                  </a:cubicBezTo>
                  <a:lnTo>
                    <a:pt x="21600" y="87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Line 39"/>
            <p:cNvSpPr>
              <a:spLocks noChangeShapeType="1"/>
            </p:cNvSpPr>
            <p:nvPr/>
          </p:nvSpPr>
          <p:spPr bwMode="auto">
            <a:xfrm flipH="1">
              <a:off x="3836" y="3904"/>
              <a:ext cx="1177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Line 39"/>
            <p:cNvSpPr>
              <a:spLocks noChangeShapeType="1"/>
            </p:cNvSpPr>
            <p:nvPr/>
          </p:nvSpPr>
          <p:spPr bwMode="auto">
            <a:xfrm flipH="1">
              <a:off x="3881" y="3905"/>
              <a:ext cx="1177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7" name="Isosceles Triangle 47"/>
          <p:cNvSpPr>
            <a:spLocks noChangeArrowheads="1"/>
          </p:cNvSpPr>
          <p:nvPr/>
        </p:nvSpPr>
        <p:spPr bwMode="auto">
          <a:xfrm>
            <a:off x="5542085" y="3887789"/>
            <a:ext cx="276958" cy="5095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38" name="Isosceles Triangle 48"/>
          <p:cNvSpPr>
            <a:spLocks noChangeArrowheads="1"/>
          </p:cNvSpPr>
          <p:nvPr/>
        </p:nvSpPr>
        <p:spPr bwMode="auto">
          <a:xfrm>
            <a:off x="5959720" y="3887789"/>
            <a:ext cx="276957" cy="5095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39" name="Isosceles Triangle 49"/>
          <p:cNvSpPr>
            <a:spLocks noChangeArrowheads="1"/>
          </p:cNvSpPr>
          <p:nvPr/>
        </p:nvSpPr>
        <p:spPr bwMode="auto">
          <a:xfrm>
            <a:off x="6308482" y="3887789"/>
            <a:ext cx="276957" cy="5095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9240" name="Straight Connector 51"/>
          <p:cNvCxnSpPr>
            <a:cxnSpLocks noChangeShapeType="1"/>
            <a:stCxn id="9249" idx="0"/>
          </p:cNvCxnSpPr>
          <p:nvPr/>
        </p:nvCxnSpPr>
        <p:spPr bwMode="auto">
          <a:xfrm>
            <a:off x="4955931" y="2225675"/>
            <a:ext cx="269337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1" name="Straight Connector 53"/>
          <p:cNvCxnSpPr>
            <a:cxnSpLocks noChangeShapeType="1"/>
          </p:cNvCxnSpPr>
          <p:nvPr/>
        </p:nvCxnSpPr>
        <p:spPr bwMode="auto">
          <a:xfrm>
            <a:off x="7649308" y="2225675"/>
            <a:ext cx="0" cy="284638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2" name="Rectangle 54"/>
          <p:cNvSpPr>
            <a:spLocks noChangeArrowheads="1"/>
          </p:cNvSpPr>
          <p:nvPr/>
        </p:nvSpPr>
        <p:spPr bwMode="auto">
          <a:xfrm>
            <a:off x="5401408" y="2617788"/>
            <a:ext cx="1307123" cy="17795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43" name="TextBox 55"/>
          <p:cNvSpPr txBox="1">
            <a:spLocks noChangeArrowheads="1"/>
          </p:cNvSpPr>
          <p:nvPr/>
        </p:nvSpPr>
        <p:spPr bwMode="auto">
          <a:xfrm>
            <a:off x="6236677" y="1385888"/>
            <a:ext cx="18453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sr-Latn-CS" sz="1600"/>
              <a:t>Maksimalni opseg </a:t>
            </a:r>
          </a:p>
          <a:p>
            <a:pPr eaLnBrk="1" hangingPunct="1"/>
            <a:r>
              <a:rPr lang="sr-Latn-CS" sz="1600"/>
              <a:t>koordinata ekrana</a:t>
            </a:r>
            <a:endParaRPr lang="en-US" sz="1600"/>
          </a:p>
        </p:txBody>
      </p:sp>
      <p:sp>
        <p:nvSpPr>
          <p:cNvPr id="9244" name="TextBox 56"/>
          <p:cNvSpPr txBox="1">
            <a:spLocks noChangeArrowheads="1"/>
          </p:cNvSpPr>
          <p:nvPr/>
        </p:nvSpPr>
        <p:spPr bwMode="auto">
          <a:xfrm>
            <a:off x="5086351" y="5341939"/>
            <a:ext cx="18271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sr-Latn-CS" sz="1600"/>
              <a:t>Koordinate ekrana</a:t>
            </a:r>
            <a:endParaRPr lang="en-US" sz="1600"/>
          </a:p>
        </p:txBody>
      </p:sp>
      <p:sp>
        <p:nvSpPr>
          <p:cNvPr id="9245" name="TextBox 57"/>
          <p:cNvSpPr txBox="1">
            <a:spLocks noChangeArrowheads="1"/>
          </p:cNvSpPr>
          <p:nvPr/>
        </p:nvSpPr>
        <p:spPr bwMode="auto">
          <a:xfrm>
            <a:off x="6989885" y="2959100"/>
            <a:ext cx="5453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sr-Latn-CS" sz="1600"/>
              <a:t>vizir</a:t>
            </a:r>
            <a:endParaRPr lang="en-US" sz="1600"/>
          </a:p>
        </p:txBody>
      </p:sp>
      <p:cxnSp>
        <p:nvCxnSpPr>
          <p:cNvPr id="9246" name="Straight Arrow Connector 59"/>
          <p:cNvCxnSpPr>
            <a:cxnSpLocks noChangeShapeType="1"/>
            <a:stCxn id="9245" idx="1"/>
          </p:cNvCxnSpPr>
          <p:nvPr/>
        </p:nvCxnSpPr>
        <p:spPr bwMode="auto">
          <a:xfrm flipH="1">
            <a:off x="6773009" y="3128377"/>
            <a:ext cx="216876" cy="58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7" name="Straight Arrow Connector 61"/>
          <p:cNvCxnSpPr>
            <a:cxnSpLocks noChangeShapeType="1"/>
            <a:stCxn id="9243" idx="2"/>
          </p:cNvCxnSpPr>
          <p:nvPr/>
        </p:nvCxnSpPr>
        <p:spPr bwMode="auto">
          <a:xfrm flipH="1">
            <a:off x="6989885" y="1970663"/>
            <a:ext cx="169481" cy="2550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131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395536" y="62981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r-Latn-C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Perspektiva u praksi (I)</a:t>
            </a:r>
            <a:endParaRPr lang="en-US" sz="4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0D93E-0D8D-4C9F-8F63-5C78831217E9}" type="slidenum">
              <a:rPr lang="en-US" smtClean="0"/>
              <a:pPr>
                <a:defRPr/>
              </a:pPr>
              <a:t>50</a:t>
            </a:fld>
            <a:endParaRPr lang="th-TH"/>
          </a:p>
        </p:txBody>
      </p:sp>
      <p:pic>
        <p:nvPicPr>
          <p:cNvPr id="5837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6497" y="1600200"/>
            <a:ext cx="6046177" cy="4532313"/>
          </a:xfrm>
          <a:noFill/>
        </p:spPr>
      </p:pic>
    </p:spTree>
    <p:extLst>
      <p:ext uri="{BB962C8B-B14F-4D97-AF65-F5344CB8AC3E}">
        <p14:creationId xmlns:p14="http://schemas.microsoft.com/office/powerpoint/2010/main" val="417933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r-Latn-C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Perspektiva u praksi (II) </a:t>
            </a:r>
            <a:endParaRPr lang="en-US" sz="4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67544" y="1999381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Cambria" pitchFamily="18" charset="0"/>
                <a:ea typeface="Cambria" pitchFamily="18" charset="0"/>
              </a:rPr>
              <a:t>• </a:t>
            </a:r>
            <a:r>
              <a:rPr lang="sr-Latn-CS" sz="2400" dirty="0" smtClean="0">
                <a:latin typeface="Cambria" pitchFamily="18" charset="0"/>
                <a:ea typeface="Cambria" pitchFamily="18" charset="0"/>
              </a:rPr>
              <a:t>Kontrola konvergencije originalno paralelnih linija; 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Cambria" pitchFamily="18" charset="0"/>
                <a:ea typeface="Cambria" pitchFamily="18" charset="0"/>
              </a:rPr>
              <a:t>• Standard</a:t>
            </a:r>
            <a:r>
              <a:rPr lang="sr-Latn-CS" sz="2400" dirty="0" smtClean="0">
                <a:latin typeface="Cambria" pitchFamily="18" charset="0"/>
                <a:ea typeface="Cambria" pitchFamily="18" charset="0"/>
              </a:rPr>
              <a:t>ni primer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: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ar</a:t>
            </a:r>
            <a:r>
              <a:rPr lang="sr-Latn-CS" sz="2400" dirty="0" smtClean="0">
                <a:latin typeface="Cambria" pitchFamily="18" charset="0"/>
                <a:ea typeface="Cambria" pitchFamily="18" charset="0"/>
              </a:rPr>
              <a:t>hitektura</a:t>
            </a:r>
            <a:endParaRPr lang="en-US" sz="2400" dirty="0" smtClean="0">
              <a:latin typeface="Cambria" pitchFamily="18" charset="0"/>
              <a:ea typeface="Cambria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Cambria" pitchFamily="18" charset="0"/>
                <a:ea typeface="Cambria" pitchFamily="18" charset="0"/>
              </a:rPr>
              <a:t>	– </a:t>
            </a:r>
            <a:r>
              <a:rPr lang="sr-Latn-CS" sz="2400" dirty="0" smtClean="0">
                <a:latin typeface="Cambria" pitchFamily="18" charset="0"/>
                <a:ea typeface="Cambria" pitchFamily="18" charset="0"/>
              </a:rPr>
              <a:t>zgrade su više od posmatrača tako da ih on snima odozdo </a:t>
            </a:r>
            <a:endParaRPr lang="en-US" sz="2400" dirty="0" smtClean="0">
              <a:latin typeface="Cambria" pitchFamily="18" charset="0"/>
              <a:ea typeface="Cambria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Cambria" pitchFamily="18" charset="0"/>
                <a:ea typeface="Cambria" pitchFamily="18" charset="0"/>
              </a:rPr>
              <a:t>	– </a:t>
            </a:r>
            <a:r>
              <a:rPr lang="sr-Latn-CS" sz="2400" dirty="0" smtClean="0">
                <a:latin typeface="Cambria" pitchFamily="18" charset="0"/>
                <a:ea typeface="Cambria" pitchFamily="18" charset="0"/>
              </a:rPr>
              <a:t>vrh zgrade je dalje od posmatrača te izgleda manji nego što jeste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Cambria" pitchFamily="18" charset="0"/>
                <a:ea typeface="Cambria" pitchFamily="18" charset="0"/>
              </a:rPr>
              <a:t>• </a:t>
            </a:r>
            <a:r>
              <a:rPr lang="sr-Latn-CS" sz="2400" dirty="0" smtClean="0">
                <a:latin typeface="Cambria" pitchFamily="18" charset="0"/>
                <a:ea typeface="Cambria" pitchFamily="18" charset="0"/>
              </a:rPr>
              <a:t>Rešenje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: </a:t>
            </a:r>
            <a:r>
              <a:rPr lang="sr-Latn-CS" sz="2400" dirty="0" smtClean="0">
                <a:latin typeface="Cambria" pitchFamily="18" charset="0"/>
                <a:ea typeface="Cambria" pitchFamily="18" charset="0"/>
              </a:rPr>
              <a:t>neka ravan projekcije bude paralelna sa fasadom zgrade</a:t>
            </a:r>
            <a:endParaRPr lang="en-US" sz="2400" dirty="0" smtClean="0">
              <a:latin typeface="Cambria" pitchFamily="18" charset="0"/>
              <a:ea typeface="Cambria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Cambria" pitchFamily="18" charset="0"/>
                <a:ea typeface="Cambria" pitchFamily="18" charset="0"/>
              </a:rPr>
              <a:t>	– </a:t>
            </a:r>
            <a:r>
              <a:rPr lang="sr-Latn-CS" sz="2400" dirty="0" smtClean="0">
                <a:latin typeface="Cambria" pitchFamily="18" charset="0"/>
                <a:ea typeface="Cambria" pitchFamily="18" charset="0"/>
              </a:rPr>
              <a:t>vrh zgrade je na istom odstojanju od </a:t>
            </a:r>
            <a:r>
              <a:rPr lang="sr-Latn-CS" sz="2400" i="1" dirty="0" smtClean="0">
                <a:latin typeface="Cambria" pitchFamily="18" charset="0"/>
                <a:ea typeface="Cambria" pitchFamily="18" charset="0"/>
              </a:rPr>
              <a:t>ravni projekcije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Cambria" pitchFamily="18" charset="0"/>
                <a:ea typeface="Cambria" pitchFamily="18" charset="0"/>
              </a:rPr>
              <a:t>• </a:t>
            </a:r>
            <a:r>
              <a:rPr lang="sr-Latn-CS" sz="2400" dirty="0" smtClean="0">
                <a:latin typeface="Cambria" pitchFamily="18" charset="0"/>
                <a:ea typeface="Cambria" pitchFamily="18" charset="0"/>
              </a:rPr>
              <a:t>Isti efekti perspektive mogu se postiči postprocesiranjem</a:t>
            </a:r>
            <a:endParaRPr lang="en-US" sz="2400" dirty="0" smtClean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AD0F6-8D56-468E-BF41-ED1BEE9F81A1}" type="slidenum">
              <a:rPr lang="en-US" smtClean="0"/>
              <a:pPr>
                <a:defRPr/>
              </a:pPr>
              <a:t>51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422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r-Latn-C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Perspektiva u praksi (III)</a:t>
            </a:r>
            <a:endParaRPr lang="en-US" sz="4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9DAA4D-36A2-404D-95B6-E22D4F3C37B4}" type="slidenum">
              <a:rPr lang="en-US" smtClean="0"/>
              <a:pPr>
                <a:defRPr/>
              </a:pPr>
              <a:t>52</a:t>
            </a:fld>
            <a:endParaRPr lang="th-TH"/>
          </a:p>
        </p:txBody>
      </p:sp>
      <p:pic>
        <p:nvPicPr>
          <p:cNvPr id="604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7623" y="1849015"/>
            <a:ext cx="6183923" cy="4532313"/>
          </a:xfrm>
          <a:noFill/>
        </p:spPr>
      </p:pic>
    </p:spTree>
    <p:extLst>
      <p:ext uri="{BB962C8B-B14F-4D97-AF65-F5344CB8AC3E}">
        <p14:creationId xmlns:p14="http://schemas.microsoft.com/office/powerpoint/2010/main" val="34996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5FFC8-B3F8-4A6B-B47B-241E79B5AC93}" type="slidenum">
              <a:rPr lang="en-US"/>
              <a:pPr>
                <a:defRPr/>
              </a:pPr>
              <a:t>53</a:t>
            </a:fld>
            <a:endParaRPr lang="th-TH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sr-Latn-C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Afine transformacije</a:t>
            </a:r>
            <a:endParaRPr lang="en-US" sz="4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85" y="1600201"/>
            <a:ext cx="7973071" cy="4619625"/>
          </a:xfrm>
        </p:spPr>
        <p:txBody>
          <a:bodyPr>
            <a:noAutofit/>
          </a:bodyPr>
          <a:lstStyle/>
          <a:p>
            <a:pPr eaLnBrk="1" hangingPunct="1"/>
            <a:r>
              <a:rPr lang="sr-Latn-CS" sz="22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Transformacije</a:t>
            </a:r>
            <a:r>
              <a:rPr lang="sr-Latn-C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modela omogućavaju kreiranje kompleksnih modela pozicioniranjem prostih </a:t>
            </a:r>
            <a:r>
              <a:rPr lang="sr-Latn-C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komponenti</a:t>
            </a:r>
            <a:r>
              <a:rPr lang="en-U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;</a:t>
            </a:r>
            <a:r>
              <a:rPr lang="sr-Latn-C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transformacija pogleda omogućava postavljanje virtuelnih kamera u realnom svetu, kao i usaglašavanje svetskog koordinatnog sistema sa koordinatnim sistemom kamere;</a:t>
            </a:r>
          </a:p>
          <a:p>
            <a:pPr eaLnBrk="1" hangingPunct="1"/>
            <a:r>
              <a:rPr lang="sr-Latn-CS" sz="22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Animacija je nezamisliva bez transformacije jer samo kretanje predstavlja transformacije objekta i scena u jedinici vremena; </a:t>
            </a:r>
          </a:p>
          <a:p>
            <a:pPr marL="0" indent="0" eaLnBrk="1" hangingPunct="1">
              <a:buNone/>
            </a:pPr>
            <a:endParaRPr lang="en-US" sz="2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marL="0" indent="0" algn="ctr" eaLnBrk="1" hangingPunct="1">
              <a:buNone/>
            </a:pPr>
            <a:r>
              <a:rPr lang="sr-Latn-CS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Jedna </a:t>
            </a:r>
            <a:r>
              <a:rPr lang="sr-Latn-CS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vrsta transformacija su i </a:t>
            </a:r>
            <a:r>
              <a:rPr lang="sr-Latn-CS" sz="2000" b="1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afine transformacije</a:t>
            </a:r>
            <a:r>
              <a:rPr lang="sr-Latn-CS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 Afine transformacije predstavljaju bilo koje transformacije koje čuvaju i zadržavaju kol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</a:t>
            </a:r>
            <a:r>
              <a:rPr lang="sr-Latn-CS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nearnost i informaciju o njoj i koje čuvaju proporciju dimenzija.</a:t>
            </a:r>
            <a:endParaRPr lang="en-US" sz="2000" i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36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6872"/>
            <a:ext cx="2742034" cy="265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105273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Hvala na pažnji!</a:t>
            </a:r>
            <a:endParaRPr lang="en-US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4869160"/>
            <a:ext cx="74821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600" dirty="0" smtClean="0">
                <a:solidFill>
                  <a:srgbClr val="002060"/>
                </a:solidFill>
                <a:latin typeface="Cambria" pitchFamily="18" charset="0"/>
              </a:rPr>
              <a:t>Pitanja?</a:t>
            </a:r>
          </a:p>
          <a:p>
            <a:pPr algn="l"/>
            <a:r>
              <a:rPr lang="en-US" sz="2800" dirty="0" smtClean="0">
                <a:solidFill>
                  <a:srgbClr val="002060"/>
                </a:solidFill>
                <a:latin typeface="Cambria" pitchFamily="18" charset="0"/>
                <a:hlinkClick r:id="rId3"/>
              </a:rPr>
              <a:t>violeta.dimic2015@gmail.com</a:t>
            </a:r>
            <a:endParaRPr lang="en-US" sz="2800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l"/>
            <a:endParaRPr lang="en-US" sz="3200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30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6B0BC-1A97-41C9-8893-61634B9AE48A}" type="slidenum">
              <a:rPr lang="en-US"/>
              <a:pPr>
                <a:defRPr/>
              </a:pPr>
              <a:t>6</a:t>
            </a:fld>
            <a:endParaRPr lang="th-TH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40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Defini</a:t>
            </a:r>
            <a:r>
              <a:rPr lang="sr-Latn-C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cija</a:t>
            </a:r>
            <a:r>
              <a:rPr lang="en-U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projekcije </a:t>
            </a:r>
            <a:r>
              <a:rPr lang="en-U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(1/2)</a:t>
            </a:r>
            <a:endParaRPr lang="th-TH" sz="4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algn="just">
              <a:spcBef>
                <a:spcPct val="0"/>
              </a:spcBef>
              <a:buClr>
                <a:srgbClr val="0000FF"/>
              </a:buClr>
              <a:buSzTx/>
              <a:buFontTx/>
              <a:buChar char="•"/>
            </a:pPr>
            <a:r>
              <a:rPr lang="en-GB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Transform</a:t>
            </a:r>
            <a:r>
              <a:rPr lang="sr-Latn-C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iše</a:t>
            </a:r>
            <a:r>
              <a:rPr lang="en-GB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tačke u koordinatnom sistemu dimenzija </a:t>
            </a:r>
            <a:r>
              <a:rPr lang="sr-Latn-CS" sz="28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</a:t>
            </a:r>
            <a:r>
              <a:rPr lang="sr-Latn-C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u koordinatni sistem koji je dimenzija </a:t>
            </a:r>
            <a:r>
              <a:rPr lang="sr-Latn-CS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manjih</a:t>
            </a:r>
            <a:r>
              <a:rPr lang="sr-Latn-C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od </a:t>
            </a:r>
            <a:r>
              <a:rPr lang="sr-Latn-CS" sz="28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</a:t>
            </a:r>
            <a:r>
              <a:rPr lang="sr-Latn-C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 (3D         2D)</a:t>
            </a:r>
          </a:p>
          <a:p>
            <a:pPr algn="just">
              <a:spcBef>
                <a:spcPct val="0"/>
              </a:spcBef>
              <a:buClr>
                <a:srgbClr val="0000FF"/>
              </a:buClr>
              <a:buSzTx/>
              <a:buFontTx/>
              <a:buChar char="•"/>
            </a:pPr>
            <a:endParaRPr lang="en-GB" sz="28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algn="just">
              <a:spcBef>
                <a:spcPct val="0"/>
              </a:spcBef>
              <a:buClr>
                <a:srgbClr val="0000FF"/>
              </a:buClr>
              <a:buSzTx/>
              <a:buFontTx/>
              <a:buChar char="•"/>
            </a:pPr>
            <a:r>
              <a:rPr lang="sr-Latn-C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Projekcija je definisana </a:t>
            </a:r>
            <a:r>
              <a:rPr lang="sr-Latn-CS" sz="2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linijama projekcije</a:t>
            </a:r>
            <a:r>
              <a:rPr lang="en-GB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:</a:t>
            </a:r>
            <a:endParaRPr lang="en-US" sz="28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algn="just"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</a:pPr>
            <a:r>
              <a:rPr lang="en-U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   </a:t>
            </a:r>
          </a:p>
          <a:p>
            <a:pPr algn="just"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</a:pPr>
            <a:r>
              <a:rPr lang="en-U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  To </a:t>
            </a:r>
            <a:r>
              <a:rPr lang="en-US" sz="28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su</a:t>
            </a:r>
            <a:r>
              <a:rPr lang="en-U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lin</a:t>
            </a:r>
            <a:r>
              <a:rPr lang="sr-Latn-C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ije koje počinju iz centra projekcije, prolaze kroz tačke na </a:t>
            </a:r>
            <a:r>
              <a:rPr lang="en-GB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3D </a:t>
            </a:r>
            <a:r>
              <a:rPr lang="en-GB" sz="28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obje</a:t>
            </a:r>
            <a:r>
              <a:rPr lang="sr-Latn-C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</a:t>
            </a:r>
            <a:r>
              <a:rPr lang="en-GB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</a:t>
            </a:r>
            <a:r>
              <a:rPr lang="sr-Latn-C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u i onda padaju (seku) u projektnu ravan.</a:t>
            </a:r>
            <a:r>
              <a:rPr lang="en-GB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</a:p>
          <a:p>
            <a:pPr algn="just">
              <a:spcBef>
                <a:spcPct val="0"/>
              </a:spcBef>
              <a:buClr>
                <a:srgbClr val="0000FF"/>
              </a:buClr>
              <a:buSzTx/>
              <a:buFontTx/>
              <a:buChar char="•"/>
            </a:pPr>
            <a:endParaRPr lang="en-GB" sz="28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n-GB" sz="28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0245" name="Right Arrow 4"/>
          <p:cNvSpPr>
            <a:spLocks noChangeArrowheads="1"/>
          </p:cNvSpPr>
          <p:nvPr/>
        </p:nvSpPr>
        <p:spPr bwMode="auto">
          <a:xfrm>
            <a:off x="3635896" y="3068960"/>
            <a:ext cx="568569" cy="193675"/>
          </a:xfrm>
          <a:prstGeom prst="rightArrow">
            <a:avLst>
              <a:gd name="adj1" fmla="val 50000"/>
              <a:gd name="adj2" fmla="val 4970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0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6B92E-0F5B-411E-B162-FE2862D050E6}" type="slidenum">
              <a:rPr lang="en-US"/>
              <a:pPr>
                <a:defRPr/>
              </a:pPr>
              <a:t>7</a:t>
            </a:fld>
            <a:endParaRPr lang="th-TH" dirty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845840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40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Defini</a:t>
            </a:r>
            <a:r>
              <a:rPr lang="sr-Latn-C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cije</a:t>
            </a:r>
            <a:r>
              <a:rPr lang="en-U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(2/2)</a:t>
            </a:r>
            <a:endParaRPr lang="th-TH" sz="4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99381"/>
            <a:ext cx="8229600" cy="452596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just" eaLnBrk="1" hangingPunct="1"/>
            <a:r>
              <a:rPr lang="en-US" sz="28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Ce</a:t>
            </a:r>
            <a:r>
              <a:rPr lang="sr-Latn-CS" sz="28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ntar projekcije</a:t>
            </a:r>
            <a:r>
              <a:rPr lang="en-U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ili projekciona referentna tačka </a:t>
            </a:r>
            <a:r>
              <a:rPr lang="en-U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en-US" sz="28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CoP</a:t>
            </a:r>
            <a:r>
              <a:rPr lang="en-U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): </a:t>
            </a:r>
            <a:r>
              <a:rPr lang="sr-Latn-C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pozicija oka ili kamere u odnosu na koje se projekcija izvodi.</a:t>
            </a:r>
          </a:p>
          <a:p>
            <a:pPr eaLnBrk="1" hangingPunct="1">
              <a:buFont typeface="Wingdings" pitchFamily="2" charset="2"/>
              <a:buNone/>
            </a:pPr>
            <a:r>
              <a:rPr lang="sr-Latn-C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  </a:t>
            </a:r>
            <a:r>
              <a:rPr lang="en-U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sr-Latn-C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engl.:</a:t>
            </a:r>
            <a:r>
              <a:rPr lang="en-U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eyepoint</a:t>
            </a:r>
            <a:r>
              <a:rPr lang="en-U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camera point, projection reference point)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algn="just" eaLnBrk="1" hangingPunct="1"/>
            <a:r>
              <a:rPr lang="sr-Latn-CS" sz="28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Ravan projekcije ili pogleda</a:t>
            </a:r>
            <a:r>
              <a:rPr lang="en-U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: </a:t>
            </a:r>
            <a:r>
              <a:rPr lang="sr-Latn-C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u slučaju</a:t>
            </a:r>
            <a:r>
              <a:rPr lang="en-U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3D         2D </a:t>
            </a:r>
            <a:r>
              <a:rPr lang="en-US" sz="28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proje</a:t>
            </a:r>
            <a:r>
              <a:rPr lang="sr-Latn-C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kcije</a:t>
            </a:r>
            <a:r>
              <a:rPr lang="en-U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sr-Latn-C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ravan na koju se projekcija polaže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sr-Latn-C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   </a:t>
            </a:r>
            <a:r>
              <a:rPr lang="en-U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sr-Latn-C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engl.:</a:t>
            </a:r>
            <a:r>
              <a:rPr lang="en-U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viewplane</a:t>
            </a:r>
            <a:r>
              <a:rPr lang="en-US" sz="28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)</a:t>
            </a:r>
          </a:p>
          <a:p>
            <a:pPr algn="just" eaLnBrk="1" hangingPunct="1"/>
            <a:endParaRPr lang="th-TH" sz="28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269" name="Right Arrow 4"/>
          <p:cNvSpPr>
            <a:spLocks noChangeArrowheads="1"/>
          </p:cNvSpPr>
          <p:nvPr/>
        </p:nvSpPr>
        <p:spPr bwMode="auto">
          <a:xfrm>
            <a:off x="7380312" y="5013176"/>
            <a:ext cx="568569" cy="193675"/>
          </a:xfrm>
          <a:prstGeom prst="rightArrow">
            <a:avLst>
              <a:gd name="adj1" fmla="val 50000"/>
              <a:gd name="adj2" fmla="val 4970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3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Transformacije</a:t>
            </a:r>
            <a:r>
              <a:rPr lang="en-U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pogleda</a:t>
            </a:r>
            <a:endParaRPr lang="en-GB" sz="4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801566" y="1704999"/>
            <a:ext cx="7772400" cy="4532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</a:t>
            </a:r>
            <a:r>
              <a:rPr lang="en-US" sz="24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ransformacija</a:t>
            </a:r>
            <a:r>
              <a:rPr lang="en-US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pogleda</a:t>
            </a:r>
            <a:r>
              <a:rPr lang="en-US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mapira</a:t>
            </a:r>
            <a:r>
              <a:rPr lang="en-GB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3D lo</a:t>
            </a:r>
            <a:r>
              <a:rPr lang="en-US" sz="24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kacije</a:t>
            </a:r>
            <a:r>
              <a:rPr lang="en-GB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predstavljene</a:t>
            </a:r>
            <a:r>
              <a:rPr lang="en-US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kao</a:t>
            </a:r>
            <a:r>
              <a:rPr lang="en-GB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(</a:t>
            </a:r>
            <a:r>
              <a:rPr lang="en-GB" sz="24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x, y, z) </a:t>
            </a:r>
            <a:r>
              <a:rPr lang="en-US" sz="24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koordinate</a:t>
            </a:r>
            <a:r>
              <a:rPr lang="en-US" sz="24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u </a:t>
            </a:r>
            <a:r>
              <a:rPr lang="en-US" sz="24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koordinatnom</a:t>
            </a:r>
            <a:r>
              <a:rPr lang="en-US" sz="24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sistemu</a:t>
            </a:r>
            <a:r>
              <a:rPr lang="en-US" sz="24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24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na</a:t>
            </a:r>
            <a:r>
              <a:rPr lang="en-US" sz="24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koordinate</a:t>
            </a:r>
            <a:r>
              <a:rPr lang="en-US" sz="24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slike</a:t>
            </a:r>
            <a:r>
              <a:rPr lang="en-GB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izražene</a:t>
            </a:r>
            <a:r>
              <a:rPr lang="en-US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u </a:t>
            </a:r>
            <a:r>
              <a:rPr lang="en-US" sz="24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jedinicama</a:t>
            </a:r>
            <a:r>
              <a:rPr lang="en-US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piksela</a:t>
            </a:r>
            <a:r>
              <a:rPr lang="en-GB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Ove</a:t>
            </a:r>
            <a:r>
              <a:rPr lang="en-US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složene</a:t>
            </a:r>
            <a:r>
              <a:rPr lang="en-US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transformacije</a:t>
            </a:r>
            <a:r>
              <a:rPr lang="en-US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se </a:t>
            </a:r>
            <a:r>
              <a:rPr lang="en-US" sz="24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razdvajaju</a:t>
            </a:r>
            <a:r>
              <a:rPr lang="en-US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i </a:t>
            </a:r>
            <a:r>
              <a:rPr lang="en-US" sz="24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predstavljaju</a:t>
            </a:r>
            <a:r>
              <a:rPr lang="en-US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kao</a:t>
            </a:r>
            <a:r>
              <a:rPr lang="en-US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sled </a:t>
            </a:r>
            <a:r>
              <a:rPr lang="en-US" sz="24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jednostavnijih</a:t>
            </a:r>
            <a:r>
              <a:rPr lang="en-US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transformacija</a:t>
            </a:r>
            <a:r>
              <a:rPr lang="en-GB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:</a:t>
            </a:r>
            <a:endParaRPr lang="en-US" sz="24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en-GB" sz="2000" b="1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</a:t>
            </a:r>
            <a:r>
              <a:rPr lang="en-US" sz="2000" b="1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ransformacija</a:t>
            </a:r>
            <a:r>
              <a:rPr lang="en-US" sz="2000" b="1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kamere</a:t>
            </a:r>
            <a:r>
              <a:rPr lang="en-US" sz="2000" b="1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ili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transformacija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oka,koja</a:t>
            </a:r>
            <a:r>
              <a:rPr lang="en-U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postavlja</a:t>
            </a:r>
            <a:r>
              <a:rPr lang="en-U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kameru</a:t>
            </a:r>
            <a:r>
              <a:rPr lang="en-U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u </a:t>
            </a:r>
            <a:r>
              <a:rPr lang="en-US" sz="20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koordinatni</a:t>
            </a:r>
            <a:r>
              <a:rPr lang="en-U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početak</a:t>
            </a:r>
            <a:r>
              <a:rPr lang="en-U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u </a:t>
            </a:r>
            <a:r>
              <a:rPr lang="en-US" sz="20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specificira</a:t>
            </a:r>
            <a:r>
              <a:rPr lang="en-U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orijentaciju</a:t>
            </a:r>
            <a:r>
              <a:rPr lang="en-GB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</a:t>
            </a:r>
            <a:r>
              <a:rPr lang="en-U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Zavisi</a:t>
            </a:r>
            <a:r>
              <a:rPr lang="en-U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samo</a:t>
            </a:r>
            <a:r>
              <a:rPr lang="en-U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od </a:t>
            </a:r>
            <a:r>
              <a:rPr lang="en-US" sz="20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pozicije</a:t>
            </a:r>
            <a:r>
              <a:rPr lang="en-U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i </a:t>
            </a:r>
            <a:r>
              <a:rPr lang="en-US" sz="20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orijentacije</a:t>
            </a:r>
            <a:r>
              <a:rPr lang="en-U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kamere</a:t>
            </a:r>
            <a:r>
              <a:rPr lang="en-U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en-GB" sz="2000" i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en-US" sz="2000" b="1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</a:t>
            </a:r>
            <a:r>
              <a:rPr lang="en-GB" sz="2000" b="1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ransforma</a:t>
            </a:r>
            <a:r>
              <a:rPr lang="en-US" sz="2000" b="1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cija</a:t>
            </a:r>
            <a:r>
              <a:rPr lang="en-US" sz="2000" b="1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projekcije</a:t>
            </a:r>
            <a:r>
              <a:rPr lang="en-GB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20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koja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projektuje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tačke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iz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prostora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kamere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tako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da </a:t>
            </a:r>
            <a:r>
              <a:rPr lang="en-US" sz="20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sve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vidljive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tačke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budu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mapirane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na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oblast </a:t>
            </a:r>
            <a:r>
              <a:rPr lang="en-US" sz="20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definisanu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od</a:t>
            </a:r>
            <a:r>
              <a:rPr lang="en-GB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GB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−1 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do</a:t>
            </a:r>
            <a:r>
              <a:rPr lang="en-GB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1 </a:t>
            </a:r>
            <a:r>
              <a:rPr lang="en-US" sz="20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po</a:t>
            </a:r>
            <a:r>
              <a:rPr lang="en-GB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x 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</a:t>
            </a:r>
            <a:r>
              <a:rPr lang="en-GB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y. </a:t>
            </a:r>
            <a:r>
              <a:rPr lang="en-US" sz="20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Zavisi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samo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od </a:t>
            </a:r>
            <a:r>
              <a:rPr lang="en-US" sz="20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vrste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željene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projekcije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 </a:t>
            </a:r>
            <a:endParaRPr lang="en-GB" sz="2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en-US" sz="2000" b="1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Transformacija</a:t>
            </a:r>
            <a:r>
              <a:rPr lang="en-US" sz="2000" b="1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prozora</a:t>
            </a:r>
            <a:r>
              <a:rPr lang="en-GB" sz="2000" b="1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GB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20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koja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mapira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jedinični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kvadrat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slike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na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odgovarajući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ekran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definisan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jedinicama</a:t>
            </a:r>
            <a:r>
              <a:rPr lang="en-US" sz="20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piksela</a:t>
            </a:r>
            <a:r>
              <a:rPr lang="en-GB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Zavisi</a:t>
            </a:r>
            <a:r>
              <a:rPr lang="en-U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samo</a:t>
            </a:r>
            <a:r>
              <a:rPr lang="en-U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od </a:t>
            </a:r>
            <a:r>
              <a:rPr lang="en-US" sz="20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veličine</a:t>
            </a:r>
            <a:r>
              <a:rPr lang="en-U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i </a:t>
            </a:r>
            <a:r>
              <a:rPr lang="en-US" sz="20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pozicije</a:t>
            </a:r>
            <a:r>
              <a:rPr lang="en-U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izlazne</a:t>
            </a:r>
            <a:r>
              <a:rPr lang="en-US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slike</a:t>
            </a:r>
            <a:r>
              <a:rPr lang="en-GB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33DB5-9DF8-43EC-BBAD-161ED133005B}" type="slidenum">
              <a:rPr lang="en-US" smtClean="0"/>
              <a:pPr>
                <a:defRPr/>
              </a:pPr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4636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43D1ED-393E-4F76-BEA3-10EE4D83E0FF}" type="slidenum">
              <a:rPr lang="en-US"/>
              <a:pPr>
                <a:defRPr/>
              </a:pPr>
              <a:t>9</a:t>
            </a:fld>
            <a:endParaRPr lang="th-TH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Planar</a:t>
            </a:r>
            <a:r>
              <a:rPr lang="sr-Latn-C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ne </a:t>
            </a:r>
            <a:r>
              <a:rPr lang="en-U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</a:t>
            </a:r>
            <a:r>
              <a:rPr lang="en-US" sz="40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roje</a:t>
            </a:r>
            <a:r>
              <a:rPr lang="sr-Latn-CS" sz="4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kcije</a:t>
            </a:r>
            <a:endParaRPr lang="th-TH" sz="40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331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8" y="2286000"/>
            <a:ext cx="35433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708" y="2057400"/>
            <a:ext cx="3149112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51693" y="4267200"/>
            <a:ext cx="435365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/>
          <a:p>
            <a:pPr marL="228600" indent="-228600" eaLnBrk="0" hangingPunct="0">
              <a:lnSpc>
                <a:spcPct val="85000"/>
              </a:lnSpc>
            </a:pPr>
            <a:r>
              <a:rPr lang="sr-Latn-CS" sz="1800" b="1" dirty="0">
                <a:latin typeface="Cambria" pitchFamily="18" charset="0"/>
                <a:ea typeface="Cambria" pitchFamily="18" charset="0"/>
                <a:cs typeface="Tahoma" pitchFamily="34" charset="0"/>
              </a:rPr>
              <a:t>Projekcije u p</a:t>
            </a:r>
            <a:r>
              <a:rPr lang="en-US" sz="1800" b="1" dirty="0" err="1">
                <a:latin typeface="Cambria" pitchFamily="18" charset="0"/>
                <a:ea typeface="Cambria" pitchFamily="18" charset="0"/>
                <a:cs typeface="Tahoma" pitchFamily="34" charset="0"/>
              </a:rPr>
              <a:t>erspe</a:t>
            </a:r>
            <a:r>
              <a:rPr lang="sr-Latn-CS" sz="1800" b="1" dirty="0">
                <a:latin typeface="Cambria" pitchFamily="18" charset="0"/>
                <a:ea typeface="Cambria" pitchFamily="18" charset="0"/>
                <a:cs typeface="Tahoma" pitchFamily="34" charset="0"/>
              </a:rPr>
              <a:t>ktivi</a:t>
            </a:r>
            <a:r>
              <a:rPr lang="en-US" sz="1800" b="1" dirty="0">
                <a:latin typeface="Cambria" pitchFamily="18" charset="0"/>
                <a:ea typeface="Cambria" pitchFamily="18" charset="0"/>
                <a:cs typeface="Tahoma" pitchFamily="34" charset="0"/>
              </a:rPr>
              <a:t>: </a:t>
            </a:r>
            <a:endParaRPr lang="sr-Latn-CS" sz="1800" b="1" dirty="0">
              <a:latin typeface="Cambria" pitchFamily="18" charset="0"/>
              <a:ea typeface="Cambria" pitchFamily="18" charset="0"/>
              <a:cs typeface="Tahoma" pitchFamily="34" charset="0"/>
            </a:endParaRPr>
          </a:p>
          <a:p>
            <a:pPr marL="228600" indent="-228600" eaLnBrk="0" hangingPunct="0">
              <a:lnSpc>
                <a:spcPct val="85000"/>
              </a:lnSpc>
            </a:pPr>
            <a:r>
              <a:rPr lang="sr-Latn-CS" sz="1800" dirty="0">
                <a:latin typeface="Cambria" pitchFamily="18" charset="0"/>
                <a:ea typeface="Cambria" pitchFamily="18" charset="0"/>
                <a:cs typeface="Tahoma" pitchFamily="34" charset="0"/>
              </a:rPr>
              <a:t>Rastojanje do</a:t>
            </a:r>
            <a:r>
              <a:rPr lang="en-US" sz="1800" dirty="0">
                <a:latin typeface="Cambria" pitchFamily="18" charset="0"/>
                <a:ea typeface="Cambria" pitchFamily="18" charset="0"/>
                <a:cs typeface="Tahoma" pitchFamily="34" charset="0"/>
              </a:rPr>
              <a:t> </a:t>
            </a:r>
            <a:r>
              <a:rPr lang="en-US" sz="1800" dirty="0" err="1">
                <a:latin typeface="Cambria" pitchFamily="18" charset="0"/>
                <a:ea typeface="Cambria" pitchFamily="18" charset="0"/>
                <a:cs typeface="Tahoma" pitchFamily="34" charset="0"/>
              </a:rPr>
              <a:t>CoP</a:t>
            </a:r>
            <a:r>
              <a:rPr lang="en-US" sz="1800" dirty="0">
                <a:latin typeface="Cambria" pitchFamily="18" charset="0"/>
                <a:ea typeface="Cambria" pitchFamily="18" charset="0"/>
                <a:cs typeface="Tahoma" pitchFamily="34" charset="0"/>
              </a:rPr>
              <a:t> </a:t>
            </a:r>
            <a:r>
              <a:rPr lang="sr-Latn-CS" sz="1800" dirty="0">
                <a:latin typeface="Cambria" pitchFamily="18" charset="0"/>
                <a:ea typeface="Cambria" pitchFamily="18" charset="0"/>
                <a:cs typeface="Tahoma" pitchFamily="34" charset="0"/>
              </a:rPr>
              <a:t>je konačno</a:t>
            </a:r>
            <a:endParaRPr lang="en-US" sz="1800" dirty="0">
              <a:latin typeface="Cambria" pitchFamily="18" charset="0"/>
              <a:ea typeface="Cambria" pitchFamily="18" charset="0"/>
              <a:cs typeface="Tahoma" pitchFamily="34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134708" y="4267200"/>
            <a:ext cx="3519854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/>
          <a:p>
            <a:pPr marL="228600" indent="-228600" eaLnBrk="0" hangingPunct="0">
              <a:lnSpc>
                <a:spcPct val="85000"/>
              </a:lnSpc>
            </a:pPr>
            <a:r>
              <a:rPr lang="en-US" sz="1800" b="1">
                <a:cs typeface="Tahoma" pitchFamily="34" charset="0"/>
              </a:rPr>
              <a:t>Paral</a:t>
            </a:r>
            <a:r>
              <a:rPr lang="sr-Latn-CS" sz="1800" b="1">
                <a:cs typeface="Tahoma" pitchFamily="34" charset="0"/>
              </a:rPr>
              <a:t>elne projekcije</a:t>
            </a:r>
            <a:r>
              <a:rPr lang="en-US" sz="1800" b="1">
                <a:cs typeface="Tahoma" pitchFamily="34" charset="0"/>
              </a:rPr>
              <a:t>:</a:t>
            </a:r>
            <a:endParaRPr lang="sr-Latn-CS" sz="1800" b="1">
              <a:cs typeface="Tahoma" pitchFamily="34" charset="0"/>
            </a:endParaRPr>
          </a:p>
          <a:p>
            <a:pPr marL="228600" indent="-228600" eaLnBrk="0" hangingPunct="0">
              <a:lnSpc>
                <a:spcPct val="85000"/>
              </a:lnSpc>
            </a:pPr>
            <a:r>
              <a:rPr lang="sr-Latn-CS" sz="1800">
                <a:cs typeface="Tahoma" pitchFamily="34" charset="0"/>
              </a:rPr>
              <a:t>Rastojanje do</a:t>
            </a:r>
            <a:r>
              <a:rPr lang="en-US" sz="1800">
                <a:cs typeface="Tahoma" pitchFamily="34" charset="0"/>
              </a:rPr>
              <a:t> CoP </a:t>
            </a:r>
            <a:r>
              <a:rPr lang="sr-Latn-CS" sz="1800">
                <a:cs typeface="Tahoma" pitchFamily="34" charset="0"/>
              </a:rPr>
              <a:t>je beskonačno</a:t>
            </a:r>
            <a:endParaRPr lang="en-US" sz="1800">
              <a:cs typeface="Tahoma" pitchFamily="34" charset="0"/>
            </a:endParaRPr>
          </a:p>
        </p:txBody>
      </p:sp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755576" y="5013176"/>
            <a:ext cx="82089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sr-Latn-CS" dirty="0">
                <a:latin typeface="Cambria" pitchFamily="18" charset="0"/>
                <a:ea typeface="Cambria" pitchFamily="18" charset="0"/>
              </a:rPr>
              <a:t>Za razliku od </a:t>
            </a:r>
            <a:r>
              <a:rPr lang="sr-Latn-CS" b="1" dirty="0">
                <a:latin typeface="Cambria" pitchFamily="18" charset="0"/>
                <a:ea typeface="Cambria" pitchFamily="18" charset="0"/>
              </a:rPr>
              <a:t>paralelnih</a:t>
            </a:r>
            <a:r>
              <a:rPr lang="sr-Latn-CS" dirty="0">
                <a:latin typeface="Cambria" pitchFamily="18" charset="0"/>
                <a:ea typeface="Cambria" pitchFamily="18" charset="0"/>
              </a:rPr>
              <a:t> projekcija, projekcije u </a:t>
            </a:r>
            <a:r>
              <a:rPr lang="sr-Latn-CS" b="1" dirty="0">
                <a:latin typeface="Cambria" pitchFamily="18" charset="0"/>
                <a:ea typeface="Cambria" pitchFamily="18" charset="0"/>
              </a:rPr>
              <a:t>perspektivi </a:t>
            </a:r>
            <a:r>
              <a:rPr lang="sr-Latn-CS" dirty="0" smtClean="0">
                <a:latin typeface="Cambria" pitchFamily="18" charset="0"/>
                <a:ea typeface="Cambria" pitchFamily="18" charset="0"/>
              </a:rPr>
              <a:t>ne </a:t>
            </a:r>
            <a:r>
              <a:rPr lang="sr-Latn-CS" dirty="0">
                <a:latin typeface="Cambria" pitchFamily="18" charset="0"/>
                <a:ea typeface="Cambria" pitchFamily="18" charset="0"/>
              </a:rPr>
              <a:t>zadržavaju relativne proporcije objekta ali pogled u </a:t>
            </a:r>
            <a:r>
              <a:rPr lang="sr-Latn-CS" dirty="0" smtClean="0">
                <a:latin typeface="Cambria" pitchFamily="18" charset="0"/>
                <a:ea typeface="Cambria" pitchFamily="18" charset="0"/>
              </a:rPr>
              <a:t>perspektivi scene </a:t>
            </a:r>
            <a:r>
              <a:rPr lang="sr-Latn-CS" dirty="0">
                <a:latin typeface="Cambria" pitchFamily="18" charset="0"/>
                <a:ea typeface="Cambria" pitchFamily="18" charset="0"/>
              </a:rPr>
              <a:t>je realističniji, zato što se projektovana rastojanja smanjuju </a:t>
            </a:r>
            <a:r>
              <a:rPr lang="sr-Latn-CS" dirty="0" smtClean="0">
                <a:latin typeface="Cambria" pitchFamily="18" charset="0"/>
                <a:ea typeface="Cambria" pitchFamily="18" charset="0"/>
              </a:rPr>
              <a:t>što </a:t>
            </a:r>
            <a:r>
              <a:rPr lang="sr-Latn-CS" dirty="0">
                <a:latin typeface="Cambria" pitchFamily="18" charset="0"/>
                <a:ea typeface="Cambria" pitchFamily="18" charset="0"/>
              </a:rPr>
              <a:t>je mnogo bliže realnosti </a:t>
            </a:r>
            <a:endParaRPr lang="en-US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3321" name="TextBox 9"/>
          <p:cNvSpPr txBox="1">
            <a:spLocks noChangeArrowheads="1"/>
          </p:cNvSpPr>
          <p:nvPr/>
        </p:nvSpPr>
        <p:spPr bwMode="auto">
          <a:xfrm>
            <a:off x="104043" y="2747963"/>
            <a:ext cx="917331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dirty="0" err="1"/>
              <a:t>CoP</a:t>
            </a:r>
            <a:endParaRPr lang="en-GB" dirty="0"/>
          </a:p>
        </p:txBody>
      </p:sp>
      <p:sp>
        <p:nvSpPr>
          <p:cNvPr id="13322" name="TextBox 10"/>
          <p:cNvSpPr txBox="1">
            <a:spLocks noChangeArrowheads="1"/>
          </p:cNvSpPr>
          <p:nvPr/>
        </p:nvSpPr>
        <p:spPr bwMode="auto">
          <a:xfrm>
            <a:off x="4450374" y="2541588"/>
            <a:ext cx="917331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/>
              <a:t>CoP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36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</TotalTime>
  <Words>2049</Words>
  <Application>Microsoft Office PowerPoint</Application>
  <PresentationFormat>On-screen Show (4:3)</PresentationFormat>
  <Paragraphs>437</Paragraphs>
  <Slides>54</Slides>
  <Notes>49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Office Theme</vt:lpstr>
      <vt:lpstr>Equation</vt:lpstr>
      <vt:lpstr>Računarska grafika – projekcije</vt:lpstr>
      <vt:lpstr>Transformacije modela (koordinatnog sistema)</vt:lpstr>
      <vt:lpstr>Sled transformacija projekcija  (koordinatnog sistema)</vt:lpstr>
      <vt:lpstr>Niz transformacija projekcija  (koordinatnog sistema)</vt:lpstr>
      <vt:lpstr>Sled transformacija projekcija  (koordinatnog sistema)</vt:lpstr>
      <vt:lpstr>Definicija projekcije (1/2)</vt:lpstr>
      <vt:lpstr>Definicije (2/2)</vt:lpstr>
      <vt:lpstr>Transformacije pogleda</vt:lpstr>
      <vt:lpstr>Planarne  projekcije</vt:lpstr>
      <vt:lpstr>Paralelna projekcija</vt:lpstr>
      <vt:lpstr>Taksonomija projekcija</vt:lpstr>
      <vt:lpstr>Paralelne projekcije </vt:lpstr>
      <vt:lpstr>Primer paralelne ortogonalne projekcije </vt:lpstr>
      <vt:lpstr>Aksonometrijske projekcije</vt:lpstr>
      <vt:lpstr>Vrste aksonometrijskih  projekcija</vt:lpstr>
      <vt:lpstr>Izometrijska projekcija (1/2)</vt:lpstr>
      <vt:lpstr>Izometrijska projekcija (2/2)</vt:lpstr>
      <vt:lpstr>Paralelna projekcija</vt:lpstr>
      <vt:lpstr>Paralelne projekcije (2/2)</vt:lpstr>
      <vt:lpstr>Kose projekcije</vt:lpstr>
      <vt:lpstr>Osobine kosih projekcija</vt:lpstr>
      <vt:lpstr>PowerPoint Presentation</vt:lpstr>
      <vt:lpstr>Projekcije u perspektivi</vt:lpstr>
      <vt:lpstr>Projekcije u perspektivi</vt:lpstr>
      <vt:lpstr>Projekcije u perspektivi sa jednom tačkom</vt:lpstr>
      <vt:lpstr>Matrice projekcija u perspektivi</vt:lpstr>
      <vt:lpstr>Projekcije – zapremina pogleda</vt:lpstr>
      <vt:lpstr>Primeri projekcija u perspektivi</vt:lpstr>
      <vt:lpstr>Projekcije u perspektivi</vt:lpstr>
      <vt:lpstr>Aksonometrijske projekcije</vt:lpstr>
      <vt:lpstr>Kose projekcije</vt:lpstr>
      <vt:lpstr>Generisanje zraka pogleda</vt:lpstr>
      <vt:lpstr>PowerPoint Presentation</vt:lpstr>
      <vt:lpstr>Uspostavljanje osnovnih parametara kamere</vt:lpstr>
      <vt:lpstr>Istorija perspektive (I)</vt:lpstr>
      <vt:lpstr>Istorija perspektive (II)</vt:lpstr>
      <vt:lpstr>Istorija perspektive (III)</vt:lpstr>
      <vt:lpstr>Istorija perspektive (IV)</vt:lpstr>
      <vt:lpstr>Istorija perspektive (V)</vt:lpstr>
      <vt:lpstr>Istorija perspektive (VI)</vt:lpstr>
      <vt:lpstr>Perspektiva u crtanju(ravan projektovanja)</vt:lpstr>
      <vt:lpstr>Ravan projektovanja u fotografiji</vt:lpstr>
      <vt:lpstr>Vrste projekcija u perspektivi</vt:lpstr>
      <vt:lpstr>Perspektiva</vt:lpstr>
      <vt:lpstr>Perspektiva (I)</vt:lpstr>
      <vt:lpstr>Perspektiva (II)</vt:lpstr>
      <vt:lpstr>Perspektiva (III)</vt:lpstr>
      <vt:lpstr>Generisanje zraka pogleda slučaj projekcije u perspektivi (I)</vt:lpstr>
      <vt:lpstr>Generisanje zraka pogleda slučaj projekcije u perspektivi (II)</vt:lpstr>
      <vt:lpstr>Perspektiva u praksi (I)</vt:lpstr>
      <vt:lpstr>Perspektiva u praksi (II) </vt:lpstr>
      <vt:lpstr>Perspektiva u praksi (III)</vt:lpstr>
      <vt:lpstr>Afine transformacije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i pravni fakultet</dc:title>
  <dc:creator>Windows User</dc:creator>
  <cp:lastModifiedBy>Korisnik</cp:lastModifiedBy>
  <cp:revision>38</cp:revision>
  <dcterms:created xsi:type="dcterms:W3CDTF">2021-02-24T10:06:34Z</dcterms:created>
  <dcterms:modified xsi:type="dcterms:W3CDTF">2022-03-20T14:02:33Z</dcterms:modified>
</cp:coreProperties>
</file>