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305" r:id="rId3"/>
    <p:sldId id="290" r:id="rId4"/>
    <p:sldId id="260" r:id="rId5"/>
    <p:sldId id="306" r:id="rId6"/>
    <p:sldId id="293" r:id="rId7"/>
    <p:sldId id="261" r:id="rId8"/>
    <p:sldId id="262" r:id="rId9"/>
    <p:sldId id="263" r:id="rId10"/>
    <p:sldId id="295" r:id="rId11"/>
    <p:sldId id="299" r:id="rId12"/>
    <p:sldId id="300" r:id="rId13"/>
    <p:sldId id="302" r:id="rId14"/>
    <p:sldId id="301" r:id="rId15"/>
    <p:sldId id="307" r:id="rId16"/>
    <p:sldId id="308" r:id="rId17"/>
    <p:sldId id="309" r:id="rId18"/>
    <p:sldId id="303" r:id="rId19"/>
    <p:sldId id="304" r:id="rId20"/>
    <p:sldId id="294" r:id="rId21"/>
    <p:sldId id="320" r:id="rId22"/>
    <p:sldId id="310" r:id="rId23"/>
    <p:sldId id="311" r:id="rId24"/>
    <p:sldId id="312" r:id="rId25"/>
    <p:sldId id="313" r:id="rId26"/>
    <p:sldId id="314" r:id="rId27"/>
    <p:sldId id="296" r:id="rId28"/>
    <p:sldId id="297" r:id="rId29"/>
    <p:sldId id="298" r:id="rId30"/>
    <p:sldId id="316" r:id="rId31"/>
    <p:sldId id="317" r:id="rId32"/>
    <p:sldId id="315" r:id="rId33"/>
    <p:sldId id="319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Poslovna aplikacija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344816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Projektovanje arhitekture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aplikacija, </a:t>
            </a: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baze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podataka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 i</a:t>
            </a:r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interfejsa sistema</a:t>
            </a: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ažuriranje plana projekta</a:t>
            </a:r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73" y="3861048"/>
            <a:ext cx="25982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1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B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az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704856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Baza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pravovremno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dobijanje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kvalitetnih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informacija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svim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nivoima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odlučivanja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eﬁkasnost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organizacije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Neophodno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detaljno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poznavati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poslovanje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cele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organizacije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ne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samo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izolovanih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delova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Proces projektovanja baza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se sastoji od faza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Analiza sistema i zahteva korisnika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cilj je izrada poslovnog  modela sistema (Business Model) koji predstavlja model procesa.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Speciﬁkacija </a:t>
            </a: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aplikacija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u ovoj fazi se izrađuju detaljne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speciﬁkacije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aplikacija.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Kod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OOM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koriste se slučajevi korišćenja, sistemski  dijagrami sekvenci i dijagrami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aktivnosti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Baza 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120880" cy="4176464"/>
          </a:xfrm>
        </p:spPr>
        <p:txBody>
          <a:bodyPr>
            <a:noAutofit/>
          </a:bodyPr>
          <a:lstStyle/>
          <a:p>
            <a:pPr algn="l"/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Izrada konceptualnog modela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konceptualni model je model  realnog sistema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celokupan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informacioni sadržaj  baze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. Kod  objektno-orijentisanog pristupa, za prikaz konceptualnog modela  koristi se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dijagram klasa.</a:t>
            </a:r>
          </a:p>
          <a:p>
            <a:pPr algn="l"/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Logičko projektovanje baze podataka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predstavlja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transformaciju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konceptualnog modela u opis baze podataka u jeziku za  opis (DDL) konkretnog DBMS-a. Pojedini CASE alati sadrže ovu  mogućnost transformacije modela objekti veze ili dijagrama klasa  u relacioni model.</a:t>
            </a:r>
          </a:p>
          <a:p>
            <a:pPr algn="l"/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Fizičko projektovanje baze podataka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podrazumeva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projektovanje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interne,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ﬁzičke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strukture baze podataka, na osnovu  logičkog modela i speciﬁkacija svih aplikacija. 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Distribuiranje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baze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120880" cy="4176464"/>
          </a:xfrm>
        </p:spPr>
        <p:txBody>
          <a:bodyPr>
            <a:noAutofit/>
          </a:bodyPr>
          <a:lstStyle/>
          <a:p>
            <a:pPr algn="l"/>
            <a:r>
              <a:rPr lang="vi-VN" sz="2000" b="1" dirty="0" smtClean="0">
                <a:solidFill>
                  <a:schemeClr val="tx2"/>
                </a:solidFill>
                <a:latin typeface="Cambria" pitchFamily="18" charset="0"/>
              </a:rPr>
              <a:t>Implementacija </a:t>
            </a:r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i podešavanje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Baza podataka se imlementira  u konkretnom DBMS-u, a zatim se prate performanse sistema,  izmene u aplikacijama i logičkoj strukturi baze i vrši odgovarajuće  podešavanje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ﬁzičke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strukuture.</a:t>
            </a:r>
          </a:p>
          <a:p>
            <a:pPr algn="l"/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Projektovanje aplikacija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na osnovu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speciﬁkacije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aplikacija i  logičkog modela baze podataka u konkretnom DBMS-u obavlja  se projektovanje aplikacija.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Z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a 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objektne sisteme standardno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primenjuje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jedinstveni proces razvoja  softvera (Th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eUniﬁed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Software Development Process).</a:t>
            </a:r>
          </a:p>
          <a:p>
            <a:pPr algn="l"/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Implementacija i održavanje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podrazumeva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kodiranje,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testiranje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 uvođenje aplikacija. Održavanje aplikacija podrazumeva  promene u aplikacijama, a ponekad i u logičkom modelu baze  podataka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0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B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az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120880" cy="4176464"/>
          </a:xfrm>
        </p:spPr>
        <p:txBody>
          <a:bodyPr>
            <a:noAutofit/>
          </a:bodyPr>
          <a:lstStyle/>
          <a:p>
            <a:pPr algn="l"/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Izučavanju baze podataka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sa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dva aspekta: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modeli podataka – teorije pomoću kojih se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speciﬁkuje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projektuje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neka konkretna baza podataka ili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IS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endParaRPr lang="vi-VN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sistemi za upravljanje bazom podataka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(DBMS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) – softverski sistem koji kreira, pristupa,  upravlja, kontroliše, čuva i pretražuje podatke. 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Osnovne komponente DBMS-a su:</a:t>
            </a:r>
          </a:p>
          <a:p>
            <a:pPr marL="457200" indent="-457200" algn="l">
              <a:buFont typeface="+mj-lt"/>
              <a:buAutoNum type="arabicPeriod"/>
            </a:pP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Fizička baza podataka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>
                <a:solidFill>
                  <a:schemeClr val="tx2"/>
                </a:solidFill>
                <a:latin typeface="Cambria" pitchFamily="18" charset="0"/>
              </a:rPr>
              <a:t>Sistem za upravljanje skladištenjem podataka 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Upravljanje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transakcijama i oporavkom – obezbeđuje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konzistentnost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baze podataka u konkurentnoj obradi podataka i pri veoma  ozbiljnim otkazima sistema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4298"/>
            <a:ext cx="6192688" cy="557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3816424" cy="288032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Održavanje šeme baze podataka 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pl-PL" sz="2000" dirty="0">
                <a:solidFill>
                  <a:srgbClr val="002060"/>
                </a:solidFill>
                <a:latin typeface="Cambria" pitchFamily="18" charset="0"/>
              </a:rPr>
              <a:t>dizajn baze podataka se  opisuje modelom šeme baze podataka</a:t>
            </a:r>
            <a:r>
              <a:rPr lang="pl-PL" sz="20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 startAt="4"/>
            </a:pP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Podšema – ulazi u DBMS su upiti i aplikacije i šema baze podatka. </a:t>
            </a:r>
          </a:p>
        </p:txBody>
      </p:sp>
    </p:spTree>
    <p:extLst>
      <p:ext uri="{BB962C8B-B14F-4D97-AF65-F5344CB8AC3E}">
        <p14:creationId xmlns:p14="http://schemas.microsoft.com/office/powerpoint/2010/main" val="13801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Baza 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560840" cy="3888432"/>
          </a:xfrm>
        </p:spPr>
        <p:txBody>
          <a:bodyPr>
            <a:noAutofit/>
          </a:bodyPr>
          <a:lstStyle/>
          <a:p>
            <a:pPr algn="l"/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DBMS je tronivovske arhitekture koja ima sledeće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nivoe: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400" b="1" dirty="0">
                <a:solidFill>
                  <a:srgbClr val="002060"/>
                </a:solidFill>
                <a:latin typeface="Cambria" pitchFamily="18" charset="0"/>
              </a:rPr>
              <a:t>Eksterni dizajn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predstavljanje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podataka,  koje odgovara zahtevima nekog korisnika ili programima. To je  apstraktan prikaz određenog dela baze podataka, koji je relevantan  za određenog korisnika.</a:t>
            </a:r>
          </a:p>
          <a:p>
            <a:pPr algn="l"/>
            <a:r>
              <a:rPr lang="vi-VN" sz="2400" b="1" dirty="0">
                <a:solidFill>
                  <a:srgbClr val="002060"/>
                </a:solidFill>
                <a:latin typeface="Cambria" pitchFamily="18" charset="0"/>
              </a:rPr>
              <a:t>Konceptualni nivo 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apstraktni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globalni  logički pogled na bazu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podatakao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buhvaćene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sve vrste  objekata, njihovi atributi i međusobne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veze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sr-Latn-RS" sz="24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400" b="1" dirty="0" smtClean="0">
                <a:solidFill>
                  <a:srgbClr val="002060"/>
                </a:solidFill>
                <a:latin typeface="Cambria" pitchFamily="18" charset="0"/>
              </a:rPr>
              <a:t>Fizički </a:t>
            </a:r>
            <a:r>
              <a:rPr lang="vi-VN" sz="2400" b="1" dirty="0">
                <a:solidFill>
                  <a:srgbClr val="002060"/>
                </a:solidFill>
                <a:latin typeface="Cambria" pitchFamily="18" charset="0"/>
              </a:rPr>
              <a:t>ili interni </a:t>
            </a:r>
            <a:r>
              <a:rPr lang="vi-VN" sz="2400" b="1" dirty="0" smtClean="0">
                <a:solidFill>
                  <a:srgbClr val="002060"/>
                </a:solidFill>
                <a:latin typeface="Cambria" pitchFamily="18" charset="0"/>
              </a:rPr>
              <a:t>pogled</a:t>
            </a:r>
            <a:r>
              <a:rPr lang="sr-Latn-RS" sz="2400" b="1" dirty="0" smtClean="0">
                <a:solidFill>
                  <a:srgbClr val="002060"/>
                </a:solidFill>
                <a:latin typeface="Cambria" pitchFamily="18" charset="0"/>
              </a:rPr>
              <a:t> na podatke</a:t>
            </a:r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 - </a:t>
            </a:r>
            <a:r>
              <a:rPr lang="pl-PL" sz="2400" dirty="0" smtClean="0">
                <a:solidFill>
                  <a:srgbClr val="002060"/>
                </a:solidFill>
                <a:latin typeface="Cambria" pitchFamily="18" charset="0"/>
              </a:rPr>
              <a:t>opis ﬁzičke </a:t>
            </a:r>
            <a:r>
              <a:rPr lang="pl-PL" sz="2400" dirty="0">
                <a:solidFill>
                  <a:srgbClr val="002060"/>
                </a:solidFill>
                <a:latin typeface="Cambria" pitchFamily="18" charset="0"/>
              </a:rPr>
              <a:t>organizacije  </a:t>
            </a:r>
            <a:r>
              <a:rPr lang="pl-PL" sz="2400" dirty="0" smtClean="0">
                <a:solidFill>
                  <a:srgbClr val="002060"/>
                </a:solidFill>
                <a:latin typeface="Cambria" pitchFamily="18" charset="0"/>
              </a:rPr>
              <a:t>podataka.</a:t>
            </a:r>
            <a:endParaRPr lang="sr-Latn-RS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Baza 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8205"/>
          <a:stretch/>
        </p:blipFill>
        <p:spPr bwMode="auto">
          <a:xfrm>
            <a:off x="1143000" y="2195940"/>
            <a:ext cx="6858000" cy="43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24136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Baza 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560840" cy="1944216"/>
          </a:xfrm>
        </p:spPr>
        <p:txBody>
          <a:bodyPr>
            <a:noAutofit/>
          </a:bodyPr>
          <a:lstStyle/>
          <a:p>
            <a:pPr algn="l"/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Cilj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razvoja objektnih DBMS-a je da se preuzmu i druge bitne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karakteristike </a:t>
            </a: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objektno-orijentisanog razvoja i objektno-orijentisanih programskih 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jezika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 b="5292"/>
          <a:stretch/>
        </p:blipFill>
        <p:spPr bwMode="auto">
          <a:xfrm>
            <a:off x="3275856" y="3483564"/>
            <a:ext cx="5810250" cy="30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4039097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dirty="0">
                <a:solidFill>
                  <a:srgbClr val="002060"/>
                </a:solidFill>
                <a:latin typeface="Cambria" pitchFamily="18" charset="0"/>
              </a:rPr>
              <a:t>Osnovna karakteristika objektnih DBMS-a je integracija objektno-orijentisanih jezika i funkcija </a:t>
            </a:r>
            <a:r>
              <a:rPr lang="vi-VN" sz="2400" dirty="0" smtClean="0">
                <a:solidFill>
                  <a:srgbClr val="002060"/>
                </a:solidFill>
                <a:latin typeface="Cambria" pitchFamily="18" charset="0"/>
              </a:rPr>
              <a:t>DBMS-a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Osnovni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elementi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arhitekture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objektnih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DBMS-a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416824" cy="1440160"/>
          </a:xfrm>
        </p:spPr>
        <p:txBody>
          <a:bodyPr>
            <a:noAutofit/>
          </a:bodyPr>
          <a:lstStyle/>
          <a:p>
            <a:pPr algn="l"/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OBJEKTNI MODEL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objekat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deﬁniše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kao entitet koji je sposoban da čuva svoja stanja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koji okolini stavlja na raspolaganje skup operacija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stanja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pristupa.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81" y="3356992"/>
            <a:ext cx="423742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3477195"/>
            <a:ext cx="39834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Stanje objekata se predstavlja vrednostima njegovih atributa i veza sa drugim objektima u sistemu. Ponašanje  sistema se opisuje preko skupa operacija koje objekat izvršava ili  se nad njim izvršavaju. </a:t>
            </a:r>
            <a:endParaRPr lang="en-US" sz="2000" dirty="0" smtClean="0">
              <a:solidFill>
                <a:srgbClr val="1F497D"/>
              </a:solidFill>
              <a:latin typeface="Cambria" pitchFamily="18" charset="0"/>
            </a:endParaRPr>
          </a:p>
          <a:p>
            <a:pPr lvl="0">
              <a:spcBef>
                <a:spcPct val="20000"/>
              </a:spcBef>
            </a:pPr>
            <a:endParaRPr lang="vi-VN" sz="2000" dirty="0">
              <a:solidFill>
                <a:srgbClr val="1F497D"/>
              </a:solidFill>
              <a:latin typeface="Cambria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vi-VN" sz="2000" dirty="0" smtClean="0">
                <a:solidFill>
                  <a:srgbClr val="1F497D"/>
                </a:solidFill>
                <a:latin typeface="Cambria" pitchFamily="18" charset="0"/>
              </a:rPr>
              <a:t>Primer </a:t>
            </a:r>
            <a:r>
              <a:rPr lang="vi-VN" sz="2000" dirty="0">
                <a:solidFill>
                  <a:srgbClr val="1F497D"/>
                </a:solidFill>
                <a:latin typeface="Cambria" pitchFamily="18" charset="0"/>
              </a:rPr>
              <a:t>objektnog </a:t>
            </a:r>
            <a:r>
              <a:rPr lang="vi-VN" sz="2000" dirty="0" smtClean="0">
                <a:solidFill>
                  <a:srgbClr val="1F497D"/>
                </a:solidFill>
                <a:latin typeface="Cambria" pitchFamily="18" charset="0"/>
              </a:rPr>
              <a:t>modela</a:t>
            </a:r>
            <a:endParaRPr lang="vi-VN" sz="2000" dirty="0">
              <a:solidFill>
                <a:srgbClr val="1F497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Osnovni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elementi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arhitekture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objektnih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DBMS-a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416824" cy="3960440"/>
          </a:xfrm>
        </p:spPr>
        <p:txBody>
          <a:bodyPr>
            <a:noAutofit/>
          </a:bodyPr>
          <a:lstStyle/>
          <a:p>
            <a:pPr algn="l"/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OBJEKTNI SPEC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FI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KACIONI JEZICI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pod speciﬁ kacijom se podrazume-  vaju eksterne karakteristike, vidljive korisniku kao što su: operacije  koje mogu biti pozvane, osobine kojima se može pristupiti i izuzeci  koji se mogu dogoditi pri izvođenju operacija. Speciﬁ kacija tipa se  daje preko koncepta interfejsa ili preko koncepta klase. </a:t>
            </a: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OBJEKTNI UPITNI JEZIK –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OQL (Object Query Language) je namenjen  objektnom modelu. Upiti napisani u OQL-u mogu da vrate objekte  čiji tipovi odgovaraju skupu tipova u objektnim programskim  jezicima.</a:t>
            </a:r>
          </a:p>
          <a:p>
            <a:pPr algn="l"/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POVEZIVANJE JEZIKA (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language binding) – povezivanje jezika baze  podataka i objektnih programskih jezika. </a:t>
            </a:r>
          </a:p>
        </p:txBody>
      </p:sp>
    </p:spTree>
    <p:extLst>
      <p:ext uri="{BB962C8B-B14F-4D97-AF65-F5344CB8AC3E}">
        <p14:creationId xmlns:p14="http://schemas.microsoft.com/office/powerpoint/2010/main" val="27621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Arhitektura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aplikacije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776864" cy="4221088"/>
          </a:xfrm>
        </p:spPr>
        <p:txBody>
          <a:bodyPr>
            <a:noAutofit/>
          </a:bodyPr>
          <a:lstStyle/>
          <a:p>
            <a:pPr algn="l"/>
            <a:r>
              <a:rPr lang="sr-Latn-RS" sz="2400" dirty="0" smtClean="0">
                <a:solidFill>
                  <a:srgbClr val="002060"/>
                </a:solidFill>
                <a:latin typeface="Cambria" pitchFamily="18" charset="0"/>
              </a:rPr>
              <a:t>Arhitektura aplikacije ukazuje </a:t>
            </a: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na tehnologije koje će se koristiti kod  implementacije informacionog sistema. Teme koje treba razmotriti su: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stepen distribuiranosti informacionog sistema;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distribuiranje baze podataka;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informacione tehnologije za sve softvere koje se razvijaju u kući;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integracija i kastomizacija kupljenog softvera;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sr-Latn-RS" sz="2400" dirty="0">
                <a:solidFill>
                  <a:srgbClr val="002060"/>
                </a:solidFill>
                <a:latin typeface="Cambria" pitchFamily="18" charset="0"/>
              </a:rPr>
              <a:t>tehnologija koja će se koristiti za interfejs sa drugim sistemima.</a:t>
            </a:r>
          </a:p>
        </p:txBody>
      </p:sp>
    </p:spTree>
    <p:extLst>
      <p:ext uri="{BB962C8B-B14F-4D97-AF65-F5344CB8AC3E}">
        <p14:creationId xmlns:p14="http://schemas.microsoft.com/office/powerpoint/2010/main" val="27984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Baza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4221088"/>
          </a:xfrm>
        </p:spPr>
        <p:txBody>
          <a:bodyPr>
            <a:normAutofit fontScale="92500"/>
          </a:bodyPr>
          <a:lstStyle/>
          <a:p>
            <a:pPr algn="l"/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Aktivni </a:t>
            </a: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sistemi </a:t>
            </a:r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imaju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mehanizme za prepoznavanje  situacija i za automatsko pokretanje odgovarajućih procedura kao reakcija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nastale situacije. Kod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ovih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sistema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nema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potreb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za programom za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periodično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ispitivanje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stanja,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jer ga menja pravilo u jedinstvenoj bazi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pravila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 podataka. Pravila u aktivnim bazama podataka su poznata kao  ECA (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Event-Condition-Action)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produkciona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pravila. </a:t>
            </a:r>
          </a:p>
          <a:p>
            <a:pPr algn="l"/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Pasivni sistemi </a:t>
            </a:r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pamte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logičku  šemu i podatke, dok složeniji uslovi integriteta i pravila poslovanja se  realizuju aplikativnim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programima.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Kod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pasivnih baza podataka čuvaju se samo podaci o trenutnom broju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proizvoda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kojima se raspolaže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Baza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42210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Trigeri su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speciﬁčna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vrsta ECA pravila. Događaj je operacija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ažuriranja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baze podataka, uslov je proizvoljni SQL predikat, a akcija je sekvenca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SQL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naredbi. Sekvenca SQL naredbi se izvršava samo ako 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detektovan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događaj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 ako je uslov  zadovoljen (true).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Trigeri mogu biti kategorizovani na više načina: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trigeri mogu da se pozivaju neposredno pre (BEFORE) ili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neposredno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posle (AFTER) izvršavanja SQL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naredbe;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 zavisnosti od toga koji od tri tipa operacija ažuriranja baze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predstavlja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događaj koji izaziva pokretanje trigera, mogu biti INSERT,  UPDATE ili DELETE trigeri;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triger se može izvršiti jednom za operaciju ažuriranja koja ga  pokreće ili jednom za svaki red koji je ažuriran operacijom koja  pokreće triger. U skladu sa time razlikuju se trigeri koji se pokreću  na nivou naredbe i oni koji se pokreću na nivou reda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Baza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Tehnike koje se najčešće koriste za optimizovanje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pristupa:</a:t>
            </a:r>
          </a:p>
          <a:p>
            <a:pPr algn="l"/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Indeksiranje </a:t>
            </a: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podataka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indeks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uređena lista redova  u tabeli koju DBMS može da koristi kako bi ubrzao operacije  pretraživanja. Indeks je struktuiran kao stablo i održava sortiranu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listu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određenog skupa podataka. Upiti (query) koji se izvršavaju nad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indeskiranim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podacima su mnogo brži 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eﬁkasniji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. DBMS koristi  indekse kako bi brzo vodio upit do direktne lokacije zahtevanih 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podataka.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K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oristiti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se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dva tipa indeksa i to klasterovani i  neklasterovani indeksi.</a:t>
            </a:r>
          </a:p>
          <a:p>
            <a:pPr algn="l"/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Particionisanje </a:t>
            </a: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podataka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kada je broj zapisa u tabeli toliko  velik da usporava pristup podacima, onda je neophodno izvršiti  particionisanje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tabele.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Normalizacija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podrazumeva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poboljšanje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logičkog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modela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baze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podataka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bi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eliminisali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dupli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podaci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bazi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09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96144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Baza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podataka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632848" cy="4509120"/>
          </a:xfrm>
        </p:spPr>
        <p:txBody>
          <a:bodyPr>
            <a:normAutofit/>
          </a:bodyPr>
          <a:lstStyle/>
          <a:p>
            <a:pPr algn="l"/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Važan korak u planiranju baze podataka je integritet podataka koji  obezbeđuje tačnost i konzistentnost podataka. 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T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ri tip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integriteta podataka u bazama podataka: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integritet domena (domain integrity) – određuje skup validnih  vrednosti podataka za kolonu i određuje da li su dozvoljene null  vrednosti.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integritet objekta (entity integrity) – zahteva da svaki red u tabeli  ima jedinstveni identiﬁ kator, tj. vrednost primarnog ključa.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referencijalni integritet (referential integrity) – osigurava da se  veze između primarnog i spoljnjeg ključa uvek održavaju. Razma-  tra se šta treba da se uradi ukoliko primarni ključ mora da bude  izmenjen ili obrisan.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validacija podataka (data validation)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B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ezbednost sistema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92697"/>
            <a:ext cx="7344816" cy="796057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Tokom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svih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faza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razvoja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treba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preduzimati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odgovarajuće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 mere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bezbednosti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(po fazama MSF procesnog modela).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6" y="3088754"/>
            <a:ext cx="7367402" cy="3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B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ezbednost sistema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292697"/>
            <a:ext cx="7344816" cy="3440559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Tipične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slabe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tačke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slabe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šifre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(weak passwords)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nepravilno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konﬁgurisan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softver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misconﬁgured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software) 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nn-NO" sz="2400" dirty="0">
                <a:solidFill>
                  <a:schemeClr val="tx2"/>
                </a:solidFill>
                <a:latin typeface="Cambria" pitchFamily="18" charset="0"/>
              </a:rPr>
              <a:t>prenos nekriptovanih podataka (unencrypted data transfer)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buﬀer overﬂow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ubacivanje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(code injection) </a:t>
            </a:r>
          </a:p>
        </p:txBody>
      </p:sp>
    </p:spTree>
    <p:extLst>
      <p:ext uri="{BB962C8B-B14F-4D97-AF65-F5344CB8AC3E}">
        <p14:creationId xmlns:p14="http://schemas.microsoft.com/office/powerpoint/2010/main" val="12426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Projektovanje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be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z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bedne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aplikacije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580729"/>
            <a:ext cx="7704856" cy="4304655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Prvi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korak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projektovanja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bezbedne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aplikacije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pisanje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sigurnog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Kôd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pristupa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samo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memoriji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je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autorizovan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je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bezbedan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kôd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(type-safe code). Na primer,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bezbedan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kôd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ne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pristupa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vrednostima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privatnih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polja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drugih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objekata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Drugi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način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potpisivanje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(code signing)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čime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se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osigurava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autentičnost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integritet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koda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.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NET Framework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podržava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autentične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digitalne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sertiﬁkate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authenticode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digital 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certiﬁcates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)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potpise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jakim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imenom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(strong name signatures).</a:t>
            </a:r>
          </a:p>
        </p:txBody>
      </p:sp>
    </p:spTree>
    <p:extLst>
      <p:ext uri="{BB962C8B-B14F-4D97-AF65-F5344CB8AC3E}">
        <p14:creationId xmlns:p14="http://schemas.microsoft.com/office/powerpoint/2010/main" val="23598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Fa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za planiranja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024336"/>
          </a:xfrm>
        </p:spPr>
        <p:txBody>
          <a:bodyPr>
            <a:normAutofit lnSpcReduction="10000"/>
          </a:bodyPr>
          <a:lstStyle/>
          <a:p>
            <a:pPr algn="l"/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Na projektovanje rešenja utiče: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Skalabilnost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Raspoloživost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Pouzdanost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Performanse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Interoperativnost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Globalizacija i lokalizacija.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Faza razvoja rešenja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280920" cy="4176464"/>
          </a:xfrm>
        </p:spPr>
        <p:txBody>
          <a:bodyPr>
            <a:noAutofit/>
          </a:bodyPr>
          <a:lstStyle/>
          <a:p>
            <a:pPr algn="l"/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Ra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zvojni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tim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koristi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dokument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tehničke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speciﬁkacije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pregled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arhitekture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arhitektura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biti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implementirana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rešenjem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objektni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model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model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objekata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rešenja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;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interfejsi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sadrži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kôd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detalje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svakog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interfejsa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rešenju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kôd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operacije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svakog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metoda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rešenju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kodovi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greške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kodove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greški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koji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koriste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za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rukovanje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greškama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rešenju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praćenje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grešaka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kako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različite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greške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pratiti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upravljati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tx2"/>
                </a:solidFill>
                <a:latin typeface="Cambria" pitchFamily="18" charset="0"/>
              </a:rPr>
              <a:t>konﬁguracija</a:t>
            </a: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opisuje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kako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će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rešenje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biti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registrovano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na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destinacionim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računarima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dokumentacija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mbria" pitchFamily="18" charset="0"/>
              </a:rPr>
              <a:t>podrške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npr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.,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</a:rPr>
              <a:t>funkcionalna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mbria" pitchFamily="18" charset="0"/>
              </a:rPr>
              <a:t>speciﬁkacija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i dr.</a:t>
            </a:r>
          </a:p>
        </p:txBody>
      </p:sp>
    </p:spTree>
    <p:extLst>
      <p:ext uri="{BB962C8B-B14F-4D97-AF65-F5344CB8AC3E}">
        <p14:creationId xmlns:p14="http://schemas.microsoft.com/office/powerpoint/2010/main" val="19937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Faza uvođenja rešenja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456384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Faza uvođenja uvodi rešenje u proizvodno okruženje.</a:t>
            </a: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Dva glavna zadatka u fazi stabilizacije su:</a:t>
            </a:r>
          </a:p>
          <a:p>
            <a:pPr algn="l"/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Testiranje rešenja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tim implementira planove testiranja koji su  kreirani tokom faze planiranja i koji su testirani tokom faze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razvoja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;</a:t>
            </a:r>
          </a:p>
          <a:p>
            <a:pPr algn="l"/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Vođenje pilot rešenja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tim testira pilot rešenje sa aktuelnim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korisnicima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 na realnim scenarijima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Klijent/server sistem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rmAutofit/>
          </a:bodyPr>
          <a:lstStyle/>
          <a:p>
            <a:pPr algn="l"/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Današnji informacioni sistemi su uglavnom distribuirani. </a:t>
            </a:r>
            <a:endParaRPr lang="sr-Latn-RS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000" dirty="0" smtClean="0">
                <a:solidFill>
                  <a:srgbClr val="002060"/>
                </a:solidFill>
                <a:latin typeface="Cambria" pitchFamily="18" charset="0"/>
              </a:rPr>
              <a:t>Klijent/server </a:t>
            </a: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sistem je distribuirano rešenje gde su prezentacija, logika  prezentacije, aplikaciona logika, manipulacija podacima i slojevi podataka,  distribuirani između klijent PC-ja i jednog ili više servera. </a:t>
            </a:r>
            <a:endParaRPr lang="sr-Latn-RS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000" dirty="0" smtClean="0">
                <a:solidFill>
                  <a:srgbClr val="002060"/>
                </a:solidFill>
                <a:latin typeface="Cambria" pitchFamily="18" charset="0"/>
              </a:rPr>
              <a:t>Logika </a:t>
            </a: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aplikacije  je podeljena između klijenta i servera tako da obezbedi optimalno  korišćenje resursa. </a:t>
            </a:r>
            <a:endParaRPr lang="sr-Latn-RS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r>
              <a:rPr lang="vi-VN" sz="2000" dirty="0" smtClean="0">
                <a:solidFill>
                  <a:srgbClr val="002060"/>
                </a:solidFill>
                <a:latin typeface="Cambria" pitchFamily="18" charset="0"/>
              </a:rPr>
              <a:t>Na </a:t>
            </a:r>
            <a:r>
              <a:rPr lang="vi-VN" sz="2000" dirty="0">
                <a:solidFill>
                  <a:srgbClr val="002060"/>
                </a:solidFill>
                <a:latin typeface="Cambria" pitchFamily="18" charset="0"/>
              </a:rPr>
              <a:t>primer, prezentacija podataka i provera ulaznih  podataka su sastavni deo klijent-aplikacije, dok se rukovanje podacima, u  smislu njihovog fizičkog smeštaja i kontrole pristupa, vrši na </a:t>
            </a:r>
            <a:r>
              <a:rPr lang="vi-VN" sz="2000" dirty="0" smtClean="0">
                <a:solidFill>
                  <a:srgbClr val="002060"/>
                </a:solidFill>
                <a:latin typeface="Cambria" pitchFamily="18" charset="0"/>
              </a:rPr>
              <a:t>serveru.</a:t>
            </a:r>
            <a:r>
              <a:rPr lang="sr-Latn-RS" sz="20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sr-Latn-RS" sz="20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Proces 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testiranja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416824" cy="3816424"/>
          </a:xfrm>
        </p:spPr>
        <p:txBody>
          <a:bodyPr>
            <a:no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Testiranjem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potvrđuje da su komponente rešenja ispunile planirane ciljeve projekta u  predviđenom roku i sa odgovarajućim kvalitetom.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Kreiranje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kriterijuma uspešnosti uključuje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deﬁnisanje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uslova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pod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kojim će predloženo rešenje dostići ciljeve.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primer, „Sveukupno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zadovoljstvo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klijenta sa novim modulom za obradu porudžbina na Web sajtu,  biće najmanje 82%“. Ponekad se kriterijumi uspešnosti nazivaju indikatori  ključnih performansi (Key Performance Indicators - KPI).</a:t>
            </a:r>
          </a:p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24136"/>
          </a:xfrm>
        </p:spPr>
        <p:txBody>
          <a:bodyPr>
            <a:normAutofit/>
          </a:bodyPr>
          <a:lstStyle/>
          <a:p>
            <a:pPr algn="l"/>
            <a:r>
              <a:rPr lang="vi-VN" dirty="0" smtClean="0">
                <a:solidFill>
                  <a:schemeClr val="tx2"/>
                </a:solidFill>
                <a:latin typeface="Cambria" pitchFamily="18" charset="0"/>
              </a:rPr>
              <a:t>Vođenje pilot r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eše</a:t>
            </a:r>
            <a:r>
              <a:rPr lang="vi-VN" dirty="0" smtClean="0">
                <a:solidFill>
                  <a:schemeClr val="tx2"/>
                </a:solidFill>
                <a:latin typeface="Cambria" pitchFamily="18" charset="0"/>
              </a:rPr>
              <a:t>nja</a:t>
            </a:r>
            <a:endParaRPr lang="vi-VN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19"/>
            <a:ext cx="4464496" cy="38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2156663"/>
            <a:ext cx="626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1F497D"/>
                </a:solidFill>
                <a:latin typeface="Cambria" pitchFamily="18" charset="0"/>
              </a:rPr>
              <a:t>Primarna svrha pilot rešenja je da pokaže da projekat radi u proizvodnom okruženju kao što se i očekivalo i da ispunjava organizacione zahteve. Sekundarna svrha je da se pruži šansa razvojnom timu da  poboljšaju proces razvoja. </a:t>
            </a:r>
          </a:p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5328592" cy="2448272"/>
          </a:xfrm>
        </p:spPr>
        <p:txBody>
          <a:bodyPr>
            <a:normAutofit/>
          </a:bodyPr>
          <a:lstStyle/>
          <a:p>
            <a:pPr algn="l"/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Pilot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je prilika korisnicima da pruže povratnu informaciju o tome kako  rade funkcionalnosti rešenja što ujedno pomaže timu u određivanju nivoa  podrške koji je neophodan nakon potpunog uvođenja rešenja u sistem.</a:t>
            </a:r>
          </a:p>
          <a:p>
            <a:pPr algn="l"/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Uvođenje rešenja u proizvodno okruženje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sr-Latn-RS" sz="5100" b="1" dirty="0" smtClean="0">
                <a:solidFill>
                  <a:schemeClr val="tx2"/>
                </a:solidFill>
                <a:latin typeface="Cambria" pitchFamily="18" charset="0"/>
              </a:rPr>
              <a:t>P</a:t>
            </a:r>
            <a:r>
              <a:rPr lang="vi-VN" sz="5100" b="1" dirty="0" smtClean="0">
                <a:solidFill>
                  <a:schemeClr val="tx2"/>
                </a:solidFill>
                <a:latin typeface="Cambria" pitchFamily="18" charset="0"/>
              </a:rPr>
              <a:t>laniranje </a:t>
            </a:r>
            <a:r>
              <a:rPr lang="vi-VN" sz="5100" b="1" dirty="0">
                <a:solidFill>
                  <a:schemeClr val="tx2"/>
                </a:solidFill>
                <a:latin typeface="Cambria" pitchFamily="18" charset="0"/>
              </a:rPr>
              <a:t>uvođenja </a:t>
            </a:r>
            <a:endParaRPr lang="sr-Latn-RS" sz="51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4200" dirty="0" smtClean="0">
                <a:solidFill>
                  <a:schemeClr val="tx2"/>
                </a:solidFill>
                <a:latin typeface="Cambria" pitchFamily="18" charset="0"/>
              </a:rPr>
              <a:t>Projektni </a:t>
            </a: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tim poboljšava  i ažurira sledeću dokumentaciju: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dijagrami uvođenja (deployment diagrams);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testiranja (test plan);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bezbednosti (security plan</a:t>
            </a:r>
            <a:r>
              <a:rPr lang="vi-VN" sz="4200" dirty="0" smtClean="0">
                <a:solidFill>
                  <a:schemeClr val="tx2"/>
                </a:solidFill>
                <a:latin typeface="Cambria" pitchFamily="18" charset="0"/>
              </a:rPr>
              <a:t>);</a:t>
            </a:r>
            <a:endParaRPr lang="vi-VN" sz="42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backup plan;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za analiziranje performansi i upotrebe sistema;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za rukovanje logovima i drugi administrativni zadaci;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oporavka od štete (disaster recovery plan</a:t>
            </a:r>
            <a:r>
              <a:rPr lang="vi-VN" sz="4200" dirty="0" smtClean="0">
                <a:solidFill>
                  <a:schemeClr val="tx2"/>
                </a:solidFill>
                <a:latin typeface="Cambria" pitchFamily="18" charset="0"/>
              </a:rPr>
              <a:t>);</a:t>
            </a:r>
            <a:endParaRPr lang="vi-VN" sz="42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plan poslovne kontigencije (business contingency plan</a:t>
            </a:r>
            <a:r>
              <a:rPr lang="vi-VN" sz="4200" dirty="0" smtClean="0">
                <a:solidFill>
                  <a:schemeClr val="tx2"/>
                </a:solidFill>
                <a:latin typeface="Cambria" pitchFamily="18" charset="0"/>
              </a:rPr>
              <a:t>);</a:t>
            </a:r>
            <a:endParaRPr lang="vi-VN" sz="42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vi-VN" sz="4200" dirty="0">
                <a:solidFill>
                  <a:schemeClr val="tx2"/>
                </a:solidFill>
                <a:latin typeface="Cambria" pitchFamily="18" charset="0"/>
              </a:rPr>
              <a:t>informacije o obučavanju – tim mora da osigura da je osoblje  adekvatno obučeno za održavanje i ažuriranje rešenja</a:t>
            </a:r>
            <a:r>
              <a:rPr lang="vi-VN" sz="4200" dirty="0" smtClean="0">
                <a:solidFill>
                  <a:schemeClr val="tx2"/>
                </a:solidFill>
                <a:latin typeface="Cambria" pitchFamily="18" charset="0"/>
              </a:rPr>
              <a:t>;</a:t>
            </a:r>
            <a:endParaRPr lang="vi-VN" sz="42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Uvođenje rešenja u proizvodno okruženje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848872" cy="3888432"/>
          </a:xfrm>
        </p:spPr>
        <p:txBody>
          <a:bodyPr>
            <a:noAutofit/>
          </a:bodyPr>
          <a:lstStyle/>
          <a:p>
            <a:pPr algn="l"/>
            <a:r>
              <a:rPr lang="sr-Latn-RS" sz="2000" b="1" dirty="0" smtClean="0">
                <a:solidFill>
                  <a:schemeClr val="tx2"/>
                </a:solidFill>
                <a:latin typeface="Cambria" pitchFamily="18" charset="0"/>
              </a:rPr>
              <a:t>U</a:t>
            </a:r>
            <a:r>
              <a:rPr lang="vi-VN" sz="2000" b="1" dirty="0" smtClean="0">
                <a:solidFill>
                  <a:schemeClr val="tx2"/>
                </a:solidFill>
                <a:latin typeface="Cambria" pitchFamily="18" charset="0"/>
              </a:rPr>
              <a:t>vođenje </a:t>
            </a:r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komponenti – 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kao što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su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: ruteri, serveri  baza podataka, mail ruteri, serveri za udaljeni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pristup,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lokalni ruteri, fajl serveri, klijentske aplikacije i dr. Uvođenje  komponenti podrazumeva izbor odgovarajuće strategije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uvođenja,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izvršavanje uvođenja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i korišćenje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sistema od strane korisnika.</a:t>
            </a:r>
          </a:p>
          <a:p>
            <a:pPr algn="l"/>
            <a:r>
              <a:rPr lang="sr-Latn-RS" sz="2000" b="1" dirty="0" smtClean="0">
                <a:solidFill>
                  <a:schemeClr val="tx2"/>
                </a:solidFill>
                <a:latin typeface="Cambria" pitchFamily="18" charset="0"/>
              </a:rPr>
              <a:t>P</a:t>
            </a:r>
            <a:r>
              <a:rPr lang="vi-VN" sz="2000" b="1" dirty="0" smtClean="0">
                <a:solidFill>
                  <a:schemeClr val="tx2"/>
                </a:solidFill>
                <a:latin typeface="Cambria" pitchFamily="18" charset="0"/>
              </a:rPr>
              <a:t>eriod </a:t>
            </a:r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zatišja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započinje kada se završi faza uvođenja. Period  zatišja od 15 do 30 dana je neophodan da bi se generisali statistički  podaci.</a:t>
            </a:r>
          </a:p>
          <a:p>
            <a:pPr algn="l"/>
            <a:r>
              <a:rPr lang="sr-Latn-RS" sz="2000" b="1" dirty="0" smtClean="0">
                <a:solidFill>
                  <a:schemeClr val="tx2"/>
                </a:solidFill>
                <a:latin typeface="Cambria" pitchFamily="18" charset="0"/>
              </a:rPr>
              <a:t>T</a:t>
            </a:r>
            <a:r>
              <a:rPr lang="vi-VN" sz="2000" b="1" dirty="0" smtClean="0">
                <a:solidFill>
                  <a:schemeClr val="tx2"/>
                </a:solidFill>
                <a:latin typeface="Cambria" pitchFamily="18" charset="0"/>
              </a:rPr>
              <a:t>ransfer </a:t>
            </a:r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projekta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podrazumeva prenošenje operacija i funkcija  podrške na osoblje.</a:t>
            </a:r>
          </a:p>
          <a:p>
            <a:pPr algn="l"/>
            <a:r>
              <a:rPr lang="sr-Latn-RS" sz="2000" b="1" dirty="0" smtClean="0">
                <a:solidFill>
                  <a:schemeClr val="tx2"/>
                </a:solidFill>
                <a:latin typeface="Cambria" pitchFamily="18" charset="0"/>
              </a:rPr>
              <a:t>Z</a:t>
            </a:r>
            <a:r>
              <a:rPr lang="vi-VN" sz="2000" b="1" dirty="0" smtClean="0">
                <a:solidFill>
                  <a:schemeClr val="tx2"/>
                </a:solidFill>
                <a:latin typeface="Cambria" pitchFamily="18" charset="0"/>
              </a:rPr>
              <a:t>avršne </a:t>
            </a:r>
            <a:r>
              <a:rPr lang="vi-VN" sz="2000" b="1" dirty="0">
                <a:solidFill>
                  <a:schemeClr val="tx2"/>
                </a:solidFill>
                <a:latin typeface="Cambria" pitchFamily="18" charset="0"/>
              </a:rPr>
              <a:t>aktivnosti 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– podrazumeva praćenje zadovoljstva </a:t>
            </a:r>
            <a:r>
              <a:rPr lang="sr-Latn-RS" sz="2000" dirty="0" smtClean="0">
                <a:solidFill>
                  <a:schemeClr val="tx2"/>
                </a:solidFill>
                <a:latin typeface="Cambria" pitchFamily="18" charset="0"/>
              </a:rPr>
              <a:t>k</a:t>
            </a:r>
            <a:r>
              <a:rPr lang="vi-VN" sz="2000" dirty="0" smtClean="0">
                <a:solidFill>
                  <a:schemeClr val="tx2"/>
                </a:solidFill>
                <a:latin typeface="Cambria" pitchFamily="18" charset="0"/>
              </a:rPr>
              <a:t>lijenta</a:t>
            </a:r>
            <a:r>
              <a:rPr lang="vi-VN" sz="2000" dirty="0">
                <a:solidFill>
                  <a:schemeClr val="tx2"/>
                </a:solidFill>
                <a:latin typeface="Cambria" pitchFamily="18" charset="0"/>
              </a:rPr>
              <a:t>,  pripremanje završnog izveštaja, završni pregled projekta i dobijanje  odobrenja od klijenta.</a:t>
            </a:r>
          </a:p>
        </p:txBody>
      </p:sp>
    </p:spTree>
    <p:extLst>
      <p:ext uri="{BB962C8B-B14F-4D97-AF65-F5344CB8AC3E}">
        <p14:creationId xmlns:p14="http://schemas.microsoft.com/office/powerpoint/2010/main" val="2003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Serveri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Autofit/>
          </a:bodyPr>
          <a:lstStyle/>
          <a:p>
            <a:pPr algn="l"/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Sever </a:t>
            </a: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baze podataka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– hostuje jednu ili više deljenih baza poda-  taka, izvršava sve naredbe i servise baze podataka. Na njima mogu  biti instalirani Oracle, Microsoft SQL Server, IBM DB2 ili drugi.</a:t>
            </a:r>
          </a:p>
          <a:p>
            <a:pPr algn="l"/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Transakcioni </a:t>
            </a: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serveri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– osiguravaju da su sve promene na bazi  podataka za jednu poslovnu transakciju uspešno obavljene ili su  otkazane. Primeri su Microsoft Transaction Server, BEA Tuxedo  ili IBM CICS i dr.</a:t>
            </a:r>
          </a:p>
        </p:txBody>
      </p:sp>
    </p:spTree>
    <p:extLst>
      <p:ext uri="{BB962C8B-B14F-4D97-AF65-F5344CB8AC3E}">
        <p14:creationId xmlns:p14="http://schemas.microsoft.com/office/powerpoint/2010/main" val="57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Serveri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888432"/>
          </a:xfrm>
        </p:spPr>
        <p:txBody>
          <a:bodyPr>
            <a:noAutofit/>
          </a:bodyPr>
          <a:lstStyle/>
          <a:p>
            <a:pPr algn="l"/>
            <a:r>
              <a:rPr lang="sr-Latn-RS" sz="2400" b="1" dirty="0" smtClean="0">
                <a:solidFill>
                  <a:srgbClr val="002060"/>
                </a:solidFill>
                <a:latin typeface="Cambria" pitchFamily="18" charset="0"/>
              </a:rPr>
              <a:t>A</a:t>
            </a:r>
            <a:r>
              <a:rPr lang="vi-VN" sz="2400" b="1" dirty="0" smtClean="0">
                <a:solidFill>
                  <a:srgbClr val="002060"/>
                </a:solidFill>
                <a:latin typeface="Cambria" pitchFamily="18" charset="0"/>
              </a:rPr>
              <a:t>plikacioni </a:t>
            </a:r>
            <a:r>
              <a:rPr lang="vi-VN" sz="2400" b="1" dirty="0">
                <a:solidFill>
                  <a:srgbClr val="002060"/>
                </a:solidFill>
                <a:latin typeface="Cambria" pitchFamily="18" charset="0"/>
              </a:rPr>
              <a:t>serveri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izvršavaju aplikacionu logiku i servise.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Komunicira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kao front end sa klijentima zbog prezentacije i back end  sa serverima baze podataka radi pristupa i ažuranja podacima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b="1" dirty="0" smtClean="0">
                <a:solidFill>
                  <a:schemeClr val="tx2"/>
                </a:solidFill>
                <a:latin typeface="Cambria" pitchFamily="18" charset="0"/>
              </a:rPr>
              <a:t>Web </a:t>
            </a:r>
            <a:r>
              <a:rPr lang="vi-VN" sz="2400" b="1" dirty="0">
                <a:solidFill>
                  <a:schemeClr val="tx2"/>
                </a:solidFill>
                <a:latin typeface="Cambria" pitchFamily="18" charset="0"/>
              </a:rPr>
              <a:t>server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– hostuje Internet ili intranet Web sajtove.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Komunicira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 sa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klijentima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kako bi im prosledio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dokumenta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(HTML formata) ili podatke (XML formata). Pojedini Web  serveri su posebno projektovani da hostuju e-commerce aplikacije  koje podržavaju elektronsku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trgovinu.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Klijent/server sistem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416824" cy="3888432"/>
          </a:xfrm>
        </p:spPr>
        <p:txBody>
          <a:bodyPr>
            <a:no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Klijent/server sistemi sa troslojnom arhitekturom (three-tier architecture)  predstavljaju sisteme sa tri, u velikoj meri, nezavisna podsistema: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podsistem za interakciju sa korisnikom (implementira funkcije  korisničkog interfejsa);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podsistem za implementaciju osnovnih funkcija sistema (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implementira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tzv. "poslovnu logiku");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podsistem za rukovanje podacima, gde se pre svega misli na sistem  za upravljanje bazama podataka.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4077072"/>
            <a:ext cx="5364088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Elementi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troslojne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arhitekture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3744416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dnos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ova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tri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podsistema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pokazuje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da ne  postoji direktna veza između podsistema za interakciju sa korisnikom i  podsistema za rukovanje podacima. Zbog ovakvog međusobnog odnosa,  ovi podsistemi se nazivaju i slojevi.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224136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Stepen distribuiranosti IS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632848" cy="446449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Široka prihvaćenost World Wide Web-a uticala je na pojavu Web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čitača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(komunikacija sa korisnikom)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,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druge strane, npr., Java programi 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(u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formi apleta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) se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ugrađ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uju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u Web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stranice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sr-Latn-R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Nezavisno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od konkretne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ﬁzičke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platforme klijenta (dovoljan je Web čitač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sa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podrškom za Javu), takve klijent aplikacije se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mreži automatski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distribuira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ju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instalir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aju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vi-VN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Troslojne arhitekture informacionih sistema podrazumevaju oslanjanje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na standarde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gde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su najčešće u pitanju sistemi zasnovani na Internet 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tehnologijama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. Oslanjanje na standarde omogućava integraciju informacionih  sistema heterogenih u pogledu korišćene hardverske i softverske opreme.  </a:t>
            </a:r>
          </a:p>
        </p:txBody>
      </p:sp>
    </p:spTree>
    <p:extLst>
      <p:ext uri="{BB962C8B-B14F-4D97-AF65-F5344CB8AC3E}">
        <p14:creationId xmlns:p14="http://schemas.microsoft.com/office/powerpoint/2010/main" val="1654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120880" cy="5400600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Na primer, računarska mreža ovakvog sistema može biti zasnovana na TCP/ IP familiji protokola (serveri u mreži mogu biti od različitih proizvođača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).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M</a:t>
            </a:r>
            <a:r>
              <a:rPr lang="vi-VN" sz="2400" dirty="0" smtClean="0">
                <a:solidFill>
                  <a:schemeClr val="tx2"/>
                </a:solidFill>
                <a:latin typeface="Cambria" pitchFamily="18" charset="0"/>
              </a:rPr>
              <a:t>oguća </a:t>
            </a:r>
            <a:r>
              <a:rPr lang="vi-VN" sz="2400" dirty="0">
                <a:solidFill>
                  <a:schemeClr val="tx2"/>
                </a:solidFill>
                <a:latin typeface="Cambria" pitchFamily="18" charset="0"/>
              </a:rPr>
              <a:t>arhitektura višeslojnih sistema 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536630" cy="339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2408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Poslovna aplikacija</vt:lpstr>
      <vt:lpstr>Arhitektura aplikacije</vt:lpstr>
      <vt:lpstr>Klijent/server sistem</vt:lpstr>
      <vt:lpstr>Serveri</vt:lpstr>
      <vt:lpstr>Serveri</vt:lpstr>
      <vt:lpstr>Klijent/server sistem</vt:lpstr>
      <vt:lpstr>Elementi troslojne arhitekture</vt:lpstr>
      <vt:lpstr>Stepen distribuiranosti IS</vt:lpstr>
      <vt:lpstr>PowerPoint Presentation</vt:lpstr>
      <vt:lpstr>Baza podataka</vt:lpstr>
      <vt:lpstr>Baza podataka</vt:lpstr>
      <vt:lpstr>Distribuiranje baze podataka</vt:lpstr>
      <vt:lpstr>Baza podataka</vt:lpstr>
      <vt:lpstr>PowerPoint Presentation</vt:lpstr>
      <vt:lpstr>Baza podataka</vt:lpstr>
      <vt:lpstr>Baza podataka</vt:lpstr>
      <vt:lpstr>Baza podataka</vt:lpstr>
      <vt:lpstr>Osnovni elementi arhitekture objektnih DBMS-a</vt:lpstr>
      <vt:lpstr>Osnovni elementi arhitekture objektnih DBMS-a</vt:lpstr>
      <vt:lpstr>Baza podataka</vt:lpstr>
      <vt:lpstr>Baza podataka</vt:lpstr>
      <vt:lpstr>Baza podataka</vt:lpstr>
      <vt:lpstr>Baza podataka</vt:lpstr>
      <vt:lpstr>Bezbednost sistema</vt:lpstr>
      <vt:lpstr>Bezbednost sistema</vt:lpstr>
      <vt:lpstr>Projektovanje bezbedne aplikacije</vt:lpstr>
      <vt:lpstr>Faza planiranja</vt:lpstr>
      <vt:lpstr>Faza razvoja rešenja</vt:lpstr>
      <vt:lpstr>Faza uvođenja rešenja</vt:lpstr>
      <vt:lpstr>Proces testiranja</vt:lpstr>
      <vt:lpstr>Vođenje pilot rešenja</vt:lpstr>
      <vt:lpstr>Uvođenje rešenja u proizvodno okruženje</vt:lpstr>
      <vt:lpstr>Uvođenje rešenja u proizvodno okruženje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66</cp:revision>
  <dcterms:created xsi:type="dcterms:W3CDTF">2021-02-24T10:06:34Z</dcterms:created>
  <dcterms:modified xsi:type="dcterms:W3CDTF">2022-03-20T12:59:35Z</dcterms:modified>
</cp:coreProperties>
</file>