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ragana.lazic@ppf.edu.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Predmet: Međunarodno krivično pravo 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Profesor: prof.dr Dragana Lazić 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2FAA-946E-4FDE-99C0-AE18033F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F03D-661D-46AB-9101-45FFACEE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Nullum crimen, nulla poena sine lege – nema zločina, nema kazne bez zakona. </a:t>
            </a:r>
          </a:p>
          <a:p>
            <a:r>
              <a:rPr lang="sr-Latn-RS" dirty="0"/>
              <a:t>Definicija. </a:t>
            </a:r>
          </a:p>
          <a:p>
            <a:r>
              <a:rPr lang="sr-Latn-RS" dirty="0"/>
              <a:t>Običaji.</a:t>
            </a:r>
          </a:p>
          <a:p>
            <a:r>
              <a:rPr lang="sr-Latn-RS" dirty="0"/>
              <a:t>Garantivna  i zaštitna funkcija. </a:t>
            </a:r>
          </a:p>
          <a:p>
            <a:r>
              <a:rPr lang="sr-Latn-RS" dirty="0"/>
              <a:t>Analogija.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3440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BFA4-1CA4-46DF-8F4D-0ABAE1F0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4058A-1B70-4D49-B0CE-54FC611EE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Načelo zakonitosti ima četiri segmenta: </a:t>
            </a:r>
          </a:p>
          <a:p>
            <a:pPr>
              <a:buFontTx/>
              <a:buChar char="-"/>
            </a:pPr>
            <a:r>
              <a:rPr lang="sr-Latn-RS" dirty="0"/>
              <a:t>Lege scripta – isključuje primenu nepisanog prava</a:t>
            </a:r>
          </a:p>
          <a:p>
            <a:pPr>
              <a:buFontTx/>
              <a:buChar char="-"/>
            </a:pPr>
            <a:r>
              <a:rPr lang="sr-Latn-RS" dirty="0"/>
              <a:t>Lege stricta  - zabrana stvaranja prava putem analogije</a:t>
            </a:r>
          </a:p>
          <a:p>
            <a:pPr>
              <a:buFontTx/>
              <a:buChar char="-"/>
            </a:pPr>
            <a:r>
              <a:rPr lang="sr-Latn-RS" dirty="0"/>
              <a:t>Lege praevia – zabranjuje retroaktivnu primenu zakona</a:t>
            </a:r>
          </a:p>
          <a:p>
            <a:pPr>
              <a:buFontTx/>
              <a:buChar char="-"/>
            </a:pPr>
            <a:r>
              <a:rPr lang="sr-Latn-RS" dirty="0"/>
              <a:t>Lege certa – precizno određen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3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2798-D99D-4C27-B614-B27676DB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sr-Latn-RS" sz="4000" dirty="0"/>
              <a:t>Načelo legitimnosti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2722B-EF15-4175-BB3B-5DE9DA3DC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Krivičnopravna represija i krivično pravo u celini moraju biti opravdani i nužni. </a:t>
            </a:r>
          </a:p>
          <a:p>
            <a:r>
              <a:rPr lang="sr-Latn-RS" dirty="0"/>
              <a:t>Legalno i legitimno.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6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ABAF-E8F1-40EE-A2E3-417DB696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42392"/>
            <a:ext cx="8229600" cy="457199"/>
          </a:xfrm>
        </p:spPr>
        <p:txBody>
          <a:bodyPr>
            <a:noAutofit/>
          </a:bodyPr>
          <a:lstStyle/>
          <a:p>
            <a:r>
              <a:rPr lang="sr-Latn-RS" sz="2800" dirty="0"/>
              <a:t>Načelo individualne subjektivne odgovornosti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B5349-13A4-4590-B5A1-5C55D6831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Subjektivna odgovornost </a:t>
            </a:r>
          </a:p>
          <a:p>
            <a:r>
              <a:rPr lang="sr-Latn-RS" dirty="0"/>
              <a:t>Individualna odgovornost</a:t>
            </a:r>
          </a:p>
          <a:p>
            <a:r>
              <a:rPr lang="sr-Latn-RS" dirty="0"/>
              <a:t>Načelo individualne subjektivne odgovornosti: svako odgovara za svoje postupke prema kojima ima određeni psihički odnos i zbog kojih mu se može uputiti društveno – etički prekor.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5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F344-04D7-4C74-98A7-BFA082F4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14" y="894110"/>
            <a:ext cx="8229600" cy="706090"/>
          </a:xfrm>
        </p:spPr>
        <p:txBody>
          <a:bodyPr>
            <a:normAutofit/>
          </a:bodyPr>
          <a:lstStyle/>
          <a:p>
            <a:r>
              <a:rPr lang="sr-Latn-RS" sz="4000" dirty="0"/>
              <a:t>Načelo humanosti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0357-91BE-4844-B45A-7EF4A995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Zaštitna funkcija krivičnog prava mora biti humanistički orjentisana, tj. da se krivičnim pravom štite najvažnija dobra čoveka. </a:t>
            </a:r>
          </a:p>
          <a:p>
            <a:pPr algn="just"/>
            <a:r>
              <a:rPr lang="sr-Latn-RS" dirty="0"/>
              <a:t>U odnosu na učinioca krivičnog dela krivično pravo i krivične sankcije moraju biti humane.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1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2A5F-ED5D-4000-BAA4-B170E73F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sr-Latn-RS" sz="4000" dirty="0"/>
              <a:t>Načelo pravednosti i srazmernosti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6CBB-ED24-47AF-BD77-B82BAD871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sr-Latn-RS" dirty="0"/>
          </a:p>
          <a:p>
            <a:pPr algn="just"/>
            <a:endParaRPr lang="sr-Latn-RS" dirty="0"/>
          </a:p>
          <a:p>
            <a:pPr algn="just"/>
            <a:r>
              <a:rPr lang="sr-Latn-RS" dirty="0"/>
              <a:t>Kazna i druga krivična sankcija koja se primenjuje prema učiniocu krivičnog dela mora biti pravedna i srazmerna.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4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EC78-5909-4582-A949-9F0BA19B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Autofit/>
          </a:bodyPr>
          <a:lstStyle/>
          <a:p>
            <a:r>
              <a:rPr lang="sr-Latn-RS" sz="2400" dirty="0"/>
              <a:t>Načelo solidarnosti i uzajamnog poverenja među državama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3445E-874E-446F-899F-5E7D6F1C5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Dobrovoljno prenošenje dela suvereniteta u oblasti krivičnog prava na međunarodnu zajednicu. </a:t>
            </a:r>
          </a:p>
          <a:p>
            <a:r>
              <a:rPr lang="sr-Latn-RS" dirty="0"/>
              <a:t>Formiranje Međunarodnog krivičnog suda. </a:t>
            </a:r>
          </a:p>
          <a:p>
            <a:r>
              <a:rPr lang="sr-Latn-RS" dirty="0"/>
              <a:t>Moćne i uticajne zemlje – male i slabe zemlje. </a:t>
            </a:r>
          </a:p>
          <a:p>
            <a:r>
              <a:rPr lang="sr-Latn-RS" dirty="0"/>
              <a:t>Transnacionalni kriminalitet. </a:t>
            </a:r>
          </a:p>
        </p:txBody>
      </p:sp>
    </p:spTree>
    <p:extLst>
      <p:ext uri="{BB962C8B-B14F-4D97-AF65-F5344CB8AC3E}">
        <p14:creationId xmlns:p14="http://schemas.microsoft.com/office/powerpoint/2010/main" val="225786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8BAE-AFC4-42C7-960E-0C680019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52BD2-DE5C-4189-86D0-F839D011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r>
              <a:rPr lang="sr-Latn-RS" sz="3200" dirty="0">
                <a:solidFill>
                  <a:schemeClr val="tx2"/>
                </a:solidFill>
                <a:latin typeface="Cambria" pitchFamily="18" charset="0"/>
                <a:hlinkClick r:id="rId2"/>
              </a:rPr>
              <a:t>dragana.lazic@ppf.edu.rs</a:t>
            </a:r>
            <a:r>
              <a:rPr lang="sr-Latn-RS" sz="32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b="1" dirty="0"/>
              <a:t>Termin konsultacija: </a:t>
            </a:r>
            <a:r>
              <a:rPr lang="sr-Latn-RS" dirty="0"/>
              <a:t>ponedeljak u 16h.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4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3E91-347E-4C41-9FAE-28BC0CD4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Pojam</a:t>
            </a:r>
            <a:r>
              <a:rPr lang="en-US" dirty="0"/>
              <a:t> me</a:t>
            </a:r>
            <a:r>
              <a:rPr lang="sr-Latn-RS" dirty="0"/>
              <a:t>đ</a:t>
            </a:r>
            <a:r>
              <a:rPr lang="en-US" dirty="0" err="1"/>
              <a:t>unarodnog</a:t>
            </a:r>
            <a:r>
              <a:rPr lang="en-US" dirty="0"/>
              <a:t> </a:t>
            </a:r>
            <a:r>
              <a:rPr lang="en-US" dirty="0" err="1"/>
              <a:t>krivi</a:t>
            </a:r>
            <a:r>
              <a:rPr lang="sr-Latn-RS" dirty="0"/>
              <a:t>čnog prava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C2F6-18DE-48B0-A0A0-D3841A8A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Prvo shvatanje:</a:t>
            </a:r>
          </a:p>
          <a:p>
            <a:pPr marL="0" indent="0" algn="just">
              <a:buNone/>
            </a:pPr>
            <a:r>
              <a:rPr lang="sr-Latn-RS" dirty="0"/>
              <a:t>- Međunarodno krivično pravo jeste deo unutrašnjeg krivičnog prava koji sadrži pravila kojima se određuje da li će biti primenjeno krivično pravo jedne ili druge zemlje u zavisnosti gde se krivično delo učinilo, ko ga je i prema kome učinio.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6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8CBB-FEFE-4AF9-AE3E-F167EBFA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83B23-5163-4812-81AE-039869582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Drugo shvatanje</a:t>
            </a:r>
          </a:p>
          <a:p>
            <a:pPr algn="just"/>
            <a:r>
              <a:rPr lang="sr-Latn-RS" dirty="0"/>
              <a:t>- Međunarodno krivično pravo predstavlja skup međunarodnih akata koja za države koje su ih prihvatile sadrže obavezu da predvide određena ponašanja u svom zakonodavstvu kao krivična dela. </a:t>
            </a:r>
          </a:p>
          <a:p>
            <a:pPr algn="just"/>
            <a:r>
              <a:rPr lang="sr-Latn-RS" dirty="0"/>
              <a:t>U sklopu toga razlikujemo i međunarodna krivična dela u užem i u širem smislu. U međunarodna krivična dela u širem smislu podrazumevamo sva ona ponašanja za čije suzbijanje i kažnjavanje je zainteresovana međunarodna zajednica (trgovina ljudima, terorizam, promet droge, otmica vazduhoplova i slično), dok u užem smislu obuhvata ona dea za koja se posle II svetskog rata sudilo od strane Međunarodnog vojnog suda u Nirnbergu i Tokiju i koja su svoju zvaničnu potvrdu dobili usvajanjem četiri Ženevske konvencije (ratni zločini, zločini protiv mira, zločini protiv čovečnosti, ali i genocid).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9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A652-14BC-44D0-A9DF-C43A248A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4D69-1B52-4BDD-A2E2-57605803D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Važni međunarodni akti </a:t>
            </a:r>
          </a:p>
          <a:p>
            <a:pPr marL="514350" indent="-514350">
              <a:buAutoNum type="arabicPeriod"/>
            </a:pPr>
            <a:r>
              <a:rPr lang="sr-Latn-RS" dirty="0"/>
              <a:t>Ženevske konvencije iz 1949. godine</a:t>
            </a:r>
          </a:p>
          <a:p>
            <a:pPr marL="514350" indent="-514350">
              <a:buAutoNum type="arabicPeriod"/>
            </a:pPr>
            <a:r>
              <a:rPr lang="sr-Latn-RS" dirty="0"/>
              <a:t>Dva dopunska protokola uz te Konvencije iz 1977. godine</a:t>
            </a:r>
          </a:p>
          <a:p>
            <a:pPr marL="514350" indent="-514350">
              <a:buAutoNum type="arabicPeriod"/>
            </a:pPr>
            <a:r>
              <a:rPr lang="sr-Latn-RS" dirty="0"/>
              <a:t>Konvencija o sprečavanju i kažnjavanju zločina genocida iz 1948. godine </a:t>
            </a:r>
          </a:p>
          <a:p>
            <a:pPr marL="514350" indent="-514350">
              <a:buAutoNum type="arabicPeriod"/>
            </a:pPr>
            <a:r>
              <a:rPr lang="sr-Latn-RS" dirty="0"/>
              <a:t>Rimski statut Međunarodnog krivičnog suda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620D-F096-41BF-AFBE-BF240A21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D7452-7FD1-4CBD-BFA0-1DED56B93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Treće shvatanje </a:t>
            </a:r>
          </a:p>
          <a:p>
            <a:pPr algn="just"/>
            <a:r>
              <a:rPr lang="sr-Latn-RS" dirty="0"/>
              <a:t>Međunarodno krivično pravo jeste jedno nadnacionalno tj. Supranacionalno krivično pravo koje u konkretnim slučajevima primenjuje međunarodni krivični sud (kodeks, medjunarodno humanitarno pravo, sankcije, suverenitet...)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7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FA1-4C99-4CC3-A851-9B965FC2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9D58C-4F26-4F0E-9785-2EC62E960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Pojam međunarodnog krivičnog prava treba shvatiti u najširem smislu i to tako da obuhvati sve elemente nacionalnog krivičnog prava, ali i krivično pravne elemente međunarodnog javnog prava.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0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6524-C1D8-4C76-8090-919BF19D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88032"/>
          </a:xfrm>
        </p:spPr>
        <p:txBody>
          <a:bodyPr>
            <a:noAutofit/>
          </a:bodyPr>
          <a:lstStyle/>
          <a:p>
            <a:r>
              <a:rPr lang="sr-Latn-RS" sz="2800" dirty="0"/>
              <a:t>Osnovna načela međunarodnog krivičnog prava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7AFD8-A8AB-4EC0-A7A0-ECABC036A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Načelo zakonitosti</a:t>
            </a:r>
          </a:p>
          <a:p>
            <a:r>
              <a:rPr lang="sr-Latn-RS" dirty="0"/>
              <a:t>Načelo legitimnosti </a:t>
            </a:r>
          </a:p>
          <a:p>
            <a:r>
              <a:rPr lang="sr-Latn-RS" dirty="0"/>
              <a:t>Načelo individualne subjektivne odgovornosti</a:t>
            </a:r>
          </a:p>
          <a:p>
            <a:r>
              <a:rPr lang="sr-Latn-RS" dirty="0"/>
              <a:t>Načelo humanosti</a:t>
            </a:r>
          </a:p>
          <a:p>
            <a:r>
              <a:rPr lang="sr-Latn-RS" dirty="0"/>
              <a:t>Načelo pravednosti i srazmernosti</a:t>
            </a:r>
          </a:p>
          <a:p>
            <a:r>
              <a:rPr lang="sr-Latn-RS" dirty="0"/>
              <a:t>Načelo solidarnosti i uzajamnog poverenja među državama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8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F658-8402-4F5B-B60B-0F590E1A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sr-Latn-RS" sz="4000" dirty="0"/>
              <a:t>Načelo zakonitosti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564D-3C5A-46FE-BEE9-D4CBE82E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Univerzalna deklaracija o pravima čoveka usvojena i proklamovana rezolucijom Generalne skupštine UN 1948. godine i </a:t>
            </a:r>
          </a:p>
          <a:p>
            <a:r>
              <a:rPr lang="sr-Latn-RS" dirty="0"/>
              <a:t>Evropska konvencija za zaštitu ljudskih prava i osnovnih sloboda iz 1950. godine: </a:t>
            </a:r>
          </a:p>
          <a:p>
            <a:pPr marL="0" indent="0" algn="ctr">
              <a:buNone/>
            </a:pPr>
            <a:r>
              <a:rPr lang="sr-Latn-RS" dirty="0"/>
              <a:t>- Niko ne sme biti osuđen za krivično delo zbog činjenja ili nečinjenja koja nisu predstavljala krivično delo po nacionalnom ili međunarodnom pravu u vreme kada su učinjena.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2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604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Pojam međunarodnog krivičnog prava</vt:lpstr>
      <vt:lpstr>PowerPoint Presentation</vt:lpstr>
      <vt:lpstr>PowerPoint Presentation</vt:lpstr>
      <vt:lpstr>PowerPoint Presentation</vt:lpstr>
      <vt:lpstr>PowerPoint Presentation</vt:lpstr>
      <vt:lpstr>Osnovna načela međunarodnog krivičnog prava</vt:lpstr>
      <vt:lpstr>Načelo zakonitosti</vt:lpstr>
      <vt:lpstr>PowerPoint Presentation</vt:lpstr>
      <vt:lpstr>PowerPoint Presentation</vt:lpstr>
      <vt:lpstr>Načelo legitimnosti</vt:lpstr>
      <vt:lpstr>Načelo individualne subjektivne odgovornosti</vt:lpstr>
      <vt:lpstr>Načelo humanosti</vt:lpstr>
      <vt:lpstr>Načelo pravednosti i srazmernosti</vt:lpstr>
      <vt:lpstr>Načelo solidarnosti i uzajamnog poverenja među državama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Dalibor</cp:lastModifiedBy>
  <cp:revision>10</cp:revision>
  <dcterms:created xsi:type="dcterms:W3CDTF">2021-02-24T10:06:34Z</dcterms:created>
  <dcterms:modified xsi:type="dcterms:W3CDTF">2022-02-27T22:03:37Z</dcterms:modified>
</cp:coreProperties>
</file>