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8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8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6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7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6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9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8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5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50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87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C928-F94B-49DE-B237-0B2FD0D062BB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5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152"/>
            <a:ext cx="9144000" cy="3419811"/>
          </a:xfrm>
        </p:spPr>
        <p:txBody>
          <a:bodyPr/>
          <a:lstStyle/>
          <a:p>
            <a:r>
              <a:rPr lang="sr-Cyrl-RS" dirty="0" smtClean="0"/>
              <a:t>Еколошко право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8845" y="5383368"/>
            <a:ext cx="3438659" cy="695459"/>
          </a:xfrm>
        </p:spPr>
        <p:txBody>
          <a:bodyPr>
            <a:normAutofit lnSpcReduction="10000"/>
          </a:bodyPr>
          <a:lstStyle/>
          <a:p>
            <a:r>
              <a:rPr lang="sr-Cyrl-RS" sz="1800" dirty="0" smtClean="0"/>
              <a:t>Доц. </a:t>
            </a:r>
            <a:r>
              <a:rPr lang="sr-Cyrl-RS" sz="1800" dirty="0"/>
              <a:t>д</a:t>
            </a:r>
            <a:r>
              <a:rPr lang="sr-Cyrl-RS" sz="1800" dirty="0" smtClean="0"/>
              <a:t>р Зоранчо Василков</a:t>
            </a:r>
          </a:p>
          <a:p>
            <a:r>
              <a:rPr lang="en-GB" sz="1800" dirty="0"/>
              <a:t>vasilkovzoranco@yahoo.com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0133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000" dirty="0" smtClean="0"/>
              <a:t>Хвала на пажњи!!!</a:t>
            </a:r>
          </a:p>
          <a:p>
            <a:pPr marL="0" indent="0" algn="ctr">
              <a:buNone/>
            </a:pPr>
            <a:endParaRPr lang="sr-Cyrl-RS" sz="4000" dirty="0"/>
          </a:p>
          <a:p>
            <a:pPr marL="0" indent="0" algn="ctr">
              <a:buNone/>
            </a:pPr>
            <a:endParaRPr lang="sr-Cyrl-RS" sz="4000" dirty="0" smtClean="0"/>
          </a:p>
          <a:p>
            <a:pPr marL="0" indent="0" algn="ctr">
              <a:buNone/>
            </a:pPr>
            <a:r>
              <a:rPr lang="sr-Cyrl-RS" sz="4000" dirty="0" smtClean="0"/>
              <a:t>Питања?</a:t>
            </a:r>
            <a:endParaRPr lang="sr-Cyrl-RS" sz="4000" dirty="0"/>
          </a:p>
        </p:txBody>
      </p:sp>
    </p:spTree>
    <p:extLst>
      <p:ext uri="{BB962C8B-B14F-4D97-AF65-F5344CB8AC3E}">
        <p14:creationId xmlns:p14="http://schemas.microsoft.com/office/powerpoint/2010/main" val="153748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3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sr-Cyrl-RS" sz="2400" b="1" dirty="0" smtClean="0"/>
              <a:t>ТЕОРИЈСКИ  ОКВИРИ ЕКОЛОШКОГ ПРАВА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sr-Cyrl-RS" sz="2000" dirty="0" smtClean="0"/>
          </a:p>
          <a:p>
            <a:pPr marL="457200" indent="-457200">
              <a:buAutoNum type="arabicPeriod"/>
            </a:pPr>
            <a:endParaRPr lang="sr-Cyrl-RS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sr-Cyrl-RS" dirty="0" smtClean="0"/>
              <a:t>Теоријски оквир еколошког права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sr-Cyrl-RS" dirty="0" smtClean="0"/>
              <a:t>Настанак и развој еколошког права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Основне карактеристике еколошког права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RS" dirty="0" smtClean="0"/>
              <a:t> Еколошкоправни однос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RS" dirty="0" smtClean="0"/>
              <a:t> Еколошко правне норме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RS" dirty="0" smtClean="0"/>
              <a:t> Основна начела еколошког права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3821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3487"/>
            <a:ext cx="10515600" cy="55379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400" b="1" dirty="0" smtClean="0">
                <a:solidFill>
                  <a:srgbClr val="FF0000"/>
                </a:solidFill>
              </a:rPr>
              <a:t>1. Теоријски оквир еколошког права</a:t>
            </a:r>
            <a:br>
              <a:rPr lang="sr-Cyrl-RS" sz="2400" b="1" dirty="0" smtClean="0">
                <a:solidFill>
                  <a:srgbClr val="FF0000"/>
                </a:solidFill>
              </a:rPr>
            </a:b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628066"/>
          </a:xfrm>
        </p:spPr>
        <p:txBody>
          <a:bodyPr>
            <a:normAutofit fontScale="92500"/>
          </a:bodyPr>
          <a:lstStyle/>
          <a:p>
            <a:pPr algn="just"/>
            <a:r>
              <a:rPr lang="sr-Cyrl-RS" sz="2400" dirty="0" smtClean="0"/>
              <a:t>Правне норме заштите животне средине парцијално су проучаване у различитим правним дисциплинама</a:t>
            </a:r>
          </a:p>
          <a:p>
            <a:pPr algn="just"/>
            <a:r>
              <a:rPr lang="sr-Cyrl-RS" sz="2400" dirty="0" smtClean="0"/>
              <a:t>Идеја о развоју посебне правне гране (дисциплине) која на јединствен начин регулише проблем заштите животне средине јавља се седамдесетих година 20. века</a:t>
            </a:r>
          </a:p>
          <a:p>
            <a:pPr algn="just"/>
            <a:r>
              <a:rPr lang="sr-Cyrl-RS" sz="2400" dirty="0" smtClean="0"/>
              <a:t>Развој ове дисциплине је праћен дилемом око њеног назива тј. да ли треба користити назив Еколошко право (</a:t>
            </a:r>
            <a:r>
              <a:rPr lang="en-US" sz="2400" i="1" dirty="0" smtClean="0"/>
              <a:t>Ecology law</a:t>
            </a:r>
            <a:r>
              <a:rPr lang="en-US" sz="2400" dirty="0" smtClean="0"/>
              <a:t>)</a:t>
            </a:r>
            <a:r>
              <a:rPr lang="sr-Cyrl-RS" sz="2400" dirty="0" smtClean="0"/>
              <a:t> или Право животне средине</a:t>
            </a:r>
            <a:r>
              <a:rPr lang="en-US" sz="2400" dirty="0" smtClean="0"/>
              <a:t> (</a:t>
            </a:r>
            <a:r>
              <a:rPr lang="en-US" sz="2400" i="1" dirty="0" smtClean="0"/>
              <a:t>Environmental law</a:t>
            </a:r>
            <a:r>
              <a:rPr lang="en-US" sz="2400" dirty="0" smtClean="0"/>
              <a:t>)</a:t>
            </a:r>
            <a:r>
              <a:rPr lang="sr-Cyrl-RS" sz="2400" dirty="0" smtClean="0"/>
              <a:t>. Одговор на ово питање налази се у значењу термина </a:t>
            </a:r>
            <a:r>
              <a:rPr lang="sr-Latn-RS" sz="2400" i="1" dirty="0" smtClean="0"/>
              <a:t>ecos</a:t>
            </a:r>
            <a:r>
              <a:rPr lang="sr-Latn-RS" sz="2400" dirty="0" smtClean="0"/>
              <a:t> i </a:t>
            </a:r>
            <a:r>
              <a:rPr lang="en-US" sz="2400" i="1" dirty="0" smtClean="0">
                <a:solidFill>
                  <a:prstClr val="black"/>
                </a:solidFill>
              </a:rPr>
              <a:t>environment</a:t>
            </a:r>
            <a:endParaRPr lang="sr-Latn-RS" sz="2400" i="1" dirty="0" smtClean="0">
              <a:solidFill>
                <a:prstClr val="black"/>
              </a:solidFill>
            </a:endParaRPr>
          </a:p>
          <a:p>
            <a:pPr algn="just"/>
            <a:r>
              <a:rPr lang="sr-Cyrl-RS" sz="2400" dirty="0" smtClean="0">
                <a:solidFill>
                  <a:prstClr val="black"/>
                </a:solidFill>
              </a:rPr>
              <a:t>Појам </a:t>
            </a:r>
            <a:r>
              <a:rPr lang="sr-Latn-RS" sz="2400" i="1" dirty="0" smtClean="0">
                <a:solidFill>
                  <a:prstClr val="black"/>
                </a:solidFill>
              </a:rPr>
              <a:t>ecos</a:t>
            </a:r>
            <a:r>
              <a:rPr lang="sr-Cyrl-RS" sz="2400" i="1" dirty="0" smtClean="0">
                <a:solidFill>
                  <a:prstClr val="black"/>
                </a:solidFill>
              </a:rPr>
              <a:t> </a:t>
            </a:r>
            <a:r>
              <a:rPr lang="sr-Cyrl-RS" sz="2400" dirty="0" smtClean="0">
                <a:solidFill>
                  <a:prstClr val="black"/>
                </a:solidFill>
              </a:rPr>
              <a:t>потиче од грчке речи </a:t>
            </a:r>
            <a:r>
              <a:rPr lang="sr-Latn-RS" sz="2400" i="1" dirty="0" smtClean="0">
                <a:solidFill>
                  <a:prstClr val="black"/>
                </a:solidFill>
              </a:rPr>
              <a:t>oicos</a:t>
            </a:r>
            <a:r>
              <a:rPr lang="sr-Latn-RS" sz="2400" dirty="0" smtClean="0"/>
              <a:t> koja </a:t>
            </a:r>
            <a:r>
              <a:rPr lang="sr-Cyrl-RS" sz="2400" dirty="0" smtClean="0"/>
              <a:t>значи дом, станиште, док </a:t>
            </a:r>
            <a:r>
              <a:rPr lang="en-GB" sz="2400" i="1" dirty="0" smtClean="0"/>
              <a:t>environment</a:t>
            </a:r>
            <a:r>
              <a:rPr lang="sr-Cyrl-RS" sz="2400" i="1" dirty="0" smtClean="0"/>
              <a:t> </a:t>
            </a:r>
            <a:r>
              <a:rPr lang="sr-Cyrl-RS" sz="2400" dirty="0" smtClean="0"/>
              <a:t>значи окружење, околина, средина односно, животна средина</a:t>
            </a:r>
          </a:p>
          <a:p>
            <a:pPr algn="just"/>
            <a:r>
              <a:rPr lang="sr-Cyrl-RS" sz="2400" dirty="0" smtClean="0"/>
              <a:t>Животна средина је скуп физичких, социјалних и културних фактора и услова који утичу на постојање или развој организама или скупа организама, из чега произлази да право животне средине обухвата просторно дефинисано окружење</a:t>
            </a:r>
          </a:p>
          <a:p>
            <a:pPr algn="just"/>
            <a:r>
              <a:rPr lang="sr-Cyrl-RS" sz="2400" dirty="0" smtClean="0"/>
              <a:t>Еколошко право регулише питања свих фактора и услова од утицаја на постојање и развој организама или скупа организама, као и очување  како њиховог парцијалног станишта тако и тоталног  (шири појам у односу на право животне средине)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5648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708338"/>
          </a:xfrm>
        </p:spPr>
        <p:txBody>
          <a:bodyPr>
            <a:normAutofit/>
          </a:bodyPr>
          <a:lstStyle/>
          <a:p>
            <a:pPr algn="ctr"/>
            <a:r>
              <a:rPr lang="sr-Cyrl-RS" sz="2400" b="1" dirty="0" smtClean="0">
                <a:solidFill>
                  <a:srgbClr val="FF0000"/>
                </a:solidFill>
              </a:rPr>
              <a:t>2. Настанак и развој еколошког права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1109568"/>
            <a:ext cx="10748493" cy="55745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sz="2200" dirty="0" smtClean="0"/>
              <a:t>Прописи из древног Египта, Рима и Грчке сведоче о настанку неких елемената еколошке свести упоредо са прапочецима развоја права</a:t>
            </a:r>
          </a:p>
          <a:p>
            <a:pPr algn="just"/>
            <a:r>
              <a:rPr lang="sr-Cyrl-RS" sz="2200" dirty="0" smtClean="0"/>
              <a:t>Од 9. века на територији данашње Велике Британије, Италије, Француске као и у средњевековним градовима Котору, Дубровнику и Хвару почињу да се доносе еколошки прописи. Значајан документ из овог периода је </a:t>
            </a:r>
            <a:r>
              <a:rPr lang="sr-Cyrl-RS" sz="2200" i="1" dirty="0" smtClean="0"/>
              <a:t>Будвански статут </a:t>
            </a:r>
            <a:r>
              <a:rPr lang="sr-Cyrl-RS" sz="2200" dirty="0" smtClean="0"/>
              <a:t>који у члану 123. утврђује забрану просипања отпадних вода и бацање смећа на улице</a:t>
            </a:r>
          </a:p>
          <a:p>
            <a:pPr algn="just"/>
            <a:r>
              <a:rPr lang="sr-Cyrl-RS" sz="2200" dirty="0" smtClean="0"/>
              <a:t>Следећа фаза развоја еколошког права наступа у периоду конституисања </a:t>
            </a:r>
            <a:r>
              <a:rPr lang="sr-Cyrl-RS" sz="2200" u="sng" dirty="0" smtClean="0"/>
              <a:t>модерне државе </a:t>
            </a:r>
            <a:r>
              <a:rPr lang="sr-Cyrl-RS" sz="2200" dirty="0" smtClean="0"/>
              <a:t>и обележена </a:t>
            </a:r>
            <a:r>
              <a:rPr lang="sr-Cyrl-RS" sz="2200" dirty="0" smtClean="0"/>
              <a:t>је афирмацијом </a:t>
            </a:r>
            <a:r>
              <a:rPr lang="sr-Cyrl-RS" sz="2200" u="sng" dirty="0" smtClean="0"/>
              <a:t>идеје уставности и законитости и принципа владавине права</a:t>
            </a:r>
          </a:p>
          <a:p>
            <a:pPr algn="just"/>
            <a:r>
              <a:rPr lang="sr-Cyrl-RS" sz="2200" dirty="0" smtClean="0"/>
              <a:t>Први закони који парцијално уређују одређене области еколошког права се појављују у Великој Британији (Закон о заштити вода од загађења из 1876. године) и Белгији (Закон о заштити природе из 1911. године)</a:t>
            </a:r>
          </a:p>
          <a:p>
            <a:pPr algn="just"/>
            <a:r>
              <a:rPr lang="sr-Cyrl-RS" sz="2200" dirty="0" smtClean="0"/>
              <a:t>Први прави еколошки закон који на целовит начин правно уређује заштиту животне средине је шведски Закон о заштити животне средине из 1969. године</a:t>
            </a:r>
          </a:p>
          <a:p>
            <a:pPr algn="just"/>
            <a:r>
              <a:rPr lang="sr-Cyrl-RS" sz="2200" dirty="0" smtClean="0"/>
              <a:t>Од друге половине 20. века загађење животне средине постаје глобални проблем у чије решавање се укључују међународне организације, пре свега Уједињене нације, Савет Европе и Европска </a:t>
            </a:r>
            <a:r>
              <a:rPr lang="sr-Cyrl-RS" sz="2200" dirty="0" smtClean="0"/>
              <a:t>унија</a:t>
            </a:r>
            <a:endParaRPr lang="sr-Cyrl-RS" sz="2200" dirty="0" smtClean="0"/>
          </a:p>
          <a:p>
            <a:pPr algn="just"/>
            <a:r>
              <a:rPr lang="sr-Cyrl-RS" sz="2200" dirty="0" smtClean="0"/>
              <a:t>Међу актима донетим под окриљем УН издвајају се Штокхолмска деларација УН о човековој средини из 1972. године и Рио декларација УН о животној средини и развоју из 1992. године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274789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6365"/>
            <a:ext cx="10515600" cy="759855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800" b="1" dirty="0" smtClean="0">
                <a:solidFill>
                  <a:srgbClr val="FF0000"/>
                </a:solidFill>
              </a:rPr>
              <a:t/>
            </a:r>
            <a:br>
              <a:rPr lang="sr-Cyrl-RS" sz="2800" b="1" dirty="0" smtClean="0">
                <a:solidFill>
                  <a:srgbClr val="FF0000"/>
                </a:solidFill>
              </a:rPr>
            </a:br>
            <a:r>
              <a:rPr lang="sr-Cyrl-RS" sz="2800" b="1" dirty="0" smtClean="0">
                <a:solidFill>
                  <a:srgbClr val="FF0000"/>
                </a:solidFill>
              </a:rPr>
              <a:t>3. Основне карактеристике еколошког права</a:t>
            </a:r>
            <a:br>
              <a:rPr lang="sr-Cyrl-RS" sz="2800" b="1" dirty="0" smtClean="0">
                <a:solidFill>
                  <a:srgbClr val="FF0000"/>
                </a:solidFill>
              </a:rPr>
            </a:br>
            <a:r>
              <a:rPr lang="sr-Cyrl-RS" sz="2800" b="1" dirty="0" smtClean="0"/>
              <a:t>Еколошко правни однос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51" y="1326524"/>
            <a:ext cx="11616743" cy="5396248"/>
          </a:xfrm>
        </p:spPr>
        <p:txBody>
          <a:bodyPr>
            <a:normAutofit/>
          </a:bodyPr>
          <a:lstStyle/>
          <a:p>
            <a:pPr algn="just"/>
            <a:r>
              <a:rPr lang="sr-Cyrl-RS" sz="2200" dirty="0" smtClean="0"/>
              <a:t>Еколошко</a:t>
            </a:r>
            <a:r>
              <a:rPr lang="sr-Cyrl-RS" sz="1800" dirty="0" smtClean="0"/>
              <a:t> </a:t>
            </a:r>
            <a:r>
              <a:rPr lang="sr-Cyrl-RS" sz="2000" dirty="0" smtClean="0"/>
              <a:t>право </a:t>
            </a:r>
            <a:r>
              <a:rPr lang="sr-Cyrl-RS" sz="2200" dirty="0" smtClean="0"/>
              <a:t>као посебна грана права је </a:t>
            </a:r>
            <a:r>
              <a:rPr lang="sr-Cyrl-RS" sz="2200" u="sng" dirty="0" smtClean="0"/>
              <a:t>систем правних норми којима се регулише и усмерава утицај човека на његово природно окружење</a:t>
            </a:r>
            <a:r>
              <a:rPr lang="sr-Cyrl-RS" sz="2200" dirty="0" smtClean="0"/>
              <a:t> са циљем заштите животне средине и одржања еколошке равнотеже</a:t>
            </a:r>
          </a:p>
          <a:p>
            <a:pPr algn="just"/>
            <a:r>
              <a:rPr lang="sr-Cyrl-RS" sz="2200" dirty="0"/>
              <a:t>Еколошко право је динамична и сложена правна дисциплина коју карактеришу мултидисциплинарност, посебан предмет и метод проучавања, као и специфични принципи</a:t>
            </a:r>
            <a:r>
              <a:rPr lang="sr-Cyrl-RS" sz="2200" dirty="0" smtClean="0"/>
              <a:t>.</a:t>
            </a:r>
          </a:p>
          <a:p>
            <a:pPr algn="just"/>
            <a:r>
              <a:rPr lang="sr-Cyrl-RS" sz="2200" dirty="0" smtClean="0"/>
              <a:t>Специфична </a:t>
            </a:r>
            <a:r>
              <a:rPr lang="sr-Cyrl-RS" sz="2200" dirty="0"/>
              <a:t>разлика између еколошког и других правних грана је потојање еколошкоправног односа као предмета еколошког права</a:t>
            </a:r>
          </a:p>
          <a:p>
            <a:pPr algn="just"/>
            <a:r>
              <a:rPr lang="sr-Cyrl-RS" sz="2200" dirty="0" smtClean="0"/>
              <a:t>Предмет еколошког права је </a:t>
            </a:r>
            <a:r>
              <a:rPr lang="sr-Cyrl-RS" sz="2400" b="1" u="sng" dirty="0" smtClean="0"/>
              <a:t>еколошкоправни однос </a:t>
            </a:r>
            <a:r>
              <a:rPr lang="sr-Cyrl-RS" sz="2200" dirty="0" smtClean="0"/>
              <a:t>који обухвата следећа права:</a:t>
            </a:r>
          </a:p>
          <a:p>
            <a:pPr marL="0" indent="0" algn="just">
              <a:spcBef>
                <a:spcPts val="0"/>
              </a:spcBef>
              <a:buNone/>
            </a:pPr>
            <a:endParaRPr lang="sr-Cyrl-RS" sz="2200" dirty="0" smtClean="0"/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000" b="1" u="sng" dirty="0" smtClean="0"/>
              <a:t>Право на живот у здравој животној средини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000" b="1" u="sng" dirty="0" smtClean="0"/>
              <a:t>Право на одржив економски развој у новим технолошким условима уз унапређивање квалитета животне средине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000" b="1" u="sng" dirty="0" smtClean="0"/>
              <a:t>Право на рационално коришћење природних и енергетских ресурса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6507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r-Cyrl-RS" sz="1900" b="1" u="sng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r-Cyrl-RS" sz="1900" b="1" u="sng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Cyrl-RS" sz="1900" b="1" u="sng" dirty="0" smtClean="0">
                <a:solidFill>
                  <a:prstClr val="black"/>
                </a:solidFill>
              </a:rPr>
              <a:t>4. Право </a:t>
            </a:r>
            <a:r>
              <a:rPr lang="sr-Cyrl-RS" sz="1900" b="1" u="sng" dirty="0">
                <a:solidFill>
                  <a:prstClr val="black"/>
                </a:solidFill>
              </a:rPr>
              <a:t>на спречавање, смањивање и превенцију свих облика загађивања животне </a:t>
            </a:r>
            <a:r>
              <a:rPr lang="sr-Cyrl-RS" sz="1900" b="1" u="sng" dirty="0" smtClean="0">
                <a:solidFill>
                  <a:prstClr val="black"/>
                </a:solidFill>
              </a:rPr>
              <a:t>средине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Cyrl-RS" sz="1900" b="1" u="sng" dirty="0" smtClean="0">
                <a:solidFill>
                  <a:prstClr val="black"/>
                </a:solidFill>
              </a:rPr>
              <a:t>5. Право </a:t>
            </a:r>
            <a:r>
              <a:rPr lang="sr-Cyrl-RS" sz="1900" b="1" u="sng" dirty="0">
                <a:solidFill>
                  <a:prstClr val="black"/>
                </a:solidFill>
              </a:rPr>
              <a:t>на заштиту интегритета биосфере, укључујући и природне климатске услове и биолошку разноврсност 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Cyrl-RS" sz="1900" b="1" u="sng" dirty="0" smtClean="0">
                <a:solidFill>
                  <a:prstClr val="black"/>
                </a:solidFill>
              </a:rPr>
              <a:t>6. Право </a:t>
            </a:r>
            <a:r>
              <a:rPr lang="sr-Cyrl-RS" sz="1900" b="1" u="sng" dirty="0">
                <a:solidFill>
                  <a:prstClr val="black"/>
                </a:solidFill>
              </a:rPr>
              <a:t>на доступност информација о стању животне средине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Cyrl-RS" sz="1900" b="1" u="sng" dirty="0" smtClean="0">
                <a:solidFill>
                  <a:prstClr val="black"/>
                </a:solidFill>
              </a:rPr>
              <a:t>7. Право </a:t>
            </a:r>
            <a:r>
              <a:rPr lang="sr-Cyrl-RS" sz="1900" b="1" u="sng" dirty="0">
                <a:solidFill>
                  <a:prstClr val="black"/>
                </a:solidFill>
              </a:rPr>
              <a:t>на учешће о одлучивању у развоју система заштите животне средине</a:t>
            </a:r>
            <a:endParaRPr lang="en-US" sz="1900" b="1" u="sng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Cyrl-RS" sz="1900" b="1" u="sng" dirty="0" smtClean="0">
                <a:solidFill>
                  <a:prstClr val="black"/>
                </a:solidFill>
              </a:rPr>
              <a:t>8. Право </a:t>
            </a:r>
            <a:r>
              <a:rPr lang="sr-Cyrl-RS" sz="1900" b="1" u="sng" dirty="0">
                <a:solidFill>
                  <a:prstClr val="black"/>
                </a:solidFill>
              </a:rPr>
              <a:t>на адекватно образовање и јачање свести о области животне средине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Cyrl-RS" sz="1900" b="1" u="sng" dirty="0" smtClean="0">
                <a:solidFill>
                  <a:prstClr val="black"/>
                </a:solidFill>
              </a:rPr>
              <a:t>9. Право </a:t>
            </a:r>
            <a:r>
              <a:rPr lang="sr-Cyrl-RS" sz="1900" b="1" u="sng" dirty="0">
                <a:solidFill>
                  <a:prstClr val="black"/>
                </a:solidFill>
              </a:rPr>
              <a:t>на остваривање међународне сарадње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r-Cyrl-RS" sz="1900" b="1" u="sng" dirty="0" smtClean="0">
                <a:solidFill>
                  <a:prstClr val="black"/>
                </a:solidFill>
              </a:rPr>
              <a:t>10. Право </a:t>
            </a:r>
            <a:r>
              <a:rPr lang="sr-Cyrl-RS" sz="1900" b="1" u="sng" dirty="0">
                <a:solidFill>
                  <a:prstClr val="black"/>
                </a:solidFill>
              </a:rPr>
              <a:t>на хуманистичко вредновање човека и његовог </a:t>
            </a:r>
            <a:r>
              <a:rPr lang="sr-Cyrl-RS" sz="1900" b="1" u="sng" dirty="0" smtClean="0">
                <a:solidFill>
                  <a:prstClr val="black"/>
                </a:solidFill>
              </a:rPr>
              <a:t>развоја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r-Cyrl-RS" sz="1900" b="1" u="sng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r-Cyrl-RS" sz="2400" b="1" u="sng" dirty="0">
                <a:solidFill>
                  <a:prstClr val="black"/>
                </a:solidFill>
              </a:rPr>
              <a:t>Колерат ових права је дужност </a:t>
            </a:r>
            <a:r>
              <a:rPr lang="sr-Cyrl-RS" sz="2400" b="1" u="sng" dirty="0" smtClean="0">
                <a:solidFill>
                  <a:prstClr val="black"/>
                </a:solidFill>
              </a:rPr>
              <a:t>или обавеза свих </a:t>
            </a:r>
            <a:r>
              <a:rPr lang="sr-Cyrl-RS" sz="2400" b="1" u="sng" dirty="0">
                <a:solidFill>
                  <a:prstClr val="black"/>
                </a:solidFill>
              </a:rPr>
              <a:t>да штите животну средину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8563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579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500" b="1" dirty="0" smtClean="0">
                <a:solidFill>
                  <a:srgbClr val="FF0000"/>
                </a:solidFill>
              </a:rPr>
              <a:t/>
            </a:r>
            <a:br>
              <a:rPr lang="sr-Cyrl-RS" sz="2500" b="1" dirty="0" smtClean="0">
                <a:solidFill>
                  <a:srgbClr val="FF0000"/>
                </a:solidFill>
              </a:rPr>
            </a:br>
            <a:r>
              <a:rPr lang="sr-Cyrl-RS" sz="2700" b="1" dirty="0" smtClean="0">
                <a:solidFill>
                  <a:srgbClr val="FF0000"/>
                </a:solidFill>
              </a:rPr>
              <a:t>3. Основне </a:t>
            </a:r>
            <a:r>
              <a:rPr lang="sr-Cyrl-RS" sz="2700" b="1" dirty="0">
                <a:solidFill>
                  <a:srgbClr val="FF0000"/>
                </a:solidFill>
              </a:rPr>
              <a:t>карактеристике еколошког права</a:t>
            </a:r>
            <a:r>
              <a:rPr lang="sr-Cyrl-RS" sz="2700" b="1" dirty="0">
                <a:solidFill>
                  <a:prstClr val="black"/>
                </a:solidFill>
              </a:rPr>
              <a:t/>
            </a:r>
            <a:br>
              <a:rPr lang="sr-Cyrl-RS" sz="2700" b="1" dirty="0">
                <a:solidFill>
                  <a:prstClr val="black"/>
                </a:solidFill>
              </a:rPr>
            </a:br>
            <a:r>
              <a:rPr lang="sr-Cyrl-RS" sz="2700" b="1" dirty="0" smtClean="0">
                <a:solidFill>
                  <a:prstClr val="black"/>
                </a:solidFill>
              </a:rPr>
              <a:t/>
            </a:r>
            <a:br>
              <a:rPr lang="sr-Cyrl-RS" sz="2700" b="1" dirty="0" smtClean="0">
                <a:solidFill>
                  <a:prstClr val="black"/>
                </a:solidFill>
              </a:rPr>
            </a:br>
            <a:r>
              <a:rPr lang="sr-Cyrl-RS" sz="2700" b="1" dirty="0" smtClean="0">
                <a:solidFill>
                  <a:prstClr val="black"/>
                </a:solidFill>
              </a:rPr>
              <a:t>Еколошкоправне норме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2400" dirty="0" smtClean="0"/>
              <a:t>Правна норма еколошког права је претпоставка постојања еколошкоправног односа. У том смислу, </a:t>
            </a:r>
            <a:r>
              <a:rPr lang="sr-Cyrl-RS" sz="2400" b="1" u="sng" dirty="0" smtClean="0"/>
              <a:t>еколошкоправна норма је она правна норма која регулише еколошкоправни однос</a:t>
            </a:r>
          </a:p>
          <a:p>
            <a:pPr algn="just"/>
            <a:r>
              <a:rPr lang="sr-Cyrl-RS" sz="2400" dirty="0" smtClean="0"/>
              <a:t>У регулацији међусобних правних односа субјеката права могућа је употреба два основна метода и то: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400" dirty="0"/>
              <a:t>М</a:t>
            </a:r>
            <a:r>
              <a:rPr lang="sr-Cyrl-RS" sz="2400" dirty="0" smtClean="0"/>
              <a:t>етод координације односно сагласност воља (уговорни однос у међународном праву и грађанском праву). Карактеристичан за међународно право у складу да Бечком конвенцијом о уговорном прааву из 1972. године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400" dirty="0" smtClean="0"/>
              <a:t>Метод субординације, односно наметање обавезе (казнене санкције у кривичном праву и накнада штете у грађанском праву). Карактеристичан за унутрашње право којим законодавац регулише еколошкоправни однос </a:t>
            </a:r>
          </a:p>
        </p:txBody>
      </p:sp>
    </p:spTree>
    <p:extLst>
      <p:ext uri="{BB962C8B-B14F-4D97-AF65-F5344CB8AC3E}">
        <p14:creationId xmlns:p14="http://schemas.microsoft.com/office/powerpoint/2010/main" val="4222279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032"/>
            <a:ext cx="10515600" cy="772732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     </a:t>
            </a:r>
            <a:r>
              <a:rPr lang="sr-Cyrl-RS" sz="2400" b="1" dirty="0" smtClean="0">
                <a:solidFill>
                  <a:srgbClr val="FF0000"/>
                </a:solidFill>
              </a:rPr>
              <a:t>3. Основне </a:t>
            </a:r>
            <a:r>
              <a:rPr lang="sr-Cyrl-RS" sz="2400" b="1" dirty="0">
                <a:solidFill>
                  <a:srgbClr val="FF0000"/>
                </a:solidFill>
              </a:rPr>
              <a:t>карактеристике еколошког права</a:t>
            </a:r>
            <a:br>
              <a:rPr lang="sr-Cyrl-RS" sz="2400" b="1" dirty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     </a:t>
            </a:r>
            <a:r>
              <a:rPr lang="sr-Cyrl-RS" sz="2400" b="1" dirty="0" smtClean="0">
                <a:solidFill>
                  <a:srgbClr val="FF0000"/>
                </a:solidFill>
              </a:rPr>
              <a:t>Основна начела еколошког права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875764"/>
            <a:ext cx="11487955" cy="5982235"/>
          </a:xfrm>
        </p:spPr>
        <p:txBody>
          <a:bodyPr>
            <a:normAutofit/>
          </a:bodyPr>
          <a:lstStyle/>
          <a:p>
            <a:pPr algn="just"/>
            <a:r>
              <a:rPr lang="sr-Cyrl-RS" sz="1900" dirty="0" smtClean="0"/>
              <a:t>Осим општих правних начела која важе и за друге гране права (на пример, начело законитости), еколошко право садржи и одређена начела заштите животне средине која су својствена њему као посебне гране права. Та начела произлазе из међународних докумената и националних законских прописа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1900" dirty="0" smtClean="0"/>
              <a:t>Основна начела еколошког права су: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sr-Cyrl-RS" sz="1900" dirty="0" smtClean="0"/>
              <a:t> </a:t>
            </a:r>
            <a:r>
              <a:rPr lang="sr-Cyrl-RS" sz="1900" u="sng" dirty="0" smtClean="0"/>
              <a:t>Начело интегралности </a:t>
            </a:r>
            <a:r>
              <a:rPr lang="sr-Cyrl-RS" sz="1900" dirty="0" smtClean="0"/>
              <a:t>– државни органи обезбеђују интеграцију заштите и унапређења животне средине  спровођењем међусобно усаглашених планова и програма и применом прописа путем система дозвола, техничких и других стандарда и норматива, финансијским подстицајем и другим мерама заштите животне средине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sr-Cyrl-RS" sz="1900" u="sng" dirty="0" smtClean="0"/>
              <a:t>Начело превенције и предострожности </a:t>
            </a:r>
            <a:r>
              <a:rPr lang="sr-Cyrl-RS" sz="1900" dirty="0" smtClean="0"/>
              <a:t>– свака мера и активност мора да буде планирана и спроведена тако да: проузрокује најмању могућу промену у животној средини; преставља најмањи ризик по животну средину и здравље људи; спречи или ограничи утицај на животну средину на самом извору загађивања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sr-Cyrl-RS" sz="1900" u="sng" dirty="0" smtClean="0"/>
              <a:t>Начело очувања природних вредности </a:t>
            </a:r>
            <a:r>
              <a:rPr lang="sr-Cyrl-RS" sz="1900" dirty="0" smtClean="0"/>
              <a:t>– природне вредности користе се под условима и на начин којима се обезбеђује очување вредности геодиверзитета, биодеиверзитета, заштићених природних добара и предела. Обновљиви природни ресурси користе се тако да се обезбеди њихова трајна и ефикасна обнова и стално унапређење квалитета. Необновљиви природни ресурси користе се тако да се обезбеди њихово дугорочно, економично и разумно коришћење уз ограничавања коришћења стратешких или ретких природних ресурса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900" u="sng" dirty="0"/>
              <a:t>Начело одрживог развоја </a:t>
            </a:r>
            <a:r>
              <a:rPr lang="ru-RU" sz="1900" dirty="0"/>
              <a:t>– Одрживи развој је усклађени систем техничко-технолошких, економских и друштвених активности успостављен на принципима економичности и разумности у коришћењу природне и створене </a:t>
            </a:r>
            <a:r>
              <a:rPr lang="ru-RU" sz="1900" dirty="0" smtClean="0"/>
              <a:t>вредности, </a:t>
            </a:r>
            <a:r>
              <a:rPr lang="ru-RU" sz="1900" dirty="0"/>
              <a:t>са циљем да се сачува и унапреди квалитет животне средине за садашње и будуће генерације. Најкраће, одрживи развој је баланс између заштите животне средине и економског </a:t>
            </a:r>
            <a:r>
              <a:rPr lang="ru-RU" sz="1900" dirty="0" smtClean="0"/>
              <a:t>развоја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4316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3" y="1068946"/>
            <a:ext cx="11539472" cy="569246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sr-Cyrl-RS" sz="1900" u="sng" dirty="0" smtClean="0"/>
              <a:t>Начело одговорности загађивача и његовог правног следбеника </a:t>
            </a:r>
            <a:r>
              <a:rPr lang="sr-Cyrl-RS" sz="1900" dirty="0" smtClean="0"/>
              <a:t>– загађивач и његов правни следбеник одговоран је за заштиту животне средине и обавезан да отклони узрок загађења и последице директног и индиректног загађења животне средине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1900" u="sng" dirty="0" smtClean="0"/>
              <a:t>Начело загађивач плаћа </a:t>
            </a:r>
            <a:r>
              <a:rPr lang="sr-Cyrl-RS" sz="1900" dirty="0" smtClean="0"/>
              <a:t>– се односи на накнаду за заштиту животне средине за правна правна и физичка лица која производе, користе или стављају у промет сировину, полупроизвод или производ који садржи штетне материје по животну средину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1900" u="sng" dirty="0" smtClean="0"/>
              <a:t>Начело корисник плаћа </a:t>
            </a:r>
            <a:r>
              <a:rPr lang="sr-Cyrl-RS" sz="1900" dirty="0" smtClean="0"/>
              <a:t>– свако ко користи природне вредности дужан је да плати стварну цену за њихово коришћење и рекултивацију (санирање, отклањање штетних последица) простора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1900" u="sng" dirty="0" smtClean="0"/>
              <a:t>Начело супсидијарне одговорности </a:t>
            </a:r>
            <a:r>
              <a:rPr lang="sr-Cyrl-RS" sz="1900" dirty="0" smtClean="0"/>
              <a:t>– државни орган отклања последице загађивања и смањења штете у случајевима када је загађиваћ непознат или када је штета по животну средину изазвана изван државне територије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1900" u="sng" dirty="0" smtClean="0"/>
              <a:t>Начело примене подстицајних мера </a:t>
            </a:r>
            <a:r>
              <a:rPr lang="sr-Cyrl-RS" sz="1900" dirty="0" smtClean="0"/>
              <a:t>– државни орган предузима мере очувања и одрживог управљања капацитетом животне средине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1900" u="sng" dirty="0" smtClean="0"/>
              <a:t>Начело информисања и учешћа у јавности </a:t>
            </a:r>
            <a:r>
              <a:rPr lang="sr-Cyrl-RS" sz="1900" dirty="0" smtClean="0"/>
              <a:t>– свако има право да буде обавештен о стању животне средине и да учествује у поступку доношења одлука чије би спровођење могло да утиче на животну средину. Подаци о стању животне средине су јавни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1900" u="sng" dirty="0" smtClean="0"/>
              <a:t>Начело заштите права на здраву животну средину и приступ правосуђу</a:t>
            </a:r>
            <a:r>
              <a:rPr lang="sr-Cyrl-RS" sz="2000" u="sng" dirty="0" smtClean="0"/>
              <a:t> </a:t>
            </a:r>
            <a:r>
              <a:rPr lang="sr-Cyrl-RS" sz="2000" dirty="0" smtClean="0"/>
              <a:t>– право на здраву животну средину остварује се пред надлежним органом, односно судом у складу са законом</a:t>
            </a:r>
            <a:endParaRPr lang="sr-Cyrl-RS" sz="19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03032"/>
            <a:ext cx="10515600" cy="772732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   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482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1242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Еколошко право</vt:lpstr>
      <vt:lpstr>    ТЕОРИЈСКИ  ОКВИРИ ЕКОЛОШКОГ ПРАВА</vt:lpstr>
      <vt:lpstr>1. Теоријски оквир еколошког права </vt:lpstr>
      <vt:lpstr>2. Настанак и развој еколошког права</vt:lpstr>
      <vt:lpstr> 3. Основне карактеристике еколошког права Еколошко правни однос </vt:lpstr>
      <vt:lpstr>PowerPoint Presentation</vt:lpstr>
      <vt:lpstr> 3. Основне карактеристике еколошког права  Еколошкоправне норме</vt:lpstr>
      <vt:lpstr>      3. Основне карактеристике еколошког права      Основна начела еколошког права</vt:lpstr>
      <vt:lpstr>   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Zoki</dc:creator>
  <cp:lastModifiedBy>Zoki</cp:lastModifiedBy>
  <cp:revision>40</cp:revision>
  <dcterms:created xsi:type="dcterms:W3CDTF">2021-02-18T11:24:12Z</dcterms:created>
  <dcterms:modified xsi:type="dcterms:W3CDTF">2022-03-07T14:16:30Z</dcterms:modified>
</cp:coreProperties>
</file>