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3" r:id="rId2"/>
    <p:sldId id="297" r:id="rId3"/>
    <p:sldId id="275" r:id="rId4"/>
    <p:sldId id="298" r:id="rId5"/>
    <p:sldId id="276" r:id="rId6"/>
    <p:sldId id="277" r:id="rId7"/>
    <p:sldId id="289" r:id="rId8"/>
    <p:sldId id="291" r:id="rId9"/>
    <p:sldId id="292" r:id="rId10"/>
    <p:sldId id="293" r:id="rId11"/>
    <p:sldId id="294" r:id="rId12"/>
    <p:sldId id="295" r:id="rId13"/>
    <p:sldId id="296" r:id="rId14"/>
    <p:sldId id="278" r:id="rId15"/>
    <p:sldId id="299" r:id="rId16"/>
    <p:sldId id="279" r:id="rId17"/>
    <p:sldId id="280" r:id="rId18"/>
    <p:sldId id="281" r:id="rId19"/>
    <p:sldId id="282" r:id="rId20"/>
    <p:sldId id="300" r:id="rId21"/>
    <p:sldId id="301" r:id="rId22"/>
    <p:sldId id="305" r:id="rId23"/>
    <p:sldId id="30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1806-8EB6-4812-80D6-C5BBA920421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CBC1-8944-4C75-979D-560C231E3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80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1806-8EB6-4812-80D6-C5BBA920421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CBC1-8944-4C75-979D-560C231E3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24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1806-8EB6-4812-80D6-C5BBA920421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CBC1-8944-4C75-979D-560C231E3D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4969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1806-8EB6-4812-80D6-C5BBA920421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CBC1-8944-4C75-979D-560C231E3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3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1806-8EB6-4812-80D6-C5BBA920421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CBC1-8944-4C75-979D-560C231E3D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0046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1806-8EB6-4812-80D6-C5BBA920421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CBC1-8944-4C75-979D-560C231E3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16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1806-8EB6-4812-80D6-C5BBA920421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CBC1-8944-4C75-979D-560C231E3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46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1806-8EB6-4812-80D6-C5BBA920421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CBC1-8944-4C75-979D-560C231E3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3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1806-8EB6-4812-80D6-C5BBA920421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CBC1-8944-4C75-979D-560C231E3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4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1806-8EB6-4812-80D6-C5BBA920421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CBC1-8944-4C75-979D-560C231E3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715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1806-8EB6-4812-80D6-C5BBA920421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CBC1-8944-4C75-979D-560C231E3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5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1806-8EB6-4812-80D6-C5BBA920421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CBC1-8944-4C75-979D-560C231E3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4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1806-8EB6-4812-80D6-C5BBA920421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CBC1-8944-4C75-979D-560C231E3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8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1806-8EB6-4812-80D6-C5BBA920421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CBC1-8944-4C75-979D-560C231E3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155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1806-8EB6-4812-80D6-C5BBA920421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CBC1-8944-4C75-979D-560C231E3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36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CBC1-8944-4C75-979D-560C231E3D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1806-8EB6-4812-80D6-C5BBA9204212}" type="datetimeFigureOut">
              <a:rPr lang="en-US" smtClean="0"/>
              <a:pPr/>
              <a:t>3/26/2022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1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1806-8EB6-4812-80D6-C5BBA920421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EC9CBC1-8944-4C75-979D-560C231E3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4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z="2600" b="1" dirty="0" smtClean="0"/>
              <a:t>Prefiksni kodovi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222" y="1804417"/>
            <a:ext cx="9149418" cy="42735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err="1"/>
              <a:t>Kraftova</a:t>
            </a:r>
            <a:r>
              <a:rPr lang="en-US" sz="2200" b="1" dirty="0"/>
              <a:t> </a:t>
            </a:r>
            <a:r>
              <a:rPr lang="en-US" sz="2200" b="1" dirty="0" err="1" smtClean="0"/>
              <a:t>nejednakost</a:t>
            </a:r>
            <a:endParaRPr lang="sr-Latn-RS" sz="2200" b="1" dirty="0" smtClean="0"/>
          </a:p>
          <a:p>
            <a:pPr marL="0" indent="0">
              <a:buNone/>
            </a:pPr>
            <a:r>
              <a:rPr lang="en-US" sz="2000" b="1" dirty="0" err="1" smtClean="0"/>
              <a:t>Kraftova</a:t>
            </a:r>
            <a:r>
              <a:rPr lang="en-US" sz="2000" b="1" dirty="0" smtClean="0"/>
              <a:t> </a:t>
            </a:r>
            <a:r>
              <a:rPr lang="en-US" sz="2000" b="1" dirty="0" err="1"/>
              <a:t>nejednakost</a:t>
            </a:r>
            <a:r>
              <a:rPr lang="en-US" sz="2000" b="1" dirty="0"/>
              <a:t> </a:t>
            </a:r>
            <a:r>
              <a:rPr lang="sr-Latn-RS" sz="2000" b="1" dirty="0" smtClean="0"/>
              <a:t> je </a:t>
            </a:r>
            <a:r>
              <a:rPr lang="en-US" sz="2000" dirty="0" err="1" smtClean="0"/>
              <a:t>potreban</a:t>
            </a:r>
            <a:r>
              <a:rPr lang="en-US" sz="2000" dirty="0" smtClean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dovoljan</a:t>
            </a:r>
            <a:r>
              <a:rPr lang="en-US" sz="2000" dirty="0"/>
              <a:t> </a:t>
            </a:r>
            <a:r>
              <a:rPr lang="en-US" sz="2000" dirty="0" err="1" smtClean="0"/>
              <a:t>uslov</a:t>
            </a:r>
            <a:r>
              <a:rPr lang="sr-Latn-RS" sz="2000" dirty="0" smtClean="0"/>
              <a:t> </a:t>
            </a:r>
            <a:r>
              <a:rPr lang="en-US" sz="2000" dirty="0"/>
              <a:t>da bi </a:t>
            </a:r>
            <a:r>
              <a:rPr lang="en-US" sz="2000" dirty="0" err="1"/>
              <a:t>jedan</a:t>
            </a:r>
            <a:r>
              <a:rPr lang="en-US" sz="2000" dirty="0"/>
              <a:t> </a:t>
            </a:r>
            <a:r>
              <a:rPr lang="en-US" sz="2000" dirty="0" err="1"/>
              <a:t>prefiksni</a:t>
            </a:r>
            <a:r>
              <a:rPr lang="en-US" sz="2000" dirty="0"/>
              <a:t> </a:t>
            </a:r>
            <a:r>
              <a:rPr lang="en-US" sz="2000" dirty="0" err="1"/>
              <a:t>kod</a:t>
            </a:r>
            <a:r>
              <a:rPr lang="en-US" sz="2000" dirty="0"/>
              <a:t> </a:t>
            </a:r>
            <a:r>
              <a:rPr lang="en-US" sz="2000" dirty="0" err="1"/>
              <a:t>postojao</a:t>
            </a:r>
            <a:r>
              <a:rPr lang="en-US" sz="2000" dirty="0" smtClean="0"/>
              <a:t>.</a:t>
            </a:r>
            <a:endParaRPr lang="sr-Latn-RS" sz="2000" dirty="0" smtClean="0"/>
          </a:p>
          <a:p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svaki</a:t>
            </a:r>
            <a:r>
              <a:rPr lang="en-US" sz="2000" dirty="0"/>
              <a:t> D-</a:t>
            </a:r>
            <a:r>
              <a:rPr lang="en-US" sz="2000" dirty="0" err="1"/>
              <a:t>arni</a:t>
            </a:r>
            <a:r>
              <a:rPr lang="en-US" sz="2000" dirty="0"/>
              <a:t> </a:t>
            </a:r>
            <a:r>
              <a:rPr lang="en-US" sz="2000" dirty="0" err="1"/>
              <a:t>prefiksni</a:t>
            </a:r>
            <a:r>
              <a:rPr lang="en-US" sz="2000" dirty="0"/>
              <a:t> </a:t>
            </a:r>
            <a:r>
              <a:rPr lang="en-US" sz="2000" dirty="0" err="1"/>
              <a:t>kod</a:t>
            </a:r>
            <a:r>
              <a:rPr lang="en-US" sz="2000" dirty="0"/>
              <a:t> od N </a:t>
            </a:r>
            <a:r>
              <a:rPr lang="en-US" sz="2000" dirty="0" err="1"/>
              <a:t>kodnih</a:t>
            </a:r>
            <a:r>
              <a:rPr lang="en-US" sz="2000" dirty="0"/>
              <a:t> </a:t>
            </a:r>
            <a:r>
              <a:rPr lang="en-US" sz="2000" dirty="0" err="1"/>
              <a:t>reči</a:t>
            </a:r>
            <a:r>
              <a:rPr lang="en-US" sz="2000" dirty="0"/>
              <a:t> </a:t>
            </a:r>
            <a:r>
              <a:rPr lang="en-US" sz="2000" dirty="0" err="1"/>
              <a:t>čije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dužine</a:t>
            </a:r>
            <a:r>
              <a:rPr lang="en-US" sz="2000" dirty="0"/>
              <a:t> </a:t>
            </a:r>
            <a:r>
              <a:rPr lang="en-US" sz="2000" dirty="0" err="1"/>
              <a:t>pozitivni</a:t>
            </a:r>
            <a:r>
              <a:rPr lang="en-US" sz="2000" dirty="0"/>
              <a:t> </a:t>
            </a:r>
            <a:r>
              <a:rPr lang="en-US" sz="2000" dirty="0" err="1"/>
              <a:t>celi</a:t>
            </a:r>
            <a:r>
              <a:rPr lang="en-US" sz="2000" dirty="0"/>
              <a:t> </a:t>
            </a:r>
            <a:r>
              <a:rPr lang="en-US" sz="2000" dirty="0" err="1"/>
              <a:t>brojevi</a:t>
            </a:r>
            <a:r>
              <a:rPr lang="en-US" sz="2000" dirty="0"/>
              <a:t> 𝑙</a:t>
            </a:r>
            <a:r>
              <a:rPr lang="en-US" sz="2000" baseline="-25000" dirty="0"/>
              <a:t>1</a:t>
            </a:r>
            <a:r>
              <a:rPr lang="en-US" sz="2000" dirty="0"/>
              <a:t>,</a:t>
            </a:r>
            <a:r>
              <a:rPr lang="en-US" sz="2000" baseline="-25000" dirty="0"/>
              <a:t>2</a:t>
            </a:r>
            <a:r>
              <a:rPr lang="en-US" sz="2000" dirty="0"/>
              <a:t>,…,𝑙</a:t>
            </a:r>
            <a:r>
              <a:rPr lang="en-US" sz="2000" baseline="-25000" dirty="0"/>
              <a:t>𝑁</a:t>
            </a:r>
            <a:r>
              <a:rPr lang="en-US" sz="2000" dirty="0"/>
              <a:t>, </a:t>
            </a:r>
            <a:r>
              <a:rPr lang="en-US" sz="2000" dirty="0" err="1"/>
              <a:t>mora</a:t>
            </a:r>
            <a:r>
              <a:rPr lang="en-US" sz="2000" dirty="0"/>
              <a:t> </a:t>
            </a:r>
            <a:r>
              <a:rPr lang="en-US" sz="2000" dirty="0" err="1" smtClean="0"/>
              <a:t>važiti</a:t>
            </a:r>
            <a:r>
              <a:rPr lang="sr-Latn-RS" sz="2000" dirty="0" smtClean="0"/>
              <a:t> nejednakost</a:t>
            </a:r>
            <a:endParaRPr lang="en-US" sz="2000" dirty="0"/>
          </a:p>
          <a:p>
            <a:endParaRPr lang="sr-Latn-RS" dirty="0" smtClean="0"/>
          </a:p>
          <a:p>
            <a:r>
              <a:rPr lang="sr-Latn-RS" dirty="0" smtClean="0"/>
              <a:t>                                (1)</a:t>
            </a:r>
            <a:endParaRPr lang="sr-Latn-RS" dirty="0"/>
          </a:p>
          <a:p>
            <a:endParaRPr lang="sr-Latn-RS" dirty="0" smtClean="0"/>
          </a:p>
          <a:p>
            <a:pPr marL="0" indent="0">
              <a:buNone/>
            </a:pPr>
            <a:r>
              <a:rPr lang="en-US" sz="2000" dirty="0"/>
              <a:t>I </a:t>
            </a:r>
            <a:r>
              <a:rPr lang="en-US" sz="2000" dirty="0" err="1"/>
              <a:t>obrnuto</a:t>
            </a:r>
            <a:r>
              <a:rPr lang="en-US" sz="2000" dirty="0"/>
              <a:t>, </a:t>
            </a:r>
            <a:r>
              <a:rPr lang="en-US" sz="2000" dirty="0" err="1"/>
              <a:t>ako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date </a:t>
            </a:r>
            <a:r>
              <a:rPr lang="en-US" sz="2000" dirty="0" err="1"/>
              <a:t>dužine</a:t>
            </a:r>
            <a:r>
              <a:rPr lang="en-US" sz="2000" dirty="0"/>
              <a:t> </a:t>
            </a:r>
            <a:r>
              <a:rPr lang="en-US" sz="2000" dirty="0" err="1"/>
              <a:t>kodnih</a:t>
            </a:r>
            <a:r>
              <a:rPr lang="en-US" sz="2000" dirty="0"/>
              <a:t> </a:t>
            </a:r>
            <a:r>
              <a:rPr lang="en-US" sz="2000" dirty="0" err="1"/>
              <a:t>reči</a:t>
            </a:r>
            <a:r>
              <a:rPr lang="en-US" sz="2000" dirty="0"/>
              <a:t>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zadovoljavaju</a:t>
            </a:r>
            <a:r>
              <a:rPr lang="en-US" sz="2000" dirty="0"/>
              <a:t> </a:t>
            </a:r>
            <a:r>
              <a:rPr lang="en-US" sz="2000" dirty="0" err="1"/>
              <a:t>ovu</a:t>
            </a:r>
            <a:r>
              <a:rPr lang="en-US" sz="2000" dirty="0"/>
              <a:t> </a:t>
            </a:r>
            <a:r>
              <a:rPr lang="en-US" sz="2000" dirty="0" err="1"/>
              <a:t>nejednakost</a:t>
            </a:r>
            <a:r>
              <a:rPr lang="en-US" sz="2000" dirty="0" smtClean="0"/>
              <a:t>,</a:t>
            </a:r>
            <a:r>
              <a:rPr lang="sr-Latn-RS" sz="2000" dirty="0" smtClean="0"/>
              <a:t> </a:t>
            </a:r>
            <a:r>
              <a:rPr lang="en-US" sz="2000" dirty="0" err="1" smtClean="0"/>
              <a:t>postoji</a:t>
            </a:r>
            <a:r>
              <a:rPr lang="en-US" sz="2000" dirty="0" smtClean="0"/>
              <a:t> </a:t>
            </a:r>
            <a:r>
              <a:rPr lang="en-US" sz="2000" dirty="0" err="1" smtClean="0"/>
              <a:t>prefiksni</a:t>
            </a:r>
            <a:r>
              <a:rPr lang="en-US" sz="2000" dirty="0" smtClean="0"/>
              <a:t> </a:t>
            </a:r>
            <a:r>
              <a:rPr lang="en-US" sz="2000" dirty="0" err="1" smtClean="0"/>
              <a:t>kod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kodnim</a:t>
            </a:r>
            <a:r>
              <a:rPr lang="en-US" sz="2000" dirty="0" smtClean="0"/>
              <a:t> </a:t>
            </a:r>
            <a:r>
              <a:rPr lang="en-US" sz="2000" dirty="0" err="1" smtClean="0"/>
              <a:t>rečima</a:t>
            </a:r>
            <a:r>
              <a:rPr lang="en-US" sz="2000" dirty="0" smtClean="0"/>
              <a:t> date </a:t>
            </a:r>
            <a:r>
              <a:rPr lang="en-US" sz="2000" dirty="0" err="1" smtClean="0"/>
              <a:t>dužine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796" y="3907792"/>
            <a:ext cx="1664352" cy="84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110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3168"/>
          </a:xfrm>
        </p:spPr>
        <p:txBody>
          <a:bodyPr>
            <a:normAutofit/>
          </a:bodyPr>
          <a:lstStyle/>
          <a:p>
            <a:pPr algn="ctr"/>
            <a:r>
              <a:rPr lang="sr-Latn-RS" sz="2600" dirty="0" smtClean="0"/>
              <a:t>Prva Šenonova teorema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8385"/>
            <a:ext cx="8596668" cy="4492978"/>
          </a:xfrm>
        </p:spPr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Odakle se čita: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2334" y="1807836"/>
            <a:ext cx="3297746" cy="2337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5654" y="4986529"/>
            <a:ext cx="3843338" cy="838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7136"/>
          </a:xfrm>
        </p:spPr>
        <p:txBody>
          <a:bodyPr>
            <a:normAutofit/>
          </a:bodyPr>
          <a:lstStyle/>
          <a:p>
            <a:pPr algn="ctr"/>
            <a:r>
              <a:rPr lang="sr-Latn-RS" sz="2600" dirty="0" smtClean="0"/>
              <a:t>Prva Šenonova teorema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1537"/>
            <a:ext cx="8596668" cy="4419826"/>
          </a:xfrm>
        </p:spPr>
        <p:txBody>
          <a:bodyPr>
            <a:normAutofit lnSpcReduction="10000"/>
          </a:bodyPr>
          <a:lstStyle/>
          <a:p>
            <a:r>
              <a:rPr lang="en-US" sz="2000" dirty="0" err="1" smtClean="0"/>
              <a:t>Verovatnoće</a:t>
            </a:r>
            <a:r>
              <a:rPr lang="en-US" sz="2000" dirty="0" smtClean="0"/>
              <a:t> </a:t>
            </a:r>
            <a:r>
              <a:rPr lang="en-US" sz="2000" dirty="0" err="1" smtClean="0"/>
              <a:t>unutrašnjih</a:t>
            </a:r>
            <a:r>
              <a:rPr lang="en-US" sz="2000" dirty="0" smtClean="0"/>
              <a:t> </a:t>
            </a:r>
            <a:r>
              <a:rPr lang="en-US" sz="2000" dirty="0" err="1" smtClean="0"/>
              <a:t>čvorova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date u </a:t>
            </a:r>
            <a:r>
              <a:rPr lang="en-US" sz="2000" dirty="0" err="1" smtClean="0"/>
              <a:t>tabeli</a:t>
            </a:r>
            <a:endParaRPr lang="en-US" sz="2000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en-US" sz="2000" dirty="0" err="1" smtClean="0"/>
              <a:t>Sada</a:t>
            </a:r>
            <a:r>
              <a:rPr lang="en-US" sz="2000" dirty="0" smtClean="0"/>
              <a:t> je</a:t>
            </a:r>
            <a:endParaRPr lang="sr-Latn-RS" sz="2000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en-US" sz="2000" dirty="0" smtClean="0"/>
              <a:t>Ili </a:t>
            </a:r>
            <a:r>
              <a:rPr lang="en-US" sz="2000" dirty="0" err="1" smtClean="0"/>
              <a:t>pomoću</a:t>
            </a:r>
            <a:r>
              <a:rPr lang="en-US" sz="2000" dirty="0" smtClean="0"/>
              <a:t> </a:t>
            </a:r>
            <a:r>
              <a:rPr lang="sr-Latn-RS" sz="2000" dirty="0" smtClean="0"/>
              <a:t>verovatnoće unutrašnjih čvorova: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Dok</a:t>
            </a:r>
            <a:r>
              <a:rPr lang="en-US" sz="2000" dirty="0" smtClean="0"/>
              <a:t> je </a:t>
            </a:r>
            <a:r>
              <a:rPr lang="en-US" sz="2000" dirty="0" err="1" smtClean="0"/>
              <a:t>entropija</a:t>
            </a:r>
            <a:r>
              <a:rPr lang="en-US" sz="2000" dirty="0" smtClean="0"/>
              <a:t> </a:t>
            </a:r>
            <a:r>
              <a:rPr lang="en-US" sz="2000" dirty="0" err="1" smtClean="0"/>
              <a:t>izvora</a:t>
            </a:r>
            <a:r>
              <a:rPr lang="en-US" sz="2000" dirty="0" smtClean="0"/>
              <a:t> U</a:t>
            </a:r>
            <a:r>
              <a:rPr lang="sr-Latn-RS" sz="2000" dirty="0" smtClean="0"/>
              <a:t>   </a:t>
            </a:r>
            <a:endParaRPr lang="en-US" sz="2000" dirty="0" smtClean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5192" y="2276839"/>
            <a:ext cx="6330696" cy="97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8616" y="4223784"/>
            <a:ext cx="5760720" cy="312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22616" y="5120641"/>
            <a:ext cx="4473512" cy="299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3088" y="5169408"/>
            <a:ext cx="3830729" cy="972693"/>
          </a:xfrm>
          <a:prstGeom prst="rect">
            <a:avLst/>
          </a:prstGeom>
          <a:noFill/>
        </p:spPr>
      </p:pic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12287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9600"/>
          </a:xfrm>
        </p:spPr>
        <p:txBody>
          <a:bodyPr>
            <a:normAutofit/>
          </a:bodyPr>
          <a:lstStyle/>
          <a:p>
            <a:pPr algn="ctr"/>
            <a:r>
              <a:rPr lang="sr-Latn-RS" sz="2600" dirty="0" smtClean="0"/>
              <a:t>Prva Šenonova teorema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9616"/>
            <a:ext cx="8596668" cy="5010911"/>
          </a:xfrm>
        </p:spPr>
        <p:txBody>
          <a:bodyPr/>
          <a:lstStyle/>
          <a:p>
            <a:r>
              <a:rPr lang="en-US" sz="2200" b="1" dirty="0" smtClean="0"/>
              <a:t>Primer </a:t>
            </a:r>
            <a:r>
              <a:rPr lang="en-US" sz="2200" i="1" dirty="0" err="1" smtClean="0"/>
              <a:t>Ternarni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Hafmanov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kod</a:t>
            </a:r>
            <a:endParaRPr lang="sr-Latn-RS" sz="2200" i="1" dirty="0" smtClean="0"/>
          </a:p>
          <a:p>
            <a:r>
              <a:rPr lang="en-US" sz="2000" dirty="0" err="1" smtClean="0"/>
              <a:t>Neka</a:t>
            </a:r>
            <a:r>
              <a:rPr lang="en-US" sz="2000" dirty="0" smtClean="0"/>
              <a:t> je </a:t>
            </a:r>
            <a:r>
              <a:rPr lang="en-US" sz="2000" dirty="0" err="1" smtClean="0"/>
              <a:t>izvor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informacija</a:t>
            </a:r>
            <a:r>
              <a:rPr lang="en-US" sz="2000" dirty="0" smtClean="0"/>
              <a:t> U, </a:t>
            </a:r>
            <a:r>
              <a:rPr lang="en-US" sz="2000" dirty="0" err="1" smtClean="0"/>
              <a:t>kao</a:t>
            </a:r>
            <a:r>
              <a:rPr lang="en-US" sz="2000" dirty="0" smtClean="0"/>
              <a:t> u </a:t>
            </a:r>
            <a:r>
              <a:rPr lang="en-US" sz="2000" dirty="0" err="1" smtClean="0"/>
              <a:t>prethodnom</a:t>
            </a:r>
            <a:r>
              <a:rPr lang="sr-Latn-RS" sz="2000" dirty="0" smtClean="0"/>
              <a:t> primeru</a:t>
            </a:r>
            <a:r>
              <a:rPr lang="en-US" sz="2000" dirty="0" smtClean="0"/>
              <a:t>. </a:t>
            </a:r>
            <a:r>
              <a:rPr lang="en-US" sz="2000" dirty="0" err="1" smtClean="0"/>
              <a:t>Ako</a:t>
            </a:r>
            <a:r>
              <a:rPr lang="en-US" sz="2000" dirty="0" smtClean="0"/>
              <a:t> </a:t>
            </a:r>
            <a:r>
              <a:rPr lang="en-US" sz="2000" dirty="0" err="1" smtClean="0"/>
              <a:t>upotrebimo</a:t>
            </a:r>
            <a:r>
              <a:rPr lang="en-US" sz="2000" dirty="0" smtClean="0"/>
              <a:t> </a:t>
            </a:r>
            <a:r>
              <a:rPr lang="en-US" sz="2000" dirty="0" err="1" smtClean="0"/>
              <a:t>ternarni</a:t>
            </a:r>
            <a:r>
              <a:rPr lang="en-US" sz="2000" dirty="0" smtClean="0"/>
              <a:t> </a:t>
            </a:r>
            <a:r>
              <a:rPr lang="en-US" sz="2000" dirty="0" err="1" smtClean="0"/>
              <a:t>kod</a:t>
            </a:r>
            <a:r>
              <a:rPr lang="en-US" sz="2000" dirty="0" smtClean="0"/>
              <a:t> r=3, </a:t>
            </a:r>
            <a:r>
              <a:rPr lang="en-US" sz="2000" dirty="0" err="1" smtClean="0"/>
              <a:t>ostatak</a:t>
            </a:r>
            <a:r>
              <a:rPr lang="en-US" sz="2000" dirty="0" smtClean="0"/>
              <a:t> </a:t>
            </a:r>
            <a:r>
              <a:rPr lang="en-US" sz="2000" dirty="0" err="1" smtClean="0"/>
              <a:t>od</a:t>
            </a:r>
            <a:r>
              <a:rPr lang="en-US" sz="2000" dirty="0" smtClean="0"/>
              <a:t> 1-N=1-6=-5 </a:t>
            </a:r>
            <a:r>
              <a:rPr lang="en-US" sz="2000" dirty="0" err="1" smtClean="0"/>
              <a:t>pri</a:t>
            </a:r>
            <a:r>
              <a:rPr lang="en-US" sz="2000" dirty="0" smtClean="0"/>
              <a:t> </a:t>
            </a:r>
            <a:r>
              <a:rPr lang="en-US" sz="2000" dirty="0" err="1" smtClean="0"/>
              <a:t>deljenju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endParaRPr lang="sr-Latn-RS" sz="2000" dirty="0" smtClean="0"/>
          </a:p>
          <a:p>
            <a:pPr>
              <a:buNone/>
            </a:pPr>
            <a:r>
              <a:rPr lang="sr-Latn-RS" sz="2000" dirty="0" smtClean="0"/>
              <a:t>    </a:t>
            </a:r>
            <a:r>
              <a:rPr lang="en-US" sz="2000" dirty="0" smtClean="0"/>
              <a:t> r-1=3-1=2 </a:t>
            </a:r>
            <a:r>
              <a:rPr lang="en-US" sz="2000" dirty="0" err="1" smtClean="0"/>
              <a:t>iznosi</a:t>
            </a:r>
            <a:r>
              <a:rPr lang="en-US" sz="2000" dirty="0" smtClean="0"/>
              <a:t> o=1. (</a:t>
            </a:r>
            <a:r>
              <a:rPr lang="en-US" sz="2000" dirty="0" err="1" smtClean="0"/>
              <a:t>Provera</a:t>
            </a:r>
            <a:r>
              <a:rPr lang="en-US" sz="2000" dirty="0" smtClean="0"/>
              <a:t> -5=-3·2+1). </a:t>
            </a:r>
            <a:r>
              <a:rPr lang="en-US" sz="2000" dirty="0" err="1" smtClean="0"/>
              <a:t>Stoga</a:t>
            </a:r>
            <a:r>
              <a:rPr lang="en-US" sz="2000" dirty="0" smtClean="0"/>
              <a:t> </a:t>
            </a:r>
            <a:r>
              <a:rPr lang="en-US" sz="2000" dirty="0" err="1" smtClean="0"/>
              <a:t>treba</a:t>
            </a:r>
            <a:r>
              <a:rPr lang="en-US" sz="2000" dirty="0" smtClean="0"/>
              <a:t> </a:t>
            </a:r>
            <a:r>
              <a:rPr lang="en-US" sz="2000" dirty="0" err="1" smtClean="0"/>
              <a:t>uvesti</a:t>
            </a:r>
            <a:r>
              <a:rPr lang="en-US" sz="2000" dirty="0" smtClean="0"/>
              <a:t> </a:t>
            </a:r>
            <a:r>
              <a:rPr lang="en-US" sz="2000" dirty="0" err="1" smtClean="0"/>
              <a:t>jedan</a:t>
            </a:r>
            <a:r>
              <a:rPr lang="en-US" sz="2000" dirty="0" smtClean="0"/>
              <a:t> </a:t>
            </a:r>
            <a:r>
              <a:rPr lang="en-US" sz="2000" dirty="0" err="1" smtClean="0"/>
              <a:t>neiskorišćeni</a:t>
            </a:r>
            <a:r>
              <a:rPr lang="en-US" sz="2000" dirty="0" smtClean="0"/>
              <a:t> list. </a:t>
            </a:r>
            <a:r>
              <a:rPr lang="en-US" sz="2000" dirty="0" err="1" smtClean="0"/>
              <a:t>Hafmanov</a:t>
            </a:r>
            <a:r>
              <a:rPr lang="en-US" sz="2000" dirty="0" smtClean="0"/>
              <a:t> </a:t>
            </a:r>
            <a:r>
              <a:rPr lang="en-US" sz="2000" dirty="0" err="1" smtClean="0"/>
              <a:t>kod</a:t>
            </a:r>
            <a:r>
              <a:rPr lang="en-US" sz="2000" dirty="0" smtClean="0"/>
              <a:t> u </a:t>
            </a:r>
            <a:r>
              <a:rPr lang="en-US" sz="2000" dirty="0" err="1" smtClean="0"/>
              <a:t>ovom</a:t>
            </a:r>
            <a:r>
              <a:rPr lang="en-US" sz="2000" dirty="0" smtClean="0"/>
              <a:t> </a:t>
            </a:r>
            <a:r>
              <a:rPr lang="en-US" sz="2000" dirty="0" err="1" smtClean="0"/>
              <a:t>slučaju</a:t>
            </a:r>
            <a:r>
              <a:rPr lang="en-US" sz="2000" dirty="0" smtClean="0"/>
              <a:t> </a:t>
            </a:r>
            <a:r>
              <a:rPr lang="en-US" sz="2000" dirty="0" err="1" smtClean="0"/>
              <a:t>izgleda</a:t>
            </a:r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2236" y="3509390"/>
            <a:ext cx="3386900" cy="2940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5632"/>
          </a:xfrm>
        </p:spPr>
        <p:txBody>
          <a:bodyPr>
            <a:normAutofit/>
          </a:bodyPr>
          <a:lstStyle/>
          <a:p>
            <a:pPr algn="ctr"/>
            <a:r>
              <a:rPr lang="sr-Latn-RS" sz="2600" dirty="0" smtClean="0"/>
              <a:t>Prva Šenonova teorema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40993"/>
            <a:ext cx="8596668" cy="4200370"/>
          </a:xfrm>
        </p:spPr>
        <p:txBody>
          <a:bodyPr/>
          <a:lstStyle/>
          <a:p>
            <a:r>
              <a:rPr lang="sr-Latn-RS" sz="2000" dirty="0" smtClean="0"/>
              <a:t>Odakle se čita:</a:t>
            </a:r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sr-Latn-RS" sz="2000" dirty="0" smtClean="0"/>
              <a:t>Sada je 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8356" y="2243328"/>
            <a:ext cx="3621596" cy="987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79332" y="3931158"/>
            <a:ext cx="5645468" cy="103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66784" y="5643372"/>
            <a:ext cx="2873312" cy="269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981075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Verovatnosno</a:t>
            </a:r>
            <a:r>
              <a:rPr lang="en-US" b="1" dirty="0"/>
              <a:t> n-</a:t>
            </a:r>
            <a:r>
              <a:rPr lang="en-US" b="1" dirty="0" err="1"/>
              <a:t>arno</a:t>
            </a:r>
            <a:r>
              <a:rPr lang="en-US" b="1" dirty="0"/>
              <a:t> </a:t>
            </a:r>
            <a:r>
              <a:rPr lang="en-US" b="1" dirty="0" err="1"/>
              <a:t>stablo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19073"/>
            <a:ext cx="8596668" cy="43222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 smtClean="0"/>
              <a:t>Verovatnosno</a:t>
            </a:r>
            <a:r>
              <a:rPr lang="en-US" sz="2400" b="1" dirty="0" smtClean="0"/>
              <a:t> n-</a:t>
            </a:r>
            <a:r>
              <a:rPr lang="en-US" sz="2400" b="1" dirty="0" err="1" smtClean="0"/>
              <a:t>arno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stablo</a:t>
            </a:r>
            <a:endParaRPr lang="sr-Latn-RS" sz="2400" b="1" dirty="0" smtClean="0"/>
          </a:p>
          <a:p>
            <a:pPr marL="0" indent="0">
              <a:buNone/>
            </a:pPr>
            <a:endParaRPr lang="en-US" sz="2400" b="1" dirty="0" smtClean="0"/>
          </a:p>
          <a:p>
            <a:r>
              <a:rPr lang="en-US" sz="2000" dirty="0" err="1" smtClean="0"/>
              <a:t>Prefiksni</a:t>
            </a:r>
            <a:r>
              <a:rPr lang="en-US" sz="2000" dirty="0" smtClean="0"/>
              <a:t> </a:t>
            </a:r>
            <a:r>
              <a:rPr lang="en-US" sz="2000" dirty="0" err="1"/>
              <a:t>kodovi</a:t>
            </a:r>
            <a:r>
              <a:rPr lang="en-US" sz="2000" dirty="0"/>
              <a:t> se </a:t>
            </a:r>
            <a:r>
              <a:rPr lang="en-US" sz="2000" dirty="0" err="1"/>
              <a:t>mogu</a:t>
            </a:r>
            <a:r>
              <a:rPr lang="en-US" sz="2000" dirty="0"/>
              <a:t> </a:t>
            </a:r>
            <a:r>
              <a:rPr lang="en-US" sz="2000" dirty="0" err="1"/>
              <a:t>definisati</a:t>
            </a:r>
            <a:r>
              <a:rPr lang="en-US" sz="2000" dirty="0"/>
              <a:t> n-</a:t>
            </a:r>
            <a:r>
              <a:rPr lang="en-US" sz="2000" dirty="0" err="1"/>
              <a:t>arnim</a:t>
            </a:r>
            <a:r>
              <a:rPr lang="en-US" sz="2000" dirty="0"/>
              <a:t> </a:t>
            </a:r>
            <a:r>
              <a:rPr lang="en-US" sz="2000" dirty="0" err="1"/>
              <a:t>stablima</a:t>
            </a:r>
            <a:r>
              <a:rPr lang="en-US" sz="2000" dirty="0"/>
              <a:t> u </a:t>
            </a:r>
            <a:r>
              <a:rPr lang="en-US" sz="2000" dirty="0" err="1"/>
              <a:t>kojima</a:t>
            </a:r>
            <a:r>
              <a:rPr lang="en-US" sz="2000" dirty="0"/>
              <a:t> </a:t>
            </a:r>
            <a:r>
              <a:rPr lang="en-US" sz="2000" dirty="0" err="1"/>
              <a:t>svaka</a:t>
            </a:r>
            <a:r>
              <a:rPr lang="en-US" sz="2000" dirty="0"/>
              <a:t> </a:t>
            </a:r>
            <a:r>
              <a:rPr lang="en-US" sz="2000" dirty="0" err="1"/>
              <a:t>kodna</a:t>
            </a:r>
            <a:r>
              <a:rPr lang="en-US" sz="2000" dirty="0"/>
              <a:t> </a:t>
            </a:r>
            <a:r>
              <a:rPr lang="en-US" sz="2000" dirty="0" err="1"/>
              <a:t>reč</a:t>
            </a:r>
            <a:r>
              <a:rPr lang="en-US" sz="2000" dirty="0"/>
              <a:t> </a:t>
            </a:r>
            <a:r>
              <a:rPr lang="en-US" sz="2000" dirty="0" err="1"/>
              <a:t>odgovara</a:t>
            </a:r>
            <a:r>
              <a:rPr lang="en-US" sz="2000" dirty="0"/>
              <a:t> </a:t>
            </a:r>
            <a:r>
              <a:rPr lang="en-US" sz="2000" dirty="0" err="1"/>
              <a:t>jednom</a:t>
            </a:r>
            <a:r>
              <a:rPr lang="en-US" sz="2000" dirty="0"/>
              <a:t> </a:t>
            </a:r>
            <a:r>
              <a:rPr lang="en-US" sz="2000" dirty="0" err="1"/>
              <a:t>listu</a:t>
            </a:r>
            <a:r>
              <a:rPr lang="en-US" sz="2000" dirty="0"/>
              <a:t> </a:t>
            </a:r>
            <a:r>
              <a:rPr lang="en-US" sz="2000" dirty="0" err="1"/>
              <a:t>stabla</a:t>
            </a:r>
            <a:r>
              <a:rPr lang="en-US" sz="2000" dirty="0"/>
              <a:t>, </a:t>
            </a:r>
            <a:r>
              <a:rPr lang="en-US" sz="2000" dirty="0" err="1"/>
              <a:t>odnosno</a:t>
            </a:r>
            <a:r>
              <a:rPr lang="en-US" sz="2000" dirty="0"/>
              <a:t> </a:t>
            </a:r>
            <a:r>
              <a:rPr lang="en-US" sz="2000" dirty="0" err="1"/>
              <a:t>jedinstvenom</a:t>
            </a:r>
            <a:r>
              <a:rPr lang="en-US" sz="2000" dirty="0"/>
              <a:t> </a:t>
            </a:r>
            <a:r>
              <a:rPr lang="en-US" sz="2000" dirty="0" err="1"/>
              <a:t>putu</a:t>
            </a:r>
            <a:r>
              <a:rPr lang="en-US" sz="2000" dirty="0"/>
              <a:t> od </a:t>
            </a:r>
            <a:r>
              <a:rPr lang="en-US" sz="2000" dirty="0" err="1"/>
              <a:t>korena</a:t>
            </a:r>
            <a:r>
              <a:rPr lang="en-US" sz="2000" dirty="0"/>
              <a:t> do tog </a:t>
            </a:r>
            <a:r>
              <a:rPr lang="en-US" sz="2000" dirty="0" err="1"/>
              <a:t>lista</a:t>
            </a:r>
            <a:r>
              <a:rPr lang="en-US" sz="2000" dirty="0"/>
              <a:t>. </a:t>
            </a:r>
            <a:endParaRPr lang="sr-Latn-RS" sz="2000" dirty="0" smtClean="0"/>
          </a:p>
          <a:p>
            <a:endParaRPr lang="en-US" sz="2000" dirty="0"/>
          </a:p>
          <a:p>
            <a:r>
              <a:rPr lang="en-US" sz="2000" dirty="0" err="1" smtClean="0"/>
              <a:t>Budući</a:t>
            </a:r>
            <a:r>
              <a:rPr lang="en-US" sz="2000" dirty="0" smtClean="0"/>
              <a:t> </a:t>
            </a:r>
            <a:r>
              <a:rPr lang="en-US" sz="2000" dirty="0"/>
              <a:t>da </a:t>
            </a:r>
            <a:r>
              <a:rPr lang="en-US" sz="2000" dirty="0" err="1"/>
              <a:t>izvor</a:t>
            </a:r>
            <a:r>
              <a:rPr lang="en-US" sz="2000" dirty="0"/>
              <a:t> </a:t>
            </a:r>
            <a:r>
              <a:rPr lang="en-US" sz="2000" dirty="0" err="1"/>
              <a:t>emituje</a:t>
            </a:r>
            <a:r>
              <a:rPr lang="en-US" sz="2000" dirty="0"/>
              <a:t> </a:t>
            </a:r>
            <a:r>
              <a:rPr lang="en-US" sz="2000" dirty="0" err="1"/>
              <a:t>simbole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odredjenim</a:t>
            </a:r>
            <a:r>
              <a:rPr lang="en-US" sz="2000" dirty="0"/>
              <a:t> </a:t>
            </a:r>
            <a:r>
              <a:rPr lang="en-US" sz="2000" dirty="0" err="1"/>
              <a:t>verovatnoćama</a:t>
            </a:r>
            <a:r>
              <a:rPr lang="en-US" sz="2000" dirty="0"/>
              <a:t>, </a:t>
            </a:r>
            <a:r>
              <a:rPr lang="en-US" sz="2000" dirty="0" err="1"/>
              <a:t>jasno</a:t>
            </a:r>
            <a:r>
              <a:rPr lang="en-US" sz="2000" dirty="0"/>
              <a:t> je da </a:t>
            </a:r>
            <a:r>
              <a:rPr lang="en-US" sz="2000" dirty="0" err="1"/>
              <a:t>će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svaka</a:t>
            </a:r>
            <a:r>
              <a:rPr lang="en-US" sz="2000" dirty="0"/>
              <a:t> </a:t>
            </a:r>
            <a:r>
              <a:rPr lang="en-US" sz="2000" dirty="0" err="1"/>
              <a:t>kodna</a:t>
            </a:r>
            <a:r>
              <a:rPr lang="en-US" sz="2000" dirty="0"/>
              <a:t> </a:t>
            </a:r>
            <a:r>
              <a:rPr lang="en-US" sz="2000" dirty="0" err="1"/>
              <a:t>reč</a:t>
            </a:r>
            <a:r>
              <a:rPr lang="en-US" sz="2000" dirty="0"/>
              <a:t>, </a:t>
            </a:r>
            <a:r>
              <a:rPr lang="en-US" sz="2000" dirty="0" err="1"/>
              <a:t>odnosno</a:t>
            </a:r>
            <a:r>
              <a:rPr lang="en-US" sz="2000" dirty="0"/>
              <a:t> list, </a:t>
            </a:r>
            <a:r>
              <a:rPr lang="en-US" sz="2000" dirty="0" err="1"/>
              <a:t>imati</a:t>
            </a:r>
            <a:r>
              <a:rPr lang="en-US" sz="2000" dirty="0"/>
              <a:t> </a:t>
            </a:r>
            <a:r>
              <a:rPr lang="en-US" sz="2000" dirty="0" err="1"/>
              <a:t>tačno</a:t>
            </a:r>
            <a:r>
              <a:rPr lang="en-US" sz="2000" dirty="0"/>
              <a:t> </a:t>
            </a:r>
            <a:r>
              <a:rPr lang="en-US" sz="2000" dirty="0" err="1"/>
              <a:t>odredjenu</a:t>
            </a:r>
            <a:r>
              <a:rPr lang="en-US" sz="2000" dirty="0"/>
              <a:t> </a:t>
            </a:r>
            <a:r>
              <a:rPr lang="en-US" sz="2000" dirty="0" err="1"/>
              <a:t>verovatnoću</a:t>
            </a:r>
            <a:r>
              <a:rPr lang="en-US" sz="2000" dirty="0"/>
              <a:t>. </a:t>
            </a:r>
            <a:r>
              <a:rPr lang="en-US" sz="2000" dirty="0" err="1"/>
              <a:t>Neiskorišćenim</a:t>
            </a:r>
            <a:r>
              <a:rPr lang="en-US" sz="2000" dirty="0"/>
              <a:t> </a:t>
            </a:r>
            <a:r>
              <a:rPr lang="en-US" sz="2000" dirty="0" err="1"/>
              <a:t>listovima</a:t>
            </a:r>
            <a:r>
              <a:rPr lang="en-US" sz="2000" dirty="0"/>
              <a:t> se </a:t>
            </a:r>
            <a:r>
              <a:rPr lang="en-US" sz="2000" dirty="0" err="1"/>
              <a:t>po</a:t>
            </a:r>
            <a:r>
              <a:rPr lang="en-US" sz="2000" dirty="0"/>
              <a:t> </a:t>
            </a:r>
            <a:r>
              <a:rPr lang="en-US" sz="2000" dirty="0" err="1"/>
              <a:t>konvenciji</a:t>
            </a:r>
            <a:r>
              <a:rPr lang="en-US" sz="2000" dirty="0"/>
              <a:t> </a:t>
            </a:r>
            <a:r>
              <a:rPr lang="en-US" sz="2000" dirty="0" err="1"/>
              <a:t>dodeljuju</a:t>
            </a:r>
            <a:r>
              <a:rPr lang="en-US" sz="2000" dirty="0"/>
              <a:t> </a:t>
            </a:r>
            <a:r>
              <a:rPr lang="en-US" sz="2000" dirty="0" err="1"/>
              <a:t>verovatnoće</a:t>
            </a:r>
            <a:r>
              <a:rPr lang="en-US" sz="2000" dirty="0"/>
              <a:t> </a:t>
            </a:r>
            <a:r>
              <a:rPr lang="en-US" sz="2000" dirty="0" err="1"/>
              <a:t>jednake</a:t>
            </a:r>
            <a:r>
              <a:rPr lang="en-US" sz="2000" dirty="0"/>
              <a:t> 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38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600" b="1" dirty="0" err="1" smtClean="0"/>
              <a:t>Verovatnosno</a:t>
            </a:r>
            <a:r>
              <a:rPr lang="en-US" sz="2600" b="1" dirty="0" smtClean="0"/>
              <a:t> n-</a:t>
            </a:r>
            <a:r>
              <a:rPr lang="en-US" sz="2600" b="1" dirty="0" err="1" smtClean="0"/>
              <a:t>arno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stablo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830" y="2294701"/>
            <a:ext cx="8515434" cy="3880773"/>
          </a:xfrm>
        </p:spPr>
        <p:txBody>
          <a:bodyPr>
            <a:normAutofit/>
          </a:bodyPr>
          <a:lstStyle/>
          <a:p>
            <a:pPr algn="just"/>
            <a:r>
              <a:rPr lang="en-US" sz="2100" dirty="0" err="1" smtClean="0"/>
              <a:t>Nakon</a:t>
            </a:r>
            <a:r>
              <a:rPr lang="en-US" sz="2100" dirty="0" smtClean="0"/>
              <a:t> </a:t>
            </a:r>
            <a:r>
              <a:rPr lang="en-US" sz="2100" dirty="0" err="1" smtClean="0"/>
              <a:t>označavanja</a:t>
            </a:r>
            <a:r>
              <a:rPr lang="en-US" sz="2100" dirty="0" smtClean="0"/>
              <a:t> </a:t>
            </a:r>
            <a:r>
              <a:rPr lang="en-US" sz="2100" dirty="0" err="1" smtClean="0"/>
              <a:t>listova</a:t>
            </a:r>
            <a:r>
              <a:rPr lang="en-US" sz="2100" dirty="0" smtClean="0"/>
              <a:t> </a:t>
            </a:r>
            <a:r>
              <a:rPr lang="en-US" sz="2100" dirty="0" err="1" smtClean="0"/>
              <a:t>odgovarajućim</a:t>
            </a:r>
            <a:r>
              <a:rPr lang="en-US" sz="2100" dirty="0" smtClean="0"/>
              <a:t> </a:t>
            </a:r>
            <a:r>
              <a:rPr lang="en-US" sz="2100" dirty="0" err="1" smtClean="0"/>
              <a:t>verovatnoćama</a:t>
            </a:r>
            <a:r>
              <a:rPr lang="en-US" sz="2100" dirty="0" smtClean="0"/>
              <a:t>, </a:t>
            </a:r>
            <a:r>
              <a:rPr lang="en-US" sz="2100" dirty="0" err="1" smtClean="0"/>
              <a:t>možemo</a:t>
            </a:r>
            <a:r>
              <a:rPr lang="en-US" sz="2100" dirty="0" smtClean="0"/>
              <a:t> </a:t>
            </a:r>
            <a:r>
              <a:rPr lang="en-US" sz="2100" dirty="0" err="1" smtClean="0"/>
              <a:t>sračunati</a:t>
            </a:r>
            <a:r>
              <a:rPr lang="en-US" sz="2100" dirty="0" smtClean="0"/>
              <a:t> </a:t>
            </a:r>
            <a:r>
              <a:rPr lang="en-US" sz="2100" dirty="0" err="1" smtClean="0"/>
              <a:t>i</a:t>
            </a:r>
            <a:r>
              <a:rPr lang="en-US" sz="2100" dirty="0" smtClean="0"/>
              <a:t> </a:t>
            </a:r>
            <a:r>
              <a:rPr lang="en-US" sz="2100" dirty="0" err="1" smtClean="0"/>
              <a:t>verovatnoće</a:t>
            </a:r>
            <a:r>
              <a:rPr lang="en-US" sz="2100" dirty="0" smtClean="0"/>
              <a:t> </a:t>
            </a:r>
            <a:r>
              <a:rPr lang="en-US" sz="2100" dirty="0" err="1" smtClean="0"/>
              <a:t>unutrašnjih</a:t>
            </a:r>
            <a:r>
              <a:rPr lang="en-US" sz="2100" dirty="0" smtClean="0"/>
              <a:t> </a:t>
            </a:r>
            <a:r>
              <a:rPr lang="en-US" sz="2100" dirty="0" err="1" smtClean="0"/>
              <a:t>čvorova</a:t>
            </a:r>
            <a:r>
              <a:rPr lang="en-US" sz="2100" dirty="0" smtClean="0"/>
              <a:t>, </a:t>
            </a:r>
            <a:r>
              <a:rPr lang="en-US" sz="2100" dirty="0" err="1" smtClean="0"/>
              <a:t>rekurzivno</a:t>
            </a:r>
            <a:r>
              <a:rPr lang="en-US" sz="2100" dirty="0" smtClean="0"/>
              <a:t> </a:t>
            </a:r>
            <a:r>
              <a:rPr lang="en-US" sz="2100" dirty="0" err="1" smtClean="0"/>
              <a:t>od</a:t>
            </a:r>
            <a:r>
              <a:rPr lang="en-US" sz="2100" dirty="0" smtClean="0"/>
              <a:t> </a:t>
            </a:r>
            <a:r>
              <a:rPr lang="en-US" sz="2100" dirty="0" err="1" smtClean="0"/>
              <a:t>listova</a:t>
            </a:r>
            <a:r>
              <a:rPr lang="en-US" sz="2100" dirty="0" smtClean="0"/>
              <a:t> ka </a:t>
            </a:r>
            <a:r>
              <a:rPr lang="en-US" sz="2100" dirty="0" err="1" smtClean="0"/>
              <a:t>korenu</a:t>
            </a:r>
            <a:r>
              <a:rPr lang="en-US" sz="2100" dirty="0" smtClean="0"/>
              <a:t>, </a:t>
            </a:r>
            <a:r>
              <a:rPr lang="en-US" sz="2100" dirty="0" err="1" smtClean="0"/>
              <a:t>imajući</a:t>
            </a:r>
            <a:r>
              <a:rPr lang="en-US" sz="2100" dirty="0" smtClean="0"/>
              <a:t> </a:t>
            </a:r>
            <a:r>
              <a:rPr lang="en-US" sz="2100" dirty="0" err="1" smtClean="0"/>
              <a:t>uvek</a:t>
            </a:r>
            <a:r>
              <a:rPr lang="en-US" sz="2100" dirty="0" smtClean="0"/>
              <a:t> u </a:t>
            </a:r>
            <a:r>
              <a:rPr lang="en-US" sz="2100" dirty="0" err="1" smtClean="0"/>
              <a:t>vidu</a:t>
            </a:r>
            <a:r>
              <a:rPr lang="en-US" sz="2100" dirty="0" smtClean="0"/>
              <a:t> </a:t>
            </a:r>
            <a:r>
              <a:rPr lang="en-US" sz="2100" dirty="0" err="1" smtClean="0"/>
              <a:t>da</a:t>
            </a:r>
            <a:r>
              <a:rPr lang="en-US" sz="2100" dirty="0" smtClean="0"/>
              <a:t> je </a:t>
            </a:r>
            <a:r>
              <a:rPr lang="en-US" sz="2100" dirty="0" err="1" smtClean="0"/>
              <a:t>verovatnoća</a:t>
            </a:r>
            <a:r>
              <a:rPr lang="en-US" sz="2100" dirty="0" smtClean="0"/>
              <a:t> </a:t>
            </a:r>
            <a:r>
              <a:rPr lang="en-US" sz="2100" dirty="0" err="1" smtClean="0"/>
              <a:t>jednog</a:t>
            </a:r>
            <a:r>
              <a:rPr lang="en-US" sz="2100" dirty="0" smtClean="0"/>
              <a:t> </a:t>
            </a:r>
            <a:r>
              <a:rPr lang="en-US" sz="2100" dirty="0" err="1" smtClean="0"/>
              <a:t>čvora</a:t>
            </a:r>
            <a:r>
              <a:rPr lang="en-US" sz="2100" dirty="0" smtClean="0"/>
              <a:t> </a:t>
            </a:r>
            <a:r>
              <a:rPr lang="en-US" sz="2100" dirty="0" err="1" smtClean="0"/>
              <a:t>jednaka</a:t>
            </a:r>
            <a:r>
              <a:rPr lang="en-US" sz="2100" dirty="0" smtClean="0"/>
              <a:t> </a:t>
            </a:r>
            <a:r>
              <a:rPr lang="en-US" sz="2100" dirty="0" err="1" smtClean="0"/>
              <a:t>sumi</a:t>
            </a:r>
            <a:r>
              <a:rPr lang="en-US" sz="2100" dirty="0" smtClean="0"/>
              <a:t> </a:t>
            </a:r>
            <a:r>
              <a:rPr lang="en-US" sz="2100" dirty="0" err="1" smtClean="0"/>
              <a:t>verovatnoća</a:t>
            </a:r>
            <a:r>
              <a:rPr lang="en-US" sz="2100" dirty="0" smtClean="0"/>
              <a:t> </a:t>
            </a:r>
            <a:r>
              <a:rPr lang="en-US" sz="2100" dirty="0" err="1" smtClean="0"/>
              <a:t>njegivih</a:t>
            </a:r>
            <a:r>
              <a:rPr lang="en-US" sz="2100" dirty="0" smtClean="0"/>
              <a:t> </a:t>
            </a:r>
            <a:r>
              <a:rPr lang="en-US" sz="2100" dirty="0" err="1" smtClean="0"/>
              <a:t>deca-čvorova</a:t>
            </a:r>
            <a:r>
              <a:rPr lang="en-US" sz="2100" dirty="0" smtClean="0"/>
              <a:t>.</a:t>
            </a:r>
            <a:endParaRPr lang="sr-Latn-RS" sz="2100" dirty="0" smtClean="0"/>
          </a:p>
          <a:p>
            <a:endParaRPr lang="en-US" sz="2100" dirty="0" smtClean="0"/>
          </a:p>
          <a:p>
            <a:r>
              <a:rPr lang="en-US" sz="2100" dirty="0" err="1" smtClean="0"/>
              <a:t>Nakon</a:t>
            </a:r>
            <a:r>
              <a:rPr lang="en-US" sz="2100" dirty="0" smtClean="0"/>
              <a:t> </a:t>
            </a:r>
            <a:r>
              <a:rPr lang="en-US" sz="2100" dirty="0" err="1" smtClean="0"/>
              <a:t>ove</a:t>
            </a:r>
            <a:r>
              <a:rPr lang="en-US" sz="2100" dirty="0" smtClean="0"/>
              <a:t> procedure </a:t>
            </a:r>
            <a:r>
              <a:rPr lang="en-US" sz="2100" dirty="0" err="1" smtClean="0"/>
              <a:t>dobili</a:t>
            </a:r>
            <a:r>
              <a:rPr lang="en-US" sz="2100" dirty="0" smtClean="0"/>
              <a:t> </a:t>
            </a:r>
            <a:r>
              <a:rPr lang="en-US" sz="2100" dirty="0" err="1" smtClean="0"/>
              <a:t>smo</a:t>
            </a:r>
            <a:r>
              <a:rPr lang="en-US" sz="2100" dirty="0" smtClean="0"/>
              <a:t> </a:t>
            </a:r>
            <a:r>
              <a:rPr lang="en-US" sz="2100" dirty="0" err="1" smtClean="0"/>
              <a:t>verovatnosno</a:t>
            </a:r>
            <a:r>
              <a:rPr lang="en-US" sz="2100" dirty="0" smtClean="0"/>
              <a:t> n-</a:t>
            </a:r>
            <a:r>
              <a:rPr lang="en-US" sz="2100" dirty="0" err="1" smtClean="0"/>
              <a:t>arno</a:t>
            </a:r>
            <a:r>
              <a:rPr lang="en-US" sz="2100" dirty="0" smtClean="0"/>
              <a:t> </a:t>
            </a:r>
            <a:r>
              <a:rPr lang="en-US" sz="2100" dirty="0" err="1" smtClean="0"/>
              <a:t>stablo</a:t>
            </a:r>
            <a:r>
              <a:rPr lang="en-US" sz="2100" dirty="0" smtClean="0"/>
              <a:t>.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600" b="1" dirty="0" err="1"/>
              <a:t>Verovatnosno</a:t>
            </a:r>
            <a:r>
              <a:rPr lang="en-US" sz="2600" b="1" dirty="0"/>
              <a:t> n-</a:t>
            </a:r>
            <a:r>
              <a:rPr lang="en-US" sz="2600" b="1" dirty="0" err="1"/>
              <a:t>arno</a:t>
            </a:r>
            <a:r>
              <a:rPr lang="en-US" sz="2600" b="1" dirty="0"/>
              <a:t> </a:t>
            </a:r>
            <a:r>
              <a:rPr lang="en-US" sz="2600" b="1" dirty="0" err="1"/>
              <a:t>stablo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3729"/>
            <a:ext cx="8596668" cy="4407634"/>
          </a:xfrm>
        </p:spPr>
        <p:txBody>
          <a:bodyPr/>
          <a:lstStyle/>
          <a:p>
            <a:pPr marL="0" indent="0">
              <a:buNone/>
            </a:pPr>
            <a:endParaRPr lang="sr-Latn-RS" sz="2000" b="1" dirty="0"/>
          </a:p>
          <a:p>
            <a:pPr marL="0" indent="0">
              <a:buNone/>
            </a:pPr>
            <a:r>
              <a:rPr lang="en-US" sz="2400" b="1" dirty="0" err="1" smtClean="0"/>
              <a:t>Definicija</a:t>
            </a:r>
            <a:r>
              <a:rPr lang="en-US" sz="2400" b="1" dirty="0" smtClean="0"/>
              <a:t> </a:t>
            </a:r>
            <a:r>
              <a:rPr lang="en-US" sz="2400" i="1" dirty="0" err="1"/>
              <a:t>Verovatnosno</a:t>
            </a:r>
            <a:r>
              <a:rPr lang="en-US" sz="2400" i="1" dirty="0"/>
              <a:t> n-</a:t>
            </a:r>
            <a:r>
              <a:rPr lang="en-US" sz="2400" i="1" dirty="0" err="1"/>
              <a:t>arno</a:t>
            </a:r>
            <a:r>
              <a:rPr lang="en-US" sz="2400" i="1" dirty="0"/>
              <a:t> </a:t>
            </a:r>
            <a:r>
              <a:rPr lang="en-US" sz="2400" i="1" dirty="0" err="1" smtClean="0"/>
              <a:t>stablo</a:t>
            </a:r>
            <a:endParaRPr lang="sr-Latn-RS" sz="2400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 algn="just">
              <a:buNone/>
            </a:pPr>
            <a:r>
              <a:rPr lang="en-US" sz="2100" dirty="0" err="1"/>
              <a:t>Verovatnosno</a:t>
            </a:r>
            <a:r>
              <a:rPr lang="en-US" sz="2100" dirty="0"/>
              <a:t> n-</a:t>
            </a:r>
            <a:r>
              <a:rPr lang="en-US" sz="2100" dirty="0" err="1"/>
              <a:t>arno</a:t>
            </a:r>
            <a:r>
              <a:rPr lang="en-US" sz="2100" dirty="0"/>
              <a:t> </a:t>
            </a:r>
            <a:r>
              <a:rPr lang="en-US" sz="2100" dirty="0" err="1"/>
              <a:t>stablo</a:t>
            </a:r>
            <a:r>
              <a:rPr lang="en-US" sz="2100" dirty="0"/>
              <a:t> je n-</a:t>
            </a:r>
            <a:r>
              <a:rPr lang="en-US" sz="2100" dirty="0" err="1"/>
              <a:t>arno</a:t>
            </a:r>
            <a:r>
              <a:rPr lang="en-US" sz="2100" dirty="0"/>
              <a:t> </a:t>
            </a:r>
            <a:r>
              <a:rPr lang="en-US" sz="2100" dirty="0" err="1"/>
              <a:t>stablo</a:t>
            </a:r>
            <a:r>
              <a:rPr lang="en-US" sz="2100" dirty="0"/>
              <a:t> </a:t>
            </a:r>
            <a:r>
              <a:rPr lang="en-US" sz="2100" dirty="0" err="1"/>
              <a:t>čijim</a:t>
            </a:r>
            <a:r>
              <a:rPr lang="en-US" sz="2100" dirty="0"/>
              <a:t> </a:t>
            </a:r>
            <a:r>
              <a:rPr lang="en-US" sz="2100" dirty="0" err="1"/>
              <a:t>čvorovima</a:t>
            </a:r>
            <a:r>
              <a:rPr lang="en-US" sz="2100" dirty="0"/>
              <a:t> </a:t>
            </a:r>
            <a:r>
              <a:rPr lang="en-US" sz="2100" dirty="0" err="1"/>
              <a:t>su</a:t>
            </a:r>
            <a:r>
              <a:rPr lang="en-US" sz="2100" dirty="0"/>
              <a:t> </a:t>
            </a:r>
            <a:r>
              <a:rPr lang="en-US" sz="2100" dirty="0" err="1"/>
              <a:t>dodeljene</a:t>
            </a:r>
            <a:r>
              <a:rPr lang="en-US" sz="2100" dirty="0"/>
              <a:t> </a:t>
            </a:r>
            <a:r>
              <a:rPr lang="en-US" sz="2100" dirty="0" err="1"/>
              <a:t>verovatnoće</a:t>
            </a:r>
            <a:r>
              <a:rPr lang="en-US" sz="2100" dirty="0"/>
              <a:t> </a:t>
            </a:r>
            <a:r>
              <a:rPr lang="en-US" sz="2100" dirty="0" err="1"/>
              <a:t>na</a:t>
            </a:r>
            <a:r>
              <a:rPr lang="en-US" sz="2100" dirty="0"/>
              <a:t> </a:t>
            </a:r>
            <a:r>
              <a:rPr lang="en-US" sz="2100" dirty="0" err="1"/>
              <a:t>sledeći</a:t>
            </a:r>
            <a:r>
              <a:rPr lang="en-US" sz="2100" dirty="0"/>
              <a:t> </a:t>
            </a:r>
            <a:r>
              <a:rPr lang="en-US" sz="2100" dirty="0" err="1"/>
              <a:t>načim</a:t>
            </a:r>
            <a:r>
              <a:rPr lang="en-US" sz="2100" dirty="0" smtClean="0"/>
              <a:t>:</a:t>
            </a:r>
            <a:endParaRPr lang="sr-Latn-RS" sz="2100" dirty="0" smtClean="0"/>
          </a:p>
          <a:p>
            <a:pPr marL="0" indent="0">
              <a:buNone/>
            </a:pPr>
            <a:endParaRPr lang="en-US" sz="2100" dirty="0"/>
          </a:p>
          <a:p>
            <a:r>
              <a:rPr lang="en-US" sz="2100" dirty="0"/>
              <a:t>1.Korenu je </a:t>
            </a:r>
            <a:r>
              <a:rPr lang="en-US" sz="2100" dirty="0" err="1"/>
              <a:t>dodeljena</a:t>
            </a:r>
            <a:r>
              <a:rPr lang="en-US" sz="2100" dirty="0"/>
              <a:t> </a:t>
            </a:r>
            <a:r>
              <a:rPr lang="en-US" sz="2100" dirty="0" err="1"/>
              <a:t>verovatnoća</a:t>
            </a:r>
            <a:r>
              <a:rPr lang="en-US" sz="2100" dirty="0"/>
              <a:t> 1</a:t>
            </a:r>
            <a:r>
              <a:rPr lang="en-US" sz="2100" dirty="0" smtClean="0"/>
              <a:t>.</a:t>
            </a:r>
            <a:endParaRPr lang="sr-Latn-RS" sz="2100" dirty="0" smtClean="0"/>
          </a:p>
          <a:p>
            <a:pPr>
              <a:buNone/>
            </a:pPr>
            <a:endParaRPr lang="en-US" sz="2100" dirty="0"/>
          </a:p>
          <a:p>
            <a:r>
              <a:rPr lang="en-US" sz="2100" dirty="0"/>
              <a:t>2.Verovatnoća </a:t>
            </a:r>
            <a:r>
              <a:rPr lang="en-US" sz="2100" dirty="0" err="1"/>
              <a:t>svih</a:t>
            </a:r>
            <a:r>
              <a:rPr lang="en-US" sz="2100" dirty="0"/>
              <a:t> </a:t>
            </a:r>
            <a:r>
              <a:rPr lang="en-US" sz="2100" dirty="0" err="1"/>
              <a:t>ostalih</a:t>
            </a:r>
            <a:r>
              <a:rPr lang="en-US" sz="2100" dirty="0"/>
              <a:t> </a:t>
            </a:r>
            <a:r>
              <a:rPr lang="en-US" sz="2100" dirty="0" err="1"/>
              <a:t>čvorova</a:t>
            </a:r>
            <a:r>
              <a:rPr lang="en-US" sz="2100" dirty="0"/>
              <a:t>, </a:t>
            </a:r>
            <a:r>
              <a:rPr lang="en-US" sz="2100" dirty="0" err="1"/>
              <a:t>uključujući</a:t>
            </a:r>
            <a:r>
              <a:rPr lang="en-US" sz="2100" dirty="0"/>
              <a:t> </a:t>
            </a:r>
            <a:r>
              <a:rPr lang="en-US" sz="2100" dirty="0" err="1"/>
              <a:t>i</a:t>
            </a:r>
            <a:r>
              <a:rPr lang="en-US" sz="2100" dirty="0"/>
              <a:t> </a:t>
            </a:r>
            <a:r>
              <a:rPr lang="en-US" sz="2100" dirty="0" err="1"/>
              <a:t>koren</a:t>
            </a:r>
            <a:r>
              <a:rPr lang="en-US" sz="2100" dirty="0"/>
              <a:t>, </a:t>
            </a:r>
            <a:r>
              <a:rPr lang="en-US" sz="2100" dirty="0" err="1"/>
              <a:t>jednaka</a:t>
            </a:r>
            <a:r>
              <a:rPr lang="en-US" sz="2100" dirty="0"/>
              <a:t> je </a:t>
            </a:r>
            <a:r>
              <a:rPr lang="en-US" sz="2100" dirty="0" err="1"/>
              <a:t>sumi</a:t>
            </a:r>
            <a:r>
              <a:rPr lang="en-US" sz="2100" dirty="0"/>
              <a:t> </a:t>
            </a:r>
            <a:r>
              <a:rPr lang="en-US" sz="2100" dirty="0" err="1"/>
              <a:t>verovatnoća</a:t>
            </a:r>
            <a:r>
              <a:rPr lang="en-US" sz="2100" dirty="0"/>
              <a:t> </a:t>
            </a:r>
            <a:r>
              <a:rPr lang="en-US" sz="2100" dirty="0" err="1"/>
              <a:t>njegovih</a:t>
            </a:r>
            <a:r>
              <a:rPr lang="en-US" sz="2100" dirty="0"/>
              <a:t> </a:t>
            </a:r>
            <a:r>
              <a:rPr lang="en-US" sz="2100" dirty="0" err="1"/>
              <a:t>deca-čvorova</a:t>
            </a:r>
            <a:r>
              <a:rPr lang="en-US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4105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124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600" b="1" dirty="0" err="1"/>
              <a:t>Verovatnosno</a:t>
            </a:r>
            <a:r>
              <a:rPr lang="en-US" sz="2600" b="1" dirty="0"/>
              <a:t> n-</a:t>
            </a:r>
            <a:r>
              <a:rPr lang="en-US" sz="2600" b="1" dirty="0" err="1"/>
              <a:t>arno</a:t>
            </a:r>
            <a:r>
              <a:rPr lang="en-US" sz="2600" b="1" dirty="0"/>
              <a:t> </a:t>
            </a:r>
            <a:r>
              <a:rPr lang="en-US" sz="2600" b="1" dirty="0" err="1"/>
              <a:t>stablo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45920"/>
            <a:ext cx="8596668" cy="4608575"/>
          </a:xfrm>
        </p:spPr>
        <p:txBody>
          <a:bodyPr/>
          <a:lstStyle/>
          <a:p>
            <a:pPr marL="0" indent="0">
              <a:buNone/>
            </a:pPr>
            <a:r>
              <a:rPr lang="it-IT" sz="2000" b="1" dirty="0"/>
              <a:t>Primer11</a:t>
            </a:r>
          </a:p>
          <a:p>
            <a:pPr marL="0" indent="0">
              <a:buNone/>
            </a:pPr>
            <a:r>
              <a:rPr lang="sr-Latn-RS" sz="2000" dirty="0" smtClean="0"/>
              <a:t>Naći verovatnostno stablo za b</a:t>
            </a:r>
            <a:r>
              <a:rPr lang="it-IT" sz="2000" dirty="0" smtClean="0"/>
              <a:t>inarni </a:t>
            </a:r>
            <a:r>
              <a:rPr lang="it-IT" sz="2000" dirty="0"/>
              <a:t>prefiksni kod </a:t>
            </a:r>
            <a:r>
              <a:rPr lang="sr-Latn-RS" sz="2000" dirty="0" smtClean="0"/>
              <a:t>dat </a:t>
            </a:r>
            <a:r>
              <a:rPr lang="it-IT" sz="2000" dirty="0" smtClean="0"/>
              <a:t>sa</a:t>
            </a:r>
            <a:endParaRPr lang="sr-Latn-RS" sz="2000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sz="2000" dirty="0" smtClean="0"/>
          </a:p>
          <a:p>
            <a:pPr marL="0" indent="0">
              <a:buNone/>
            </a:pPr>
            <a:r>
              <a:rPr lang="sr-Latn-RS" sz="2000" dirty="0" smtClean="0"/>
              <a:t>ako</a:t>
            </a:r>
            <a:r>
              <a:rPr lang="en-US" sz="2000" dirty="0" smtClean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verovatnoće</a:t>
            </a:r>
            <a:r>
              <a:rPr lang="en-US" sz="2000" dirty="0"/>
              <a:t> </a:t>
            </a:r>
            <a:r>
              <a:rPr lang="en-US" sz="2000" dirty="0" err="1"/>
              <a:t>kodnih</a:t>
            </a:r>
            <a:r>
              <a:rPr lang="en-US" sz="2000" dirty="0"/>
              <a:t> </a:t>
            </a:r>
            <a:r>
              <a:rPr lang="en-US" sz="2000" dirty="0" err="1"/>
              <a:t>reči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it-IT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317" y="2438396"/>
            <a:ext cx="2575059" cy="2194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5548" y="3316224"/>
            <a:ext cx="3777424" cy="7480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834" y="5571744"/>
            <a:ext cx="6704855" cy="316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360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001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600" dirty="0" err="1"/>
              <a:t>Verovatnosno</a:t>
            </a:r>
            <a:r>
              <a:rPr lang="en-US" sz="2600" dirty="0"/>
              <a:t> n-</a:t>
            </a:r>
            <a:r>
              <a:rPr lang="en-US" sz="2600" dirty="0" err="1"/>
              <a:t>arno</a:t>
            </a:r>
            <a:r>
              <a:rPr lang="en-US" sz="2600" dirty="0"/>
              <a:t> </a:t>
            </a:r>
            <a:r>
              <a:rPr lang="en-US" sz="2600" dirty="0" err="1"/>
              <a:t>stablo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4961"/>
            <a:ext cx="8596668" cy="4905992"/>
          </a:xfrm>
        </p:spPr>
        <p:txBody>
          <a:bodyPr/>
          <a:lstStyle/>
          <a:p>
            <a:pPr marL="0" indent="0">
              <a:buNone/>
            </a:pPr>
            <a:r>
              <a:rPr lang="sr-Latn-RS" sz="2000" dirty="0" smtClean="0"/>
              <a:t>V</a:t>
            </a:r>
            <a:r>
              <a:rPr lang="en-US" sz="2000" dirty="0" err="1" smtClean="0"/>
              <a:t>erovatnosno</a:t>
            </a:r>
            <a:r>
              <a:rPr lang="en-US" sz="2000" dirty="0" smtClean="0"/>
              <a:t> </a:t>
            </a:r>
            <a:r>
              <a:rPr lang="en-US" sz="2000" dirty="0" err="1"/>
              <a:t>binarno</a:t>
            </a:r>
            <a:r>
              <a:rPr lang="en-US" sz="2000" dirty="0"/>
              <a:t> </a:t>
            </a:r>
            <a:r>
              <a:rPr lang="en-US" sz="2000" dirty="0" err="1" smtClean="0"/>
              <a:t>stablo</a:t>
            </a:r>
            <a:r>
              <a:rPr lang="sr-Latn-RS" sz="2000" dirty="0" smtClean="0"/>
              <a:t> za dati kod je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sz="2000" dirty="0" smtClean="0"/>
              <a:t>Kod </a:t>
            </a:r>
            <a:r>
              <a:rPr lang="en-US" sz="2000" dirty="0" err="1" smtClean="0"/>
              <a:t>verovatnosno</a:t>
            </a:r>
            <a:r>
              <a:rPr lang="sr-Latn-RS" sz="2000" dirty="0" smtClean="0"/>
              <a:t>g</a:t>
            </a:r>
            <a:r>
              <a:rPr lang="en-US" sz="2000" dirty="0" smtClean="0"/>
              <a:t> n-</a:t>
            </a:r>
            <a:r>
              <a:rPr lang="en-US" sz="2000" dirty="0" err="1" smtClean="0"/>
              <a:t>arno</a:t>
            </a:r>
            <a:r>
              <a:rPr lang="sr-Latn-RS" sz="2000" dirty="0" smtClean="0"/>
              <a:t>g</a:t>
            </a:r>
            <a:r>
              <a:rPr lang="en-US" sz="2000" dirty="0" smtClean="0"/>
              <a:t> </a:t>
            </a:r>
            <a:r>
              <a:rPr lang="en-US" sz="2000" dirty="0" err="1" smtClean="0"/>
              <a:t>stabl</a:t>
            </a:r>
            <a:r>
              <a:rPr lang="sr-Latn-RS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/>
              <a:t>suma</a:t>
            </a:r>
            <a:r>
              <a:rPr lang="en-US" sz="2000" dirty="0"/>
              <a:t> </a:t>
            </a:r>
            <a:r>
              <a:rPr lang="en-US" sz="2000" dirty="0" err="1"/>
              <a:t>verovatnoća</a:t>
            </a:r>
            <a:r>
              <a:rPr lang="en-US" sz="2000" dirty="0"/>
              <a:t> </a:t>
            </a:r>
            <a:r>
              <a:rPr lang="en-US" sz="2000" dirty="0" err="1"/>
              <a:t>svih</a:t>
            </a:r>
            <a:r>
              <a:rPr lang="en-US" sz="2000" dirty="0"/>
              <a:t> </a:t>
            </a:r>
            <a:r>
              <a:rPr lang="en-US" sz="2000" dirty="0" err="1"/>
              <a:t>listova</a:t>
            </a:r>
            <a:r>
              <a:rPr lang="en-US" sz="2000" dirty="0"/>
              <a:t> mora </a:t>
            </a:r>
            <a:r>
              <a:rPr lang="en-US" sz="2000" dirty="0" err="1"/>
              <a:t>biti</a:t>
            </a:r>
            <a:r>
              <a:rPr lang="en-US" sz="2000" dirty="0"/>
              <a:t> </a:t>
            </a:r>
            <a:r>
              <a:rPr lang="en-US" sz="2000" dirty="0" err="1"/>
              <a:t>jednaka</a:t>
            </a:r>
            <a:r>
              <a:rPr lang="en-US" sz="2000" dirty="0"/>
              <a:t> 1.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4970" y="2072640"/>
            <a:ext cx="3909782" cy="3284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18327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116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dirty="0" err="1"/>
              <a:t>Verovatnosno</a:t>
            </a:r>
            <a:r>
              <a:rPr lang="en-US" sz="2900" dirty="0"/>
              <a:t> n-</a:t>
            </a:r>
            <a:r>
              <a:rPr lang="en-US" sz="2900" dirty="0" err="1"/>
              <a:t>arno</a:t>
            </a:r>
            <a:r>
              <a:rPr lang="en-US" sz="2900" dirty="0"/>
              <a:t> </a:t>
            </a:r>
            <a:r>
              <a:rPr lang="en-US" sz="2900" dirty="0" err="1"/>
              <a:t>stablo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8192"/>
            <a:ext cx="8596668" cy="5280337"/>
          </a:xfrm>
        </p:spPr>
        <p:txBody>
          <a:bodyPr>
            <a:normAutofit/>
          </a:bodyPr>
          <a:lstStyle/>
          <a:p>
            <a:r>
              <a:rPr lang="sr-Latn-RS" sz="2200" b="1" dirty="0" smtClean="0"/>
              <a:t>D</a:t>
            </a:r>
            <a:r>
              <a:rPr lang="en-US" sz="2200" b="1" dirty="0" err="1" smtClean="0"/>
              <a:t>užine</a:t>
            </a:r>
            <a:r>
              <a:rPr lang="en-US" sz="2200" b="1" dirty="0" smtClean="0"/>
              <a:t> puta</a:t>
            </a:r>
            <a:endParaRPr lang="sr-Latn-RS" sz="2200" b="1" dirty="0" smtClean="0"/>
          </a:p>
          <a:p>
            <a:pPr marL="400050" lvl="1" indent="0" algn="just">
              <a:buNone/>
            </a:pPr>
            <a:r>
              <a:rPr lang="en-US" sz="2000" dirty="0"/>
              <a:t>U </a:t>
            </a:r>
            <a:r>
              <a:rPr lang="en-US" sz="2000" dirty="0" err="1"/>
              <a:t>verovatnosnom</a:t>
            </a:r>
            <a:r>
              <a:rPr lang="en-US" sz="2000" dirty="0"/>
              <a:t> n-</a:t>
            </a:r>
            <a:r>
              <a:rPr lang="en-US" sz="2000" dirty="0" err="1"/>
              <a:t>arnom</a:t>
            </a:r>
            <a:r>
              <a:rPr lang="en-US" sz="2000" dirty="0"/>
              <a:t> </a:t>
            </a:r>
            <a:r>
              <a:rPr lang="en-US" sz="2000" dirty="0" err="1"/>
              <a:t>stablu</a:t>
            </a:r>
            <a:r>
              <a:rPr lang="en-US" sz="2000" dirty="0"/>
              <a:t>, </a:t>
            </a:r>
            <a:r>
              <a:rPr lang="en-US" sz="2000" dirty="0" err="1"/>
              <a:t>prosečna</a:t>
            </a:r>
            <a:r>
              <a:rPr lang="en-US" sz="2000" dirty="0"/>
              <a:t> (</a:t>
            </a:r>
            <a:r>
              <a:rPr lang="en-US" sz="2000" dirty="0" err="1"/>
              <a:t>očekivana</a:t>
            </a:r>
            <a:r>
              <a:rPr lang="en-US" sz="2000" dirty="0"/>
              <a:t>) </a:t>
            </a:r>
            <a:r>
              <a:rPr lang="en-US" sz="2000" dirty="0" err="1"/>
              <a:t>vrednost</a:t>
            </a:r>
            <a:r>
              <a:rPr lang="en-US" sz="2000" dirty="0"/>
              <a:t> </a:t>
            </a:r>
            <a:r>
              <a:rPr lang="en-US" sz="2000" dirty="0" err="1"/>
              <a:t>dubine</a:t>
            </a:r>
            <a:r>
              <a:rPr lang="en-US" sz="2000" dirty="0"/>
              <a:t> </a:t>
            </a:r>
            <a:r>
              <a:rPr lang="en-US" sz="2000" dirty="0" err="1"/>
              <a:t>listova</a:t>
            </a:r>
            <a:r>
              <a:rPr lang="en-US" sz="2000" dirty="0"/>
              <a:t> </a:t>
            </a:r>
            <a:r>
              <a:rPr lang="en-US" sz="2000" dirty="0" err="1"/>
              <a:t>jednaka</a:t>
            </a:r>
            <a:r>
              <a:rPr lang="en-US" sz="2000" dirty="0"/>
              <a:t> je </a:t>
            </a:r>
            <a:r>
              <a:rPr lang="en-US" sz="2000" dirty="0" err="1"/>
              <a:t>sumi</a:t>
            </a:r>
            <a:r>
              <a:rPr lang="en-US" sz="2000" dirty="0"/>
              <a:t> </a:t>
            </a:r>
            <a:r>
              <a:rPr lang="en-US" sz="2000" dirty="0" err="1"/>
              <a:t>verovatnoća</a:t>
            </a:r>
            <a:r>
              <a:rPr lang="en-US" sz="2000" dirty="0"/>
              <a:t> </a:t>
            </a:r>
            <a:r>
              <a:rPr lang="en-US" sz="2000" dirty="0" err="1"/>
              <a:t>unutrašnjih</a:t>
            </a:r>
            <a:r>
              <a:rPr lang="en-US" sz="2000" dirty="0"/>
              <a:t> </a:t>
            </a:r>
            <a:r>
              <a:rPr lang="en-US" sz="2000" dirty="0" err="1"/>
              <a:t>čvorova</a:t>
            </a:r>
            <a:r>
              <a:rPr lang="en-US" sz="2000" dirty="0"/>
              <a:t> (</a:t>
            </a:r>
            <a:r>
              <a:rPr lang="en-US" sz="2000" dirty="0" err="1"/>
              <a:t>isključivanjem</a:t>
            </a:r>
            <a:r>
              <a:rPr lang="en-US" sz="2000" dirty="0"/>
              <a:t> </a:t>
            </a:r>
            <a:r>
              <a:rPr lang="en-US" sz="2000" dirty="0" err="1"/>
              <a:t>listova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uključivanjem</a:t>
            </a:r>
            <a:r>
              <a:rPr lang="en-US" sz="2000" dirty="0"/>
              <a:t> </a:t>
            </a:r>
            <a:r>
              <a:rPr lang="en-US" sz="2000" dirty="0" err="1"/>
              <a:t>korena</a:t>
            </a:r>
            <a:r>
              <a:rPr lang="en-US" sz="2000" dirty="0" smtClean="0"/>
              <a:t>).</a:t>
            </a:r>
            <a:endParaRPr lang="sr-Latn-RS" sz="2000" dirty="0" smtClean="0"/>
          </a:p>
          <a:p>
            <a:pPr marL="400050" lvl="1" indent="0" algn="just">
              <a:buNone/>
            </a:pPr>
            <a:endParaRPr lang="en-US" sz="2000" dirty="0"/>
          </a:p>
          <a:p>
            <a:r>
              <a:rPr lang="sr-Latn-RS" sz="2000" b="1" dirty="0"/>
              <a:t>Primer 12 </a:t>
            </a:r>
            <a:endParaRPr lang="sr-Latn-RS" sz="2000" b="1" dirty="0" smtClean="0"/>
          </a:p>
          <a:p>
            <a:pPr marL="0" indent="0">
              <a:buNone/>
            </a:pPr>
            <a:r>
              <a:rPr lang="sr-Latn-RS" sz="2000" b="1" dirty="0"/>
              <a:t>	</a:t>
            </a:r>
            <a:r>
              <a:rPr lang="sr-Latn-RS" sz="2000" dirty="0" smtClean="0"/>
              <a:t>Naći očekivanu vrednost dubine </a:t>
            </a:r>
          </a:p>
          <a:p>
            <a:pPr marL="0" indent="0">
              <a:buNone/>
            </a:pPr>
            <a:r>
              <a:rPr lang="sr-Latn-RS" sz="2000" dirty="0" smtClean="0"/>
              <a:t>      listova za primer n-arnog stabla</a:t>
            </a:r>
          </a:p>
          <a:p>
            <a:pPr marL="0" indent="0">
              <a:buNone/>
            </a:pPr>
            <a:r>
              <a:rPr lang="sr-Latn-RS" sz="2000" dirty="0" smtClean="0"/>
              <a:t>      sa slike</a:t>
            </a:r>
            <a:r>
              <a:rPr lang="sr-Latn-RS" sz="2000" dirty="0"/>
              <a:t>	</a:t>
            </a:r>
            <a:r>
              <a:rPr lang="sr-Latn-RS" sz="2000" dirty="0" smtClean="0"/>
              <a:t>.</a:t>
            </a:r>
            <a:r>
              <a:rPr lang="sr-Latn-RS" sz="2000" b="1" dirty="0"/>
              <a:t>				</a:t>
            </a:r>
            <a:r>
              <a:rPr lang="sr-Latn-RS" dirty="0" smtClean="0"/>
              <a:t>							</a:t>
            </a:r>
          </a:p>
          <a:p>
            <a:pPr marL="0" indent="0">
              <a:buNone/>
            </a:pPr>
            <a:r>
              <a:rPr lang="sr-Latn-RS" dirty="0" smtClean="0"/>
              <a:t>                                                                                       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						</a:t>
            </a:r>
            <a:endParaRPr lang="sr-Latn-RS" sz="2000" b="1" dirty="0" smtClean="0"/>
          </a:p>
          <a:p>
            <a:endParaRPr lang="sr-Latn-RS" sz="2000" b="1" dirty="0"/>
          </a:p>
          <a:p>
            <a:endParaRPr lang="sr-Latn-RS" sz="2000" b="1" dirty="0" smtClean="0"/>
          </a:p>
          <a:p>
            <a:endParaRPr lang="sr-Latn-RS" sz="2000" b="1" dirty="0"/>
          </a:p>
          <a:p>
            <a:endParaRPr lang="sr-Latn-RS" sz="2000" b="1" dirty="0" smtClean="0"/>
          </a:p>
          <a:p>
            <a:endParaRPr lang="sr-Latn-RS" sz="2000" b="1" dirty="0" smtClean="0"/>
          </a:p>
          <a:p>
            <a:endParaRPr lang="en-US" b="1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95684" y="3792774"/>
            <a:ext cx="3658044" cy="2827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1021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5632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sz="2900" b="1" dirty="0" smtClean="0"/>
              <a:t>Prefiksni kodovi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2496"/>
            <a:ext cx="8596668" cy="4657343"/>
          </a:xfrm>
        </p:spPr>
        <p:txBody>
          <a:bodyPr>
            <a:normAutofit lnSpcReduction="10000"/>
          </a:bodyPr>
          <a:lstStyle/>
          <a:p>
            <a:r>
              <a:rPr lang="en-US" sz="2000" dirty="0" err="1" smtClean="0"/>
              <a:t>Kada</a:t>
            </a:r>
            <a:r>
              <a:rPr lang="en-US" sz="2000" dirty="0" smtClean="0"/>
              <a:t> u</a:t>
            </a:r>
            <a:r>
              <a:rPr lang="sr-Latn-RS" sz="2000" dirty="0" smtClean="0"/>
              <a:t> relaciji označenoj sa </a:t>
            </a:r>
            <a:r>
              <a:rPr lang="en-US" sz="2000" dirty="0" smtClean="0"/>
              <a:t> (1) </a:t>
            </a:r>
            <a:r>
              <a:rPr lang="en-US" sz="2000" dirty="0" err="1" smtClean="0"/>
              <a:t>važi</a:t>
            </a:r>
            <a:r>
              <a:rPr lang="en-US" sz="2000" dirty="0" smtClean="0"/>
              <a:t> </a:t>
            </a:r>
            <a:r>
              <a:rPr lang="en-US" sz="2000" dirty="0" err="1" smtClean="0"/>
              <a:t>jednakost</a:t>
            </a:r>
            <a:r>
              <a:rPr lang="en-US" sz="2000" dirty="0" smtClean="0"/>
              <a:t>, </a:t>
            </a:r>
            <a:r>
              <a:rPr lang="en-US" sz="2000" dirty="0" err="1" smtClean="0"/>
              <a:t>tada</a:t>
            </a:r>
            <a:r>
              <a:rPr lang="en-US" sz="2000" dirty="0" smtClean="0"/>
              <a:t> je </a:t>
            </a:r>
            <a:r>
              <a:rPr lang="en-US" sz="2000" dirty="0" err="1" smtClean="0"/>
              <a:t>kod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kompletan</a:t>
            </a:r>
            <a:r>
              <a:rPr lang="en-US" sz="2000" dirty="0" smtClean="0"/>
              <a:t>.</a:t>
            </a:r>
            <a:endParaRPr lang="sr-Latn-RS" sz="2000" dirty="0" smtClean="0"/>
          </a:p>
          <a:p>
            <a:endParaRPr lang="sr-Latn-RS" sz="2000" dirty="0" smtClean="0"/>
          </a:p>
          <a:p>
            <a:r>
              <a:rPr lang="en-US" sz="2400" b="1" dirty="0" smtClean="0"/>
              <a:t>Primer 8</a:t>
            </a:r>
          </a:p>
          <a:p>
            <a:pPr marL="0" indent="0">
              <a:buNone/>
            </a:pP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binarni</a:t>
            </a:r>
            <a:r>
              <a:rPr lang="en-US" sz="2000" dirty="0" smtClean="0"/>
              <a:t> (D=2) </a:t>
            </a:r>
            <a:r>
              <a:rPr lang="en-US" sz="2000" dirty="0" err="1" smtClean="0"/>
              <a:t>kompletni</a:t>
            </a:r>
            <a:r>
              <a:rPr lang="en-US" sz="2000" dirty="0" smtClean="0"/>
              <a:t> </a:t>
            </a:r>
            <a:r>
              <a:rPr lang="en-US" sz="2000" dirty="0" err="1" smtClean="0"/>
              <a:t>prefiksni</a:t>
            </a:r>
            <a:r>
              <a:rPr lang="en-US" sz="2000" dirty="0" smtClean="0"/>
              <a:t> </a:t>
            </a:r>
            <a:r>
              <a:rPr lang="en-US" sz="2000" dirty="0" err="1" smtClean="0"/>
              <a:t>kod</a:t>
            </a:r>
            <a:r>
              <a:rPr lang="en-US" sz="2000" dirty="0" smtClean="0"/>
              <a:t> </a:t>
            </a:r>
            <a:r>
              <a:rPr lang="en-US" sz="2000" dirty="0" err="1" smtClean="0"/>
              <a:t>iz</a:t>
            </a:r>
            <a:r>
              <a:rPr lang="en-US" sz="2000" dirty="0" smtClean="0"/>
              <a:t> </a:t>
            </a:r>
            <a:r>
              <a:rPr lang="en-US" sz="2000" dirty="0" err="1" smtClean="0"/>
              <a:t>primera</a:t>
            </a:r>
            <a:r>
              <a:rPr lang="en-US" sz="2000" dirty="0" smtClean="0"/>
              <a:t> </a:t>
            </a:r>
            <a:r>
              <a:rPr lang="en-US" sz="2000" dirty="0" err="1" smtClean="0"/>
              <a:t>Prefisnog</a:t>
            </a:r>
            <a:r>
              <a:rPr lang="en-US" sz="2000" dirty="0" smtClean="0"/>
              <a:t> </a:t>
            </a:r>
            <a:r>
              <a:rPr lang="en-US" sz="2000" dirty="0" err="1" smtClean="0"/>
              <a:t>koda</a:t>
            </a:r>
            <a:r>
              <a:rPr lang="en-US" sz="2000" dirty="0" smtClean="0"/>
              <a:t> 0,10,11važi</a:t>
            </a:r>
            <a:endParaRPr lang="sr-Latn-RS" sz="2000" dirty="0" smtClean="0"/>
          </a:p>
          <a:p>
            <a:pPr marL="0" indent="0">
              <a:buNone/>
            </a:pPr>
            <a:endParaRPr lang="sr-Latn-RS" sz="2000" dirty="0" smtClean="0"/>
          </a:p>
          <a:p>
            <a:r>
              <a:rPr lang="en-US" sz="2000" dirty="0" err="1" smtClean="0"/>
              <a:t>Kraftova</a:t>
            </a:r>
            <a:r>
              <a:rPr lang="en-US" sz="2000" dirty="0" smtClean="0"/>
              <a:t> </a:t>
            </a:r>
            <a:r>
              <a:rPr lang="en-US" sz="2000" dirty="0" err="1" smtClean="0"/>
              <a:t>nejednakost</a:t>
            </a:r>
            <a:r>
              <a:rPr lang="en-US" sz="2000" dirty="0" smtClean="0"/>
              <a:t> </a:t>
            </a:r>
            <a:r>
              <a:rPr lang="en-US" sz="2000" dirty="0" err="1" smtClean="0"/>
              <a:t>nam</a:t>
            </a:r>
            <a:r>
              <a:rPr lang="en-US" sz="2000" dirty="0" smtClean="0"/>
              <a:t> </a:t>
            </a:r>
            <a:r>
              <a:rPr lang="en-US" sz="2000" dirty="0" err="1" smtClean="0"/>
              <a:t>kaže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postoji</a:t>
            </a:r>
            <a:r>
              <a:rPr lang="en-US" sz="2000" dirty="0" smtClean="0"/>
              <a:t> </a:t>
            </a:r>
            <a:r>
              <a:rPr lang="en-US" sz="2000" dirty="0" err="1" smtClean="0"/>
              <a:t>barem</a:t>
            </a:r>
            <a:r>
              <a:rPr lang="en-US" sz="2000" dirty="0" smtClean="0"/>
              <a:t> </a:t>
            </a:r>
            <a:r>
              <a:rPr lang="en-US" sz="2000" dirty="0" err="1" smtClean="0"/>
              <a:t>jedan</a:t>
            </a:r>
            <a:r>
              <a:rPr lang="en-US" sz="2000" dirty="0" smtClean="0"/>
              <a:t> </a:t>
            </a:r>
            <a:r>
              <a:rPr lang="en-US" sz="2000" dirty="0" err="1" smtClean="0"/>
              <a:t>ternarni</a:t>
            </a:r>
            <a:r>
              <a:rPr lang="en-US" sz="2000" dirty="0" smtClean="0"/>
              <a:t> </a:t>
            </a:r>
            <a:r>
              <a:rPr lang="en-US" sz="2000" dirty="0" err="1" smtClean="0"/>
              <a:t>prefiksni</a:t>
            </a:r>
            <a:r>
              <a:rPr lang="en-US" sz="2000" dirty="0" smtClean="0"/>
              <a:t> </a:t>
            </a:r>
            <a:r>
              <a:rPr lang="en-US" sz="2000" dirty="0" err="1" smtClean="0"/>
              <a:t>kod</a:t>
            </a:r>
            <a:r>
              <a:rPr lang="en-US" sz="2000" dirty="0" smtClean="0"/>
              <a:t> </a:t>
            </a:r>
            <a:r>
              <a:rPr lang="en-US" sz="2000" dirty="0" err="1" smtClean="0"/>
              <a:t>čije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</a:t>
            </a:r>
            <a:r>
              <a:rPr lang="en-US" sz="2000" dirty="0" err="1" smtClean="0"/>
              <a:t>dužine</a:t>
            </a:r>
            <a:r>
              <a:rPr lang="en-US" sz="2000" dirty="0" smtClean="0"/>
              <a:t> </a:t>
            </a:r>
            <a:r>
              <a:rPr lang="en-US" sz="2000" dirty="0" err="1" smtClean="0"/>
              <a:t>kodnih</a:t>
            </a:r>
            <a:r>
              <a:rPr lang="en-US" sz="2000" dirty="0" smtClean="0"/>
              <a:t> </a:t>
            </a:r>
            <a:r>
              <a:rPr lang="en-US" sz="2000" dirty="0" err="1" smtClean="0"/>
              <a:t>reči</a:t>
            </a:r>
            <a:r>
              <a:rPr lang="en-US" sz="2000" dirty="0" smtClean="0"/>
              <a:t> 1,2,2,4, </a:t>
            </a:r>
            <a:r>
              <a:rPr lang="en-US" sz="2000" dirty="0" err="1" smtClean="0"/>
              <a:t>zato</a:t>
            </a:r>
            <a:r>
              <a:rPr lang="en-US" sz="2000" dirty="0" smtClean="0"/>
              <a:t> </a:t>
            </a:r>
            <a:r>
              <a:rPr lang="en-US" sz="2000" dirty="0" err="1" smtClean="0"/>
              <a:t>što</a:t>
            </a:r>
            <a:r>
              <a:rPr lang="en-US" sz="2000" dirty="0" smtClean="0"/>
              <a:t> </a:t>
            </a:r>
            <a:r>
              <a:rPr lang="en-US" sz="2000" dirty="0" err="1" smtClean="0"/>
              <a:t>važi</a:t>
            </a:r>
            <a:endParaRPr lang="sr-Latn-RS" sz="2000" dirty="0" smtClean="0"/>
          </a:p>
          <a:p>
            <a:endParaRPr lang="sr-Latn-RS" sz="2000" dirty="0" smtClean="0"/>
          </a:p>
          <a:p>
            <a:pPr>
              <a:buNone/>
            </a:pPr>
            <a:endParaRPr lang="sr-Latn-RS" sz="2000" dirty="0" smtClean="0"/>
          </a:p>
          <a:p>
            <a:r>
              <a:rPr lang="en-US" sz="2000" dirty="0" err="1" smtClean="0"/>
              <a:t>Ovaj</a:t>
            </a:r>
            <a:r>
              <a:rPr lang="en-US" sz="2000" dirty="0" smtClean="0"/>
              <a:t> </a:t>
            </a:r>
            <a:r>
              <a:rPr lang="en-US" sz="2000" dirty="0" err="1" smtClean="0"/>
              <a:t>kod</a:t>
            </a:r>
            <a:r>
              <a:rPr lang="en-US" sz="2000" dirty="0" smtClean="0"/>
              <a:t> n</a:t>
            </a:r>
            <a:r>
              <a:rPr lang="sr-Latn-RS" sz="2000" dirty="0" smtClean="0"/>
              <a:t>ije</a:t>
            </a:r>
            <a:r>
              <a:rPr lang="en-US" sz="2000" dirty="0" smtClean="0"/>
              <a:t> </a:t>
            </a:r>
            <a:r>
              <a:rPr lang="en-US" sz="2000" dirty="0" err="1" smtClean="0"/>
              <a:t>kompletan</a:t>
            </a:r>
            <a:r>
              <a:rPr lang="en-US" sz="2000" dirty="0" smtClean="0"/>
              <a:t>.</a:t>
            </a:r>
            <a:endParaRPr lang="sr-Latn-R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541" y="3874064"/>
            <a:ext cx="4093683" cy="453953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6197" y="4992667"/>
            <a:ext cx="4477323" cy="737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93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dirty="0" err="1" smtClean="0"/>
              <a:t>Verovatnosno</a:t>
            </a:r>
            <a:r>
              <a:rPr lang="en-US" sz="2900" dirty="0" smtClean="0"/>
              <a:t> n-</a:t>
            </a:r>
            <a:r>
              <a:rPr lang="en-US" sz="2900" dirty="0" err="1" smtClean="0"/>
              <a:t>arno</a:t>
            </a:r>
            <a:r>
              <a:rPr lang="en-US" sz="2900" dirty="0" smtClean="0"/>
              <a:t> </a:t>
            </a:r>
            <a:r>
              <a:rPr lang="en-US" sz="2900" dirty="0" err="1" smtClean="0"/>
              <a:t>stablo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3729"/>
            <a:ext cx="8596668" cy="4693920"/>
          </a:xfrm>
        </p:spPr>
        <p:txBody>
          <a:bodyPr/>
          <a:lstStyle/>
          <a:p>
            <a:pPr marL="0" indent="0">
              <a:buNone/>
            </a:pPr>
            <a:r>
              <a:rPr lang="sr-Latn-RS" sz="2000" b="1" dirty="0" smtClean="0"/>
              <a:t> Očekivana dubina listova je</a:t>
            </a:r>
          </a:p>
          <a:p>
            <a:pPr marL="0" indent="0">
              <a:buNone/>
            </a:pPr>
            <a:r>
              <a:rPr lang="sr-Latn-RS" sz="2000" dirty="0" smtClean="0"/>
              <a:t>1+0.3+0.7+0.3+0.1=2.4</a:t>
            </a:r>
          </a:p>
          <a:p>
            <a:pPr marL="0" indent="0">
              <a:buNone/>
            </a:pPr>
            <a:endParaRPr lang="sr-Latn-RS" sz="2000" dirty="0" smtClean="0"/>
          </a:p>
          <a:p>
            <a:pPr marL="0" indent="0">
              <a:buNone/>
            </a:pPr>
            <a:r>
              <a:rPr lang="en-US" sz="2000" i="1" dirty="0" err="1" smtClean="0"/>
              <a:t>Provera</a:t>
            </a:r>
            <a:r>
              <a:rPr lang="en-US" sz="2000" i="1" dirty="0" smtClean="0"/>
              <a:t>:</a:t>
            </a:r>
            <a:endParaRPr lang="sr-Latn-RS" sz="2000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(u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u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</a:t>
            </a:r>
            <a:r>
              <a:rPr lang="en-US" sz="2000" dirty="0" err="1" smtClean="0"/>
              <a:t>imaju</a:t>
            </a:r>
            <a:r>
              <a:rPr lang="en-US" sz="2000" dirty="0" smtClean="0"/>
              <a:t> du</a:t>
            </a:r>
            <a:r>
              <a:rPr lang="sr-Latn-RS" sz="2000" dirty="0" smtClean="0"/>
              <a:t>žinu kodne reči dva (li</a:t>
            </a:r>
            <a:r>
              <a:rPr lang="en-US" sz="2000" dirty="0" smtClean="0"/>
              <a:t>=2 ;</a:t>
            </a:r>
            <a:r>
              <a:rPr lang="sr-Latn-RS" sz="2000" dirty="0" smtClean="0"/>
              <a:t> </a:t>
            </a:r>
            <a:r>
              <a:rPr lang="en-US" sz="2000" dirty="0" err="1" smtClean="0"/>
              <a:t>predstavljeni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dva</a:t>
            </a:r>
            <a:r>
              <a:rPr lang="en-US" sz="2000" dirty="0" smtClean="0"/>
              <a:t> </a:t>
            </a:r>
            <a:r>
              <a:rPr lang="en-US" sz="2000" dirty="0" err="1" smtClean="0"/>
              <a:t>bita</a:t>
            </a:r>
            <a:r>
              <a:rPr lang="sr-Latn-RS" sz="2000" dirty="0" smtClean="0"/>
              <a:t>)</a:t>
            </a:r>
            <a:r>
              <a:rPr lang="en-US" sz="2000" dirty="0" smtClean="0"/>
              <a:t>,u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 tri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sr-Latn-RS" sz="2000" dirty="0" smtClean="0"/>
              <a:t> </a:t>
            </a:r>
            <a:r>
              <a:rPr lang="en-US" sz="2000" dirty="0" smtClean="0"/>
              <a:t>u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 </a:t>
            </a:r>
            <a:r>
              <a:rPr lang="sr-Latn-RS" sz="2000" dirty="0" smtClean="0"/>
              <a:t>četiri) pa je </a:t>
            </a:r>
            <a:r>
              <a:rPr lang="en-US" sz="2000" dirty="0" err="1" smtClean="0"/>
              <a:t>očekivana</a:t>
            </a:r>
            <a:r>
              <a:rPr lang="en-US" sz="2000" dirty="0" smtClean="0"/>
              <a:t> </a:t>
            </a:r>
            <a:r>
              <a:rPr lang="en-US" sz="2000" dirty="0" err="1" smtClean="0"/>
              <a:t>dužina</a:t>
            </a:r>
            <a:r>
              <a:rPr lang="en-US" sz="2000" dirty="0" smtClean="0"/>
              <a:t> </a:t>
            </a:r>
            <a:r>
              <a:rPr lang="en-US" sz="2000" dirty="0" err="1" smtClean="0"/>
              <a:t>kodnih</a:t>
            </a:r>
            <a:r>
              <a:rPr lang="en-US" sz="2000" dirty="0" smtClean="0"/>
              <a:t> </a:t>
            </a:r>
            <a:r>
              <a:rPr lang="en-US" sz="2000" dirty="0" err="1" smtClean="0"/>
              <a:t>reči</a:t>
            </a:r>
            <a:r>
              <a:rPr lang="en-US" sz="2000" dirty="0" smtClean="0"/>
              <a:t>  </a:t>
            </a:r>
            <a:endParaRPr lang="sr-Latn-RS" sz="2000" dirty="0" smtClean="0"/>
          </a:p>
          <a:p>
            <a:pPr marL="0" indent="0">
              <a:spcBef>
                <a:spcPts val="0"/>
              </a:spcBef>
              <a:buNone/>
            </a:pPr>
            <a:endParaRPr lang="sr-Latn-R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r-Latn-RS" sz="2000" dirty="0" smtClean="0"/>
              <a:t>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r-Latn-RS" sz="2000" dirty="0" smtClean="0"/>
              <a:t>						 </a:t>
            </a:r>
            <a:r>
              <a:rPr lang="en-US" sz="2000" dirty="0" smtClean="0"/>
              <a:t>= 2·0.1+2·0.2+2·0.4+3·0.2+4·0.1=2.4</a:t>
            </a:r>
          </a:p>
          <a:p>
            <a:pPr marL="0" indent="0">
              <a:spcBef>
                <a:spcPts val="0"/>
              </a:spcBef>
              <a:buNone/>
            </a:pPr>
            <a:endParaRPr lang="sr-Latn-R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r-Latn-RS" sz="2000" dirty="0" smtClean="0"/>
              <a:t>što odgovara očekivanoj dubini listova.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364" y="4215434"/>
            <a:ext cx="2274005" cy="79864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000" b="1" dirty="0" smtClean="0"/>
              <a:t>Kontrolna pitanja</a:t>
            </a:r>
          </a:p>
          <a:p>
            <a:r>
              <a:rPr lang="sr-Latn-RS" dirty="0" smtClean="0"/>
              <a:t>1. Šta predstavlja Kraftova nejednakpost?</a:t>
            </a:r>
          </a:p>
          <a:p>
            <a:r>
              <a:rPr lang="sr-Latn-RS" dirty="0" smtClean="0"/>
              <a:t>2. Šta je očekivana dužina koda i kako se računa?</a:t>
            </a:r>
          </a:p>
          <a:p>
            <a:pPr marL="0" indent="0">
              <a:buNone/>
            </a:pPr>
            <a:r>
              <a:rPr lang="sr-Latn-RS" dirty="0" smtClean="0"/>
              <a:t>     3. Kako glasi prva Šenonoa teorema?</a:t>
            </a:r>
          </a:p>
          <a:p>
            <a:pPr marL="0" indent="0">
              <a:buNone/>
            </a:pPr>
            <a:r>
              <a:rPr lang="sr-Latn-RS" dirty="0" smtClean="0"/>
              <a:t>     4.</a:t>
            </a:r>
            <a:r>
              <a:rPr lang="en-US" b="1" dirty="0" smtClean="0"/>
              <a:t> </a:t>
            </a:r>
            <a:r>
              <a:rPr lang="en-US" b="1" dirty="0" err="1" smtClean="0"/>
              <a:t>Definicija</a:t>
            </a:r>
            <a:r>
              <a:rPr lang="en-US" b="1" dirty="0" smtClean="0"/>
              <a:t> </a:t>
            </a:r>
            <a:r>
              <a:rPr lang="en-US" i="1" dirty="0" err="1" smtClean="0"/>
              <a:t>Verovatnosno</a:t>
            </a:r>
            <a:r>
              <a:rPr lang="en-US" i="1" dirty="0" smtClean="0"/>
              <a:t> n-</a:t>
            </a:r>
            <a:r>
              <a:rPr lang="en-US" i="1" dirty="0" err="1" smtClean="0"/>
              <a:t>arno</a:t>
            </a:r>
            <a:r>
              <a:rPr lang="sr-Latn-RS" i="1" dirty="0" smtClean="0"/>
              <a:t>g</a:t>
            </a:r>
            <a:r>
              <a:rPr lang="en-US" i="1" dirty="0" smtClean="0"/>
              <a:t> </a:t>
            </a:r>
            <a:r>
              <a:rPr lang="en-US" i="1" dirty="0" err="1" smtClean="0"/>
              <a:t>stabl</a:t>
            </a:r>
            <a:r>
              <a:rPr lang="sr-Latn-RS" i="1" dirty="0" smtClean="0"/>
              <a:t>a.</a:t>
            </a:r>
          </a:p>
          <a:p>
            <a:pPr marL="0" indent="0">
              <a:buNone/>
            </a:pPr>
            <a:endParaRPr lang="sr-Latn-RS" b="1" dirty="0" smtClean="0"/>
          </a:p>
          <a:p>
            <a:r>
              <a:rPr lang="sr-Latn-RS" sz="2000" b="1" dirty="0" smtClean="0"/>
              <a:t>     Kontrolni zadaci</a:t>
            </a:r>
          </a:p>
          <a:p>
            <a:r>
              <a:rPr lang="sr-Latn-RS" dirty="0" smtClean="0"/>
              <a:t>1. Da li je </a:t>
            </a:r>
            <a:r>
              <a:rPr lang="en-US" dirty="0" smtClean="0"/>
              <a:t> </a:t>
            </a:r>
            <a:r>
              <a:rPr lang="en-US" dirty="0" err="1" smtClean="0"/>
              <a:t>binarni</a:t>
            </a:r>
            <a:r>
              <a:rPr lang="en-US" dirty="0" smtClean="0"/>
              <a:t>(D=2) </a:t>
            </a:r>
            <a:r>
              <a:rPr lang="sr-Latn-RS" dirty="0" smtClean="0"/>
              <a:t>  </a:t>
            </a:r>
            <a:r>
              <a:rPr lang="en-US" i="1" dirty="0" err="1" smtClean="0"/>
              <a:t>prefiksni</a:t>
            </a:r>
            <a:r>
              <a:rPr lang="en-US" i="1" dirty="0" smtClean="0"/>
              <a:t> </a:t>
            </a:r>
            <a:r>
              <a:rPr lang="en-US" i="1" dirty="0" err="1" smtClean="0"/>
              <a:t>kod</a:t>
            </a:r>
            <a:r>
              <a:rPr lang="sr-Latn-RS" i="1" dirty="0" smtClean="0"/>
              <a:t>  </a:t>
            </a:r>
            <a:r>
              <a:rPr lang="en-US" dirty="0" smtClean="0"/>
              <a:t> 0,10,11</a:t>
            </a:r>
            <a:r>
              <a:rPr lang="sr-Latn-RS" dirty="0" smtClean="0"/>
              <a:t> kompletan?</a:t>
            </a:r>
          </a:p>
          <a:p>
            <a:r>
              <a:rPr lang="en-US" dirty="0" smtClean="0"/>
              <a:t>                      </a:t>
            </a:r>
          </a:p>
          <a:p>
            <a:endParaRPr lang="sr-Latn-RS" dirty="0" smtClean="0"/>
          </a:p>
          <a:p>
            <a:pPr marL="0" indent="0">
              <a:buNone/>
            </a:pPr>
            <a:endParaRPr lang="sr-Latn-RS" i="1" dirty="0" smtClean="0"/>
          </a:p>
          <a:p>
            <a:pPr marL="0" indent="0">
              <a:buNone/>
            </a:pPr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2.  </a:t>
            </a:r>
            <a:r>
              <a:rPr lang="en-US" dirty="0" err="1" smtClean="0"/>
              <a:t>Kakav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se </a:t>
            </a:r>
            <a:r>
              <a:rPr lang="en-US" dirty="0" err="1" smtClean="0"/>
              <a:t>dobija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izvor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tri </a:t>
            </a:r>
            <a:r>
              <a:rPr lang="en-US" dirty="0" err="1" smtClean="0"/>
              <a:t>simbola</a:t>
            </a:r>
            <a:r>
              <a:rPr lang="en-US" dirty="0" smtClean="0"/>
              <a:t> </a:t>
            </a:r>
            <a:r>
              <a:rPr lang="en-US" i="1" dirty="0" smtClean="0"/>
              <a:t>a, b, c 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čemu</a:t>
            </a:r>
            <a:r>
              <a:rPr lang="en-US" dirty="0" smtClean="0"/>
              <a:t> je </a:t>
            </a:r>
            <a:r>
              <a:rPr lang="sr-Latn-RS" dirty="0" smtClean="0"/>
              <a:t>    </a:t>
            </a:r>
            <a:r>
              <a:rPr lang="en-US" dirty="0" err="1" smtClean="0"/>
              <a:t>kodovanje</a:t>
            </a:r>
            <a:r>
              <a:rPr lang="en-US" dirty="0" smtClean="0"/>
              <a:t> </a:t>
            </a:r>
            <a:r>
              <a:rPr lang="en-US" dirty="0" err="1" smtClean="0"/>
              <a:t>definisano</a:t>
            </a:r>
            <a:r>
              <a:rPr lang="en-US" dirty="0" smtClean="0"/>
              <a:t> 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sledeći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:</a:t>
            </a:r>
          </a:p>
          <a:p>
            <a:r>
              <a:rPr lang="en-US" dirty="0" smtClean="0"/>
              <a:t>   </a:t>
            </a:r>
            <a:r>
              <a:rPr lang="sr-Latn-RS" dirty="0" smtClean="0"/>
              <a:t>a</a:t>
            </a:r>
            <a:r>
              <a:rPr lang="en-US" dirty="0" smtClean="0"/>
              <a:t>           </a:t>
            </a:r>
            <a:r>
              <a:rPr lang="sr-Latn-RS" dirty="0" smtClean="0"/>
              <a:t>0</a:t>
            </a:r>
            <a:r>
              <a:rPr lang="en-US" dirty="0" smtClean="0"/>
              <a:t>        </a:t>
            </a:r>
            <a:endParaRPr lang="sr-Latn-RS" dirty="0" smtClean="0"/>
          </a:p>
          <a:p>
            <a:r>
              <a:rPr lang="sr-Latn-RS" dirty="0" smtClean="0"/>
              <a:t>   b            10</a:t>
            </a:r>
          </a:p>
          <a:p>
            <a:r>
              <a:rPr lang="sr-Latn-RS" dirty="0" smtClean="0"/>
              <a:t>   c            01</a:t>
            </a:r>
          </a:p>
          <a:p>
            <a:pPr lvl="1"/>
            <a:endParaRPr lang="en-US" dirty="0" smtClean="0"/>
          </a:p>
          <a:p>
            <a:r>
              <a:rPr lang="sr-Latn-RS" dirty="0" smtClean="0"/>
              <a:t>3.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binarni</a:t>
            </a:r>
            <a:r>
              <a:rPr lang="en-US" dirty="0" smtClean="0"/>
              <a:t> </a:t>
            </a:r>
            <a:r>
              <a:rPr lang="en-US" dirty="0" err="1" smtClean="0"/>
              <a:t>prefiksni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dužinama</a:t>
            </a:r>
            <a:r>
              <a:rPr lang="en-US" dirty="0" smtClean="0"/>
              <a:t> </a:t>
            </a:r>
            <a:r>
              <a:rPr lang="en-US" dirty="0" err="1" smtClean="0"/>
              <a:t>kodnih</a:t>
            </a:r>
            <a:r>
              <a:rPr lang="en-US" dirty="0" smtClean="0"/>
              <a:t> </a:t>
            </a:r>
            <a:r>
              <a:rPr lang="en-US" dirty="0" err="1" smtClean="0"/>
              <a:t>reči</a:t>
            </a:r>
            <a:r>
              <a:rPr lang="en-US" dirty="0" smtClean="0"/>
              <a:t> 𝑙</a:t>
            </a:r>
            <a:r>
              <a:rPr lang="en-US" baseline="-25000" dirty="0" smtClean="0"/>
              <a:t>1</a:t>
            </a:r>
            <a:r>
              <a:rPr lang="en-US" dirty="0" smtClean="0"/>
              <a:t>=</a:t>
            </a:r>
            <a:r>
              <a:rPr lang="sr-Latn-RS" dirty="0" smtClean="0"/>
              <a:t>5</a:t>
            </a:r>
            <a:r>
              <a:rPr lang="en-US" dirty="0" smtClean="0"/>
              <a:t>,</a:t>
            </a:r>
            <a:r>
              <a:rPr lang="sr-Latn-RS" dirty="0" smtClean="0"/>
              <a:t>l</a:t>
            </a:r>
            <a:r>
              <a:rPr lang="en-US" baseline="-25000" dirty="0" smtClean="0"/>
              <a:t>2</a:t>
            </a:r>
            <a:r>
              <a:rPr lang="en-US" dirty="0" smtClean="0"/>
              <a:t>=2, 𝑙</a:t>
            </a:r>
            <a:r>
              <a:rPr lang="en-US" baseline="-25000" dirty="0" smtClean="0"/>
              <a:t>3</a:t>
            </a:r>
            <a:r>
              <a:rPr lang="en-US" dirty="0" smtClean="0"/>
              <a:t>=</a:t>
            </a:r>
            <a:r>
              <a:rPr lang="sr-Latn-RS" dirty="0" smtClean="0"/>
              <a:t>3</a:t>
            </a:r>
            <a:r>
              <a:rPr lang="en-US" dirty="0" smtClean="0"/>
              <a:t>, </a:t>
            </a: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         </a:t>
            </a:r>
            <a:r>
              <a:rPr lang="en-US" dirty="0" smtClean="0"/>
              <a:t>𝑙</a:t>
            </a:r>
            <a:r>
              <a:rPr lang="en-US" baseline="-25000" dirty="0" smtClean="0"/>
              <a:t>4</a:t>
            </a:r>
            <a:r>
              <a:rPr lang="en-US" dirty="0" smtClean="0"/>
              <a:t>=3</a:t>
            </a:r>
            <a:r>
              <a:rPr lang="sr-Latn-RS" dirty="0" smtClean="0"/>
              <a:t>  </a:t>
            </a:r>
            <a:r>
              <a:rPr lang="en-US" dirty="0" smtClean="0"/>
              <a:t>𝑖</a:t>
            </a:r>
            <a:r>
              <a:rPr lang="sr-Latn-RS" dirty="0" smtClean="0"/>
              <a:t> </a:t>
            </a:r>
            <a:r>
              <a:rPr lang="en-US" dirty="0" smtClean="0"/>
              <a:t>𝑙</a:t>
            </a:r>
            <a:r>
              <a:rPr lang="en-US" baseline="-25000" dirty="0" smtClean="0"/>
              <a:t>5</a:t>
            </a:r>
            <a:r>
              <a:rPr lang="en-US" dirty="0" smtClean="0"/>
              <a:t>=4?</a:t>
            </a:r>
            <a:endParaRPr lang="sr-Latn-RS" dirty="0" smtClean="0"/>
          </a:p>
          <a:p>
            <a:r>
              <a:rPr lang="en-US" dirty="0" smtClean="0"/>
              <a:t>                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463040" y="3035808"/>
            <a:ext cx="47548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517904" y="3456432"/>
            <a:ext cx="47548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517904" y="3846576"/>
            <a:ext cx="47548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4. Za </a:t>
            </a:r>
            <a:r>
              <a:rPr lang="sr-Latn-RS" i="1" dirty="0" smtClean="0"/>
              <a:t>k</a:t>
            </a:r>
            <a:r>
              <a:rPr lang="en-US" i="1" dirty="0" smtClean="0"/>
              <a:t>o</a:t>
            </a:r>
            <a:r>
              <a:rPr lang="sr-Latn-RS" i="1" dirty="0" smtClean="0"/>
              <a:t>d</a:t>
            </a:r>
            <a:r>
              <a:rPr lang="sr-Latn-RS" dirty="0" smtClean="0"/>
              <a:t> definisan tabelom: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         </a:t>
            </a:r>
            <a:r>
              <a:rPr lang="sr-Latn-RS" smtClean="0"/>
              <a:t>nacrtati </a:t>
            </a:r>
            <a:r>
              <a:rPr lang="sr-Latn-RS" smtClean="0"/>
              <a:t>verovatnosno </a:t>
            </a:r>
            <a:r>
              <a:rPr lang="sr-Latn-RS" dirty="0" smtClean="0"/>
              <a:t>stablo.</a:t>
            </a:r>
          </a:p>
          <a:p>
            <a:pPr marL="0" indent="0">
              <a:buNone/>
            </a:pPr>
            <a:r>
              <a:rPr lang="sr-Latn-RS" dirty="0" smtClean="0"/>
              <a:t>	Ako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verovatnoće</a:t>
            </a:r>
            <a:r>
              <a:rPr lang="en-US" dirty="0" smtClean="0"/>
              <a:t> </a:t>
            </a:r>
            <a:r>
              <a:rPr lang="en-US" dirty="0" err="1" smtClean="0"/>
              <a:t>kodnih</a:t>
            </a:r>
            <a:r>
              <a:rPr lang="en-US" dirty="0" smtClean="0"/>
              <a:t> </a:t>
            </a:r>
            <a:r>
              <a:rPr lang="en-US" dirty="0" err="1" smtClean="0"/>
              <a:t>reči</a:t>
            </a:r>
            <a:r>
              <a:rPr lang="en-US" dirty="0" smtClean="0"/>
              <a:t> </a:t>
            </a:r>
            <a:r>
              <a:rPr lang="sr-Latn-RS" dirty="0" smtClean="0"/>
              <a:t>međusobno jednake:       P</a:t>
            </a:r>
            <a:r>
              <a:rPr lang="sr-Latn-RS" sz="1200" dirty="0" smtClean="0"/>
              <a:t>1</a:t>
            </a:r>
            <a:r>
              <a:rPr lang="sr-Latn-RS" dirty="0" smtClean="0"/>
              <a:t>=P</a:t>
            </a:r>
            <a:r>
              <a:rPr lang="sr-Latn-RS" sz="1200" dirty="0" smtClean="0"/>
              <a:t>2</a:t>
            </a:r>
            <a:r>
              <a:rPr lang="sr-Latn-RS" dirty="0" smtClean="0"/>
              <a:t>=P</a:t>
            </a:r>
            <a:r>
              <a:rPr lang="sr-Latn-RS" sz="1200" dirty="0" smtClean="0"/>
              <a:t>3</a:t>
            </a:r>
            <a:r>
              <a:rPr lang="sr-Latn-RS" dirty="0" smtClean="0"/>
              <a:t>=P</a:t>
            </a:r>
            <a:r>
              <a:rPr lang="sr-Latn-RS" sz="1200" dirty="0" smtClean="0"/>
              <a:t>4</a:t>
            </a:r>
            <a:r>
              <a:rPr lang="sr-Latn-RS" dirty="0" smtClean="0"/>
              <a:t>=P</a:t>
            </a:r>
            <a:r>
              <a:rPr lang="sr-Latn-RS" sz="1200" dirty="0" smtClean="0"/>
              <a:t>5</a:t>
            </a:r>
            <a:r>
              <a:rPr lang="sr-Latn-RS" dirty="0" smtClean="0"/>
              <a:t>=P</a:t>
            </a:r>
          </a:p>
          <a:p>
            <a:pPr marL="0" indent="0">
              <a:buNone/>
            </a:pPr>
            <a:r>
              <a:rPr lang="sr-Latn-RS" dirty="0" smtClean="0"/>
              <a:t>naći rednost P , veroatnoće unutrešnjih čvorova i očekivanu dubinu listova.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24864" y="2706962"/>
          <a:ext cx="4954014" cy="804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669"/>
                <a:gridCol w="825669"/>
                <a:gridCol w="825669"/>
                <a:gridCol w="825669"/>
                <a:gridCol w="825669"/>
                <a:gridCol w="825669"/>
              </a:tblGrid>
              <a:tr h="402167">
                <a:tc>
                  <a:txBody>
                    <a:bodyPr/>
                    <a:lstStyle/>
                    <a:p>
                      <a:pPr algn="ctr"/>
                      <a:r>
                        <a:rPr lang="sr-Latn-RS" u="none" dirty="0" smtClean="0"/>
                        <a:t>U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0" i="1" dirty="0" smtClean="0"/>
                        <a:t>u</a:t>
                      </a:r>
                      <a:r>
                        <a:rPr lang="sr-Latn-RS" sz="1100" b="0" i="1" dirty="0" smtClean="0"/>
                        <a:t>1</a:t>
                      </a:r>
                      <a:endParaRPr lang="en-US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0" i="1" dirty="0" smtClean="0"/>
                        <a:t>u</a:t>
                      </a:r>
                      <a:r>
                        <a:rPr lang="sr-Latn-RS" sz="1100" b="0" i="1" dirty="0" smtClean="0"/>
                        <a:t>2</a:t>
                      </a:r>
                      <a:endParaRPr lang="en-US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0" i="1" dirty="0" smtClean="0"/>
                        <a:t>u</a:t>
                      </a:r>
                      <a:r>
                        <a:rPr lang="sr-Latn-RS" sz="1100" b="0" i="1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0" i="1" dirty="0" smtClean="0"/>
                        <a:t>u</a:t>
                      </a:r>
                      <a:r>
                        <a:rPr lang="sr-Latn-RS" sz="1100" b="0" i="1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0" i="1" dirty="0" smtClean="0"/>
                        <a:t>u</a:t>
                      </a:r>
                      <a:r>
                        <a:rPr lang="sr-Latn-RS" sz="1100" b="0" i="1" dirty="0" smtClean="0"/>
                        <a:t>5</a:t>
                      </a:r>
                      <a:endParaRPr lang="en-US" b="0" i="1" dirty="0" smtClean="0"/>
                    </a:p>
                  </a:txBody>
                  <a:tcPr/>
                </a:tc>
              </a:tr>
              <a:tr h="402167"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1111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1093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sz="2800" b="1" dirty="0" smtClean="0"/>
              <a:t>Prefiksni kodovi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256" y="1491288"/>
            <a:ext cx="9875520" cy="512287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800" b="1" dirty="0"/>
              <a:t>Primer </a:t>
            </a:r>
            <a:r>
              <a:rPr lang="en-US" sz="8800" b="1" dirty="0" smtClean="0"/>
              <a:t>9</a:t>
            </a:r>
            <a:endParaRPr lang="sr-Latn-RS" sz="8800" b="1" dirty="0" smtClean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r>
              <a:rPr lang="en-US" sz="8000" dirty="0"/>
              <a:t>Da li </a:t>
            </a:r>
            <a:r>
              <a:rPr lang="en-US" sz="8000" dirty="0" err="1"/>
              <a:t>postoji</a:t>
            </a:r>
            <a:r>
              <a:rPr lang="en-US" sz="8000" dirty="0"/>
              <a:t> </a:t>
            </a:r>
            <a:r>
              <a:rPr lang="en-US" sz="8000" dirty="0" err="1"/>
              <a:t>binarni</a:t>
            </a:r>
            <a:r>
              <a:rPr lang="en-US" sz="8000" dirty="0"/>
              <a:t> </a:t>
            </a:r>
            <a:r>
              <a:rPr lang="en-US" sz="8000" dirty="0" err="1"/>
              <a:t>prefiksni</a:t>
            </a:r>
            <a:r>
              <a:rPr lang="en-US" sz="8000" dirty="0"/>
              <a:t> </a:t>
            </a:r>
            <a:r>
              <a:rPr lang="en-US" sz="8000" dirty="0" err="1"/>
              <a:t>kod</a:t>
            </a:r>
            <a:r>
              <a:rPr lang="en-US" sz="8000" dirty="0"/>
              <a:t> </a:t>
            </a:r>
            <a:r>
              <a:rPr lang="en-US" sz="8000" dirty="0" err="1"/>
              <a:t>sa</a:t>
            </a:r>
            <a:r>
              <a:rPr lang="en-US" sz="8000" dirty="0"/>
              <a:t> </a:t>
            </a:r>
            <a:r>
              <a:rPr lang="en-US" sz="8000" dirty="0" err="1"/>
              <a:t>dužinama</a:t>
            </a:r>
            <a:r>
              <a:rPr lang="en-US" sz="8000" dirty="0"/>
              <a:t> </a:t>
            </a:r>
            <a:r>
              <a:rPr lang="en-US" sz="8000" dirty="0" err="1"/>
              <a:t>kodnih</a:t>
            </a:r>
            <a:r>
              <a:rPr lang="en-US" sz="8000" dirty="0"/>
              <a:t> </a:t>
            </a:r>
            <a:r>
              <a:rPr lang="en-US" sz="8000" dirty="0" err="1"/>
              <a:t>reči</a:t>
            </a:r>
            <a:r>
              <a:rPr lang="en-US" sz="8000" dirty="0"/>
              <a:t> 𝑙</a:t>
            </a:r>
            <a:r>
              <a:rPr lang="en-US" sz="8000" baseline="-25000" dirty="0" smtClean="0"/>
              <a:t>1</a:t>
            </a:r>
            <a:r>
              <a:rPr lang="en-US" sz="8000" dirty="0" smtClean="0"/>
              <a:t>=2,</a:t>
            </a:r>
            <a:r>
              <a:rPr lang="sr-Latn-RS" sz="8000" dirty="0" smtClean="0"/>
              <a:t>l</a:t>
            </a:r>
            <a:r>
              <a:rPr lang="en-US" sz="8000" baseline="-25000" dirty="0" smtClean="0"/>
              <a:t>2</a:t>
            </a:r>
            <a:r>
              <a:rPr lang="en-US" sz="8000" dirty="0" smtClean="0"/>
              <a:t>=2, </a:t>
            </a:r>
            <a:r>
              <a:rPr lang="en-US" sz="8000" dirty="0"/>
              <a:t>𝑙</a:t>
            </a:r>
            <a:r>
              <a:rPr lang="en-US" sz="8000" baseline="-25000" dirty="0"/>
              <a:t>3</a:t>
            </a:r>
            <a:r>
              <a:rPr lang="en-US" sz="8000" dirty="0"/>
              <a:t>=2, 𝑙</a:t>
            </a:r>
            <a:r>
              <a:rPr lang="en-US" sz="8000" baseline="-25000" dirty="0" smtClean="0"/>
              <a:t>4</a:t>
            </a:r>
            <a:r>
              <a:rPr lang="en-US" sz="8000" dirty="0" smtClean="0"/>
              <a:t>=3</a:t>
            </a:r>
            <a:r>
              <a:rPr lang="sr-Latn-RS" sz="8000" dirty="0" smtClean="0"/>
              <a:t>  </a:t>
            </a:r>
            <a:r>
              <a:rPr lang="en-US" sz="8000" dirty="0" smtClean="0"/>
              <a:t>𝑖</a:t>
            </a:r>
            <a:r>
              <a:rPr lang="sr-Latn-RS" sz="8000" dirty="0" smtClean="0"/>
              <a:t> </a:t>
            </a:r>
          </a:p>
          <a:p>
            <a:pPr marL="0" indent="0">
              <a:buNone/>
            </a:pPr>
            <a:r>
              <a:rPr lang="en-US" sz="8000" dirty="0" smtClean="0"/>
              <a:t>𝑙</a:t>
            </a:r>
            <a:r>
              <a:rPr lang="en-US" sz="8000" baseline="-25000" dirty="0"/>
              <a:t>5</a:t>
            </a:r>
            <a:r>
              <a:rPr lang="en-US" sz="8000" dirty="0"/>
              <a:t>=4</a:t>
            </a:r>
            <a:r>
              <a:rPr lang="en-US" sz="8000" dirty="0" smtClean="0"/>
              <a:t>?</a:t>
            </a:r>
            <a:endParaRPr lang="sr-Latn-RS" sz="8000" dirty="0" smtClean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r>
              <a:rPr lang="sr-Latn-RS" sz="8000" dirty="0" smtClean="0"/>
              <a:t>P</a:t>
            </a:r>
            <a:r>
              <a:rPr lang="en-US" sz="8000" dirty="0" err="1" smtClean="0"/>
              <a:t>ošto</a:t>
            </a:r>
            <a:r>
              <a:rPr lang="en-US" sz="8000" dirty="0" smtClean="0"/>
              <a:t> </a:t>
            </a:r>
            <a:r>
              <a:rPr lang="sr-Latn-RS" sz="8000" dirty="0" smtClean="0"/>
              <a:t>je</a:t>
            </a:r>
          </a:p>
          <a:p>
            <a:pPr marL="0" indent="0">
              <a:buNone/>
            </a:pPr>
            <a:endParaRPr lang="sr-Latn-RS" sz="3600" dirty="0" smtClean="0"/>
          </a:p>
          <a:p>
            <a:pPr marL="0" indent="0">
              <a:buNone/>
            </a:pPr>
            <a:endParaRPr lang="sr-Latn-RS" sz="3600" dirty="0" smtClean="0"/>
          </a:p>
          <a:p>
            <a:pPr marL="0" indent="0">
              <a:buNone/>
            </a:pPr>
            <a:r>
              <a:rPr lang="sr-Latn-RS" sz="3600" dirty="0" smtClean="0"/>
              <a:t>             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sr-Latn-RS" sz="3600" dirty="0" smtClean="0"/>
          </a:p>
          <a:p>
            <a:pPr marL="0" indent="0">
              <a:buNone/>
            </a:pPr>
            <a:endParaRPr lang="sr-Latn-RS" sz="3600" dirty="0" smtClean="0"/>
          </a:p>
          <a:p>
            <a:pPr marL="0" indent="0">
              <a:buNone/>
            </a:pPr>
            <a:r>
              <a:rPr lang="sr-Latn-RS" sz="8000" dirty="0" smtClean="0"/>
              <a:t>znači da postoji prefiksni kod sa zadatim dužinama kodnih reči.</a:t>
            </a:r>
          </a:p>
          <a:p>
            <a:pPr marL="0" indent="0">
              <a:buNone/>
            </a:pPr>
            <a:endParaRPr lang="sr-Latn-RS" sz="3600" dirty="0" smtClean="0"/>
          </a:p>
          <a:p>
            <a:pPr marL="0" indent="0">
              <a:buNone/>
            </a:pPr>
            <a:endParaRPr lang="sr-Latn-RS" sz="3600" dirty="0" smtClean="0"/>
          </a:p>
          <a:p>
            <a:pPr marL="0" indent="0">
              <a:buNone/>
            </a:pPr>
            <a:endParaRPr lang="sr-Latn-RS" sz="3600" dirty="0" smtClean="0"/>
          </a:p>
          <a:p>
            <a:pPr marL="0" indent="0">
              <a:buNone/>
            </a:pPr>
            <a:endParaRPr lang="sr-Latn-RS" sz="3600" dirty="0" smtClean="0"/>
          </a:p>
          <a:p>
            <a:pPr marL="0" indent="0">
              <a:buNone/>
            </a:pPr>
            <a:endParaRPr lang="sr-Latn-RS" sz="3600" dirty="0" smtClean="0"/>
          </a:p>
          <a:p>
            <a:pPr marL="0" indent="0">
              <a:buNone/>
            </a:pPr>
            <a:endParaRPr lang="sr-Latn-RS" sz="2400" dirty="0" smtClean="0"/>
          </a:p>
          <a:p>
            <a:pPr marL="0" indent="0">
              <a:buNone/>
            </a:pPr>
            <a:endParaRPr lang="sr-Latn-RS" sz="2400" dirty="0" smtClean="0"/>
          </a:p>
          <a:p>
            <a:pPr marL="0" indent="0">
              <a:buNone/>
            </a:pPr>
            <a:endParaRPr lang="sr-Latn-RS" sz="2400" dirty="0" smtClean="0"/>
          </a:p>
          <a:p>
            <a:pPr marL="0" indent="0">
              <a:buNone/>
            </a:pPr>
            <a:endParaRPr lang="sr-Latn-RS" sz="2000" dirty="0" smtClean="0"/>
          </a:p>
          <a:p>
            <a:pPr marL="0" indent="0">
              <a:buNone/>
            </a:pPr>
            <a:endParaRPr lang="sr-Latn-RS" sz="2000" dirty="0" smtClean="0"/>
          </a:p>
          <a:p>
            <a:pPr marL="0" indent="0">
              <a:buNone/>
            </a:pPr>
            <a:endParaRPr lang="sr-Latn-RS" sz="2000" dirty="0" smtClean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                                              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142" y="3852673"/>
            <a:ext cx="5949349" cy="77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986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7824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sz="2900" b="1" dirty="0" smtClean="0"/>
              <a:t>Prefiksni kodovi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06881"/>
            <a:ext cx="8596668" cy="433448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Primer </a:t>
            </a:r>
            <a:r>
              <a:rPr lang="en-US" sz="2000" dirty="0" err="1" smtClean="0"/>
              <a:t>jednog</a:t>
            </a:r>
            <a:r>
              <a:rPr lang="en-US" sz="2000" dirty="0" smtClean="0"/>
              <a:t> </a:t>
            </a:r>
            <a:r>
              <a:rPr lang="en-US" sz="2000" dirty="0" err="1" smtClean="0"/>
              <a:t>takvog</a:t>
            </a:r>
            <a:r>
              <a:rPr lang="en-US" sz="2000" dirty="0" smtClean="0"/>
              <a:t> </a:t>
            </a:r>
            <a:r>
              <a:rPr lang="en-US" sz="2000" dirty="0" err="1" smtClean="0"/>
              <a:t>koda</a:t>
            </a:r>
            <a:r>
              <a:rPr lang="en-US" sz="2000" dirty="0" smtClean="0"/>
              <a:t> je</a:t>
            </a:r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r>
              <a:rPr lang="en-US" sz="2000" dirty="0" smtClean="0"/>
              <a:t>O</a:t>
            </a:r>
            <a:r>
              <a:rPr lang="sr-Latn-RS" sz="2000" dirty="0" smtClean="0"/>
              <a:t>dakle se dobija tabela:</a:t>
            </a:r>
          </a:p>
          <a:p>
            <a:endParaRPr lang="sr-Latn-RS" sz="2000" dirty="0" smtClean="0"/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856" y="2194560"/>
            <a:ext cx="2967027" cy="2230449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68164" y="5266256"/>
            <a:ext cx="3647676" cy="817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2800" b="1" dirty="0" smtClean="0"/>
              <a:t>Prefiksni kodovi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b="1" dirty="0"/>
              <a:t>Primer </a:t>
            </a:r>
            <a:r>
              <a:rPr lang="en-US" sz="2200" b="1" dirty="0" smtClean="0"/>
              <a:t>10</a:t>
            </a:r>
            <a:endParaRPr lang="sr-Latn-RS" sz="2200" b="1" dirty="0" smtClean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dirty="0"/>
              <a:t>Da li </a:t>
            </a:r>
            <a:r>
              <a:rPr lang="en-US" sz="2000" dirty="0" err="1"/>
              <a:t>binarni</a:t>
            </a:r>
            <a:r>
              <a:rPr lang="en-US" sz="2000" dirty="0"/>
              <a:t> </a:t>
            </a:r>
            <a:r>
              <a:rPr lang="en-US" sz="2000" dirty="0" err="1"/>
              <a:t>prefiksni</a:t>
            </a:r>
            <a:r>
              <a:rPr lang="en-US" sz="2000" dirty="0"/>
              <a:t> </a:t>
            </a:r>
            <a:r>
              <a:rPr lang="en-US" sz="2000" dirty="0" err="1"/>
              <a:t>kod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dužinama</a:t>
            </a:r>
            <a:r>
              <a:rPr lang="en-US" sz="2000" dirty="0"/>
              <a:t> </a:t>
            </a:r>
            <a:r>
              <a:rPr lang="en-US" sz="2000" dirty="0" err="1"/>
              <a:t>kodnih</a:t>
            </a:r>
            <a:r>
              <a:rPr lang="en-US" sz="2000" dirty="0"/>
              <a:t> </a:t>
            </a:r>
            <a:r>
              <a:rPr lang="en-US" sz="2000" dirty="0" err="1"/>
              <a:t>reči</a:t>
            </a:r>
            <a:r>
              <a:rPr lang="en-US" sz="2000" dirty="0"/>
              <a:t> 1,2,2,3,4 </a:t>
            </a:r>
            <a:r>
              <a:rPr lang="en-US" sz="2000" dirty="0" err="1"/>
              <a:t>postoji</a:t>
            </a:r>
            <a:r>
              <a:rPr lang="en-US" sz="2000" dirty="0"/>
              <a:t>? </a:t>
            </a:r>
            <a:endParaRPr lang="sr-Latn-RS" sz="2000" dirty="0" smtClean="0"/>
          </a:p>
          <a:p>
            <a:pPr marL="0" indent="0">
              <a:buNone/>
            </a:pPr>
            <a:endParaRPr lang="sr-Latn-RS" sz="2000" dirty="0"/>
          </a:p>
          <a:p>
            <a:pPr marL="0" indent="0">
              <a:buNone/>
            </a:pPr>
            <a:r>
              <a:rPr lang="sr-Latn-RS" sz="2000" dirty="0" smtClean="0"/>
              <a:t>Pošto je: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sz="2000" dirty="0" smtClean="0"/>
              <a:t>ne postoji takav prefiksni kod.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16" y="4350875"/>
            <a:ext cx="5825193" cy="940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882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843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/>
              <a:t>Efikasno</a:t>
            </a:r>
            <a:r>
              <a:rPr lang="en-US" b="1" dirty="0"/>
              <a:t> </a:t>
            </a:r>
            <a:r>
              <a:rPr lang="en-US" b="1" dirty="0" err="1"/>
              <a:t>kodovanje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89888"/>
            <a:ext cx="8088714" cy="52669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 err="1" smtClean="0"/>
              <a:t>Efikasno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kodovanje</a:t>
            </a:r>
            <a:endParaRPr lang="sr-Latn-RS" sz="2400" b="1" dirty="0" smtClean="0"/>
          </a:p>
          <a:p>
            <a:pPr marL="0" indent="0">
              <a:buNone/>
            </a:pPr>
            <a:endParaRPr lang="en-US" sz="2000" b="1" dirty="0"/>
          </a:p>
          <a:p>
            <a:r>
              <a:rPr lang="en-US" sz="2200" dirty="0" err="1" smtClean="0"/>
              <a:t>Osnovni</a:t>
            </a:r>
            <a:r>
              <a:rPr lang="en-US" sz="2200" dirty="0" smtClean="0"/>
              <a:t> </a:t>
            </a:r>
            <a:r>
              <a:rPr lang="en-US" sz="2200" dirty="0" err="1"/>
              <a:t>cilj</a:t>
            </a:r>
            <a:r>
              <a:rPr lang="en-US" sz="2200" dirty="0"/>
              <a:t> </a:t>
            </a:r>
            <a:r>
              <a:rPr lang="en-US" sz="2200" dirty="0" err="1"/>
              <a:t>efikasnog</a:t>
            </a:r>
            <a:r>
              <a:rPr lang="en-US" sz="2200" dirty="0"/>
              <a:t> </a:t>
            </a:r>
            <a:r>
              <a:rPr lang="en-US" sz="2200" dirty="0" err="1"/>
              <a:t>kodovanja</a:t>
            </a:r>
            <a:r>
              <a:rPr lang="en-US" sz="2200" dirty="0"/>
              <a:t> je </a:t>
            </a:r>
            <a:r>
              <a:rPr lang="en-US" sz="2200" dirty="0" err="1"/>
              <a:t>kodovanje</a:t>
            </a:r>
            <a:r>
              <a:rPr lang="en-US" sz="2200" dirty="0"/>
              <a:t> </a:t>
            </a:r>
            <a:r>
              <a:rPr lang="en-US" sz="2200" dirty="0" err="1"/>
              <a:t>datog</a:t>
            </a:r>
            <a:r>
              <a:rPr lang="en-US" sz="2200" dirty="0"/>
              <a:t> </a:t>
            </a:r>
            <a:r>
              <a:rPr lang="en-US" sz="2200" dirty="0" err="1"/>
              <a:t>izvora</a:t>
            </a:r>
            <a:r>
              <a:rPr lang="en-US" sz="2200" dirty="0"/>
              <a:t> </a:t>
            </a:r>
            <a:r>
              <a:rPr lang="en-US" sz="2200" dirty="0" err="1"/>
              <a:t>informacija</a:t>
            </a:r>
            <a:r>
              <a:rPr lang="en-US" sz="2200" dirty="0"/>
              <a:t> </a:t>
            </a:r>
            <a:r>
              <a:rPr lang="en-US" sz="2200" dirty="0" err="1"/>
              <a:t>tako</a:t>
            </a:r>
            <a:r>
              <a:rPr lang="en-US" sz="2200" dirty="0"/>
              <a:t> da je </a:t>
            </a:r>
            <a:r>
              <a:rPr lang="en-US" sz="2200" dirty="0" err="1"/>
              <a:t>srednja</a:t>
            </a:r>
            <a:r>
              <a:rPr lang="en-US" sz="2200" dirty="0"/>
              <a:t> </a:t>
            </a:r>
            <a:r>
              <a:rPr lang="en-US" sz="2200" dirty="0" err="1"/>
              <a:t>dužina</a:t>
            </a:r>
            <a:r>
              <a:rPr lang="en-US" sz="2200" dirty="0"/>
              <a:t> </a:t>
            </a:r>
            <a:r>
              <a:rPr lang="en-US" sz="2200" dirty="0" err="1"/>
              <a:t>koda</a:t>
            </a:r>
            <a:r>
              <a:rPr lang="en-US" sz="2200" dirty="0"/>
              <a:t> </a:t>
            </a:r>
            <a:r>
              <a:rPr lang="en-US" sz="2200" dirty="0" err="1"/>
              <a:t>minimalna</a:t>
            </a:r>
            <a:r>
              <a:rPr lang="en-US" sz="2200" dirty="0" smtClean="0"/>
              <a:t>.</a:t>
            </a:r>
            <a:endParaRPr lang="sr-Latn-RS" sz="2200" dirty="0" smtClean="0"/>
          </a:p>
          <a:p>
            <a:endParaRPr lang="en-US" sz="2200" dirty="0"/>
          </a:p>
          <a:p>
            <a:pPr algn="just"/>
            <a:r>
              <a:rPr lang="en-US" sz="2200" dirty="0" smtClean="0"/>
              <a:t> </a:t>
            </a:r>
            <a:r>
              <a:rPr lang="en-US" sz="2200" dirty="0"/>
              <a:t>Pod </a:t>
            </a:r>
            <a:r>
              <a:rPr lang="en-US" sz="2200" dirty="0" err="1"/>
              <a:t>vrlo</a:t>
            </a:r>
            <a:r>
              <a:rPr lang="en-US" sz="2200" dirty="0"/>
              <a:t> </a:t>
            </a:r>
            <a:r>
              <a:rPr lang="en-US" sz="2200" dirty="0" err="1"/>
              <a:t>opštim</a:t>
            </a:r>
            <a:r>
              <a:rPr lang="en-US" sz="2200" dirty="0"/>
              <a:t> </a:t>
            </a:r>
            <a:r>
              <a:rPr lang="en-US" sz="2200" dirty="0" err="1"/>
              <a:t>uslovima</a:t>
            </a:r>
            <a:r>
              <a:rPr lang="en-US" sz="2200" dirty="0"/>
              <a:t> </a:t>
            </a:r>
            <a:r>
              <a:rPr lang="sr-Latn-RS" sz="2200" dirty="0" smtClean="0"/>
              <a:t>z</a:t>
            </a:r>
            <a:r>
              <a:rPr lang="en-US" sz="2200" dirty="0" smtClean="0"/>
              <a:t>a </a:t>
            </a:r>
            <a:r>
              <a:rPr lang="en-US" sz="2200" dirty="0" err="1"/>
              <a:t>izvor</a:t>
            </a:r>
            <a:r>
              <a:rPr lang="en-US" sz="2200" dirty="0"/>
              <a:t> </a:t>
            </a:r>
            <a:r>
              <a:rPr lang="en-US" sz="2200" dirty="0" err="1"/>
              <a:t>informacija</a:t>
            </a:r>
            <a:r>
              <a:rPr lang="en-US" sz="2200" dirty="0"/>
              <a:t>, </a:t>
            </a:r>
            <a:r>
              <a:rPr lang="en-US" sz="2200" dirty="0" err="1"/>
              <a:t>koji</a:t>
            </a:r>
            <a:r>
              <a:rPr lang="en-US" sz="2200" dirty="0"/>
              <a:t> </a:t>
            </a:r>
            <a:r>
              <a:rPr lang="en-US" sz="2200" dirty="0" err="1"/>
              <a:t>su</a:t>
            </a:r>
            <a:r>
              <a:rPr lang="en-US" sz="2200" dirty="0"/>
              <a:t> </a:t>
            </a:r>
            <a:r>
              <a:rPr lang="en-US" sz="2200" dirty="0" err="1"/>
              <a:t>skoro</a:t>
            </a:r>
            <a:r>
              <a:rPr lang="en-US" sz="2200" dirty="0"/>
              <a:t> </a:t>
            </a:r>
            <a:r>
              <a:rPr lang="en-US" sz="2200" dirty="0" err="1"/>
              <a:t>uvek</a:t>
            </a:r>
            <a:r>
              <a:rPr lang="en-US" sz="2200" dirty="0"/>
              <a:t> </a:t>
            </a:r>
            <a:r>
              <a:rPr lang="en-US" sz="2200" dirty="0" err="1"/>
              <a:t>ispunjeni</a:t>
            </a:r>
            <a:r>
              <a:rPr lang="en-US" sz="2200" dirty="0"/>
              <a:t> u </a:t>
            </a:r>
            <a:r>
              <a:rPr lang="en-US" sz="2200" dirty="0" err="1"/>
              <a:t>praksi</a:t>
            </a:r>
            <a:r>
              <a:rPr lang="en-US" sz="2200" dirty="0"/>
              <a:t>, </a:t>
            </a:r>
            <a:r>
              <a:rPr lang="en-US" sz="2200" dirty="0" err="1"/>
              <a:t>minimizacija</a:t>
            </a:r>
            <a:r>
              <a:rPr lang="en-US" sz="2200" dirty="0"/>
              <a:t> </a:t>
            </a:r>
            <a:r>
              <a:rPr lang="en-US" sz="2200" dirty="0" err="1"/>
              <a:t>srednje</a:t>
            </a:r>
            <a:r>
              <a:rPr lang="en-US" sz="2200" dirty="0"/>
              <a:t> </a:t>
            </a:r>
            <a:r>
              <a:rPr lang="en-US" sz="2200" dirty="0" err="1"/>
              <a:t>dužine</a:t>
            </a:r>
            <a:r>
              <a:rPr lang="en-US" sz="2200" dirty="0"/>
              <a:t> </a:t>
            </a:r>
            <a:r>
              <a:rPr lang="en-US" sz="2200" dirty="0" err="1"/>
              <a:t>koda</a:t>
            </a:r>
            <a:r>
              <a:rPr lang="en-US" sz="2200" dirty="0"/>
              <a:t> je </a:t>
            </a:r>
            <a:r>
              <a:rPr lang="en-US" sz="2200" dirty="0" err="1"/>
              <a:t>ekvivalentna</a:t>
            </a:r>
            <a:r>
              <a:rPr lang="en-US" sz="2200" dirty="0"/>
              <a:t> </a:t>
            </a:r>
            <a:r>
              <a:rPr lang="en-US" sz="2200" dirty="0" err="1"/>
              <a:t>minimizaciji</a:t>
            </a:r>
            <a:r>
              <a:rPr lang="en-US" sz="2200" dirty="0"/>
              <a:t> </a:t>
            </a:r>
            <a:r>
              <a:rPr lang="en-US" sz="2200" dirty="0" err="1"/>
              <a:t>očekivane</a:t>
            </a:r>
            <a:r>
              <a:rPr lang="en-US" sz="2200" dirty="0"/>
              <a:t> </a:t>
            </a:r>
            <a:r>
              <a:rPr lang="en-US" sz="2200" dirty="0" err="1"/>
              <a:t>dužine</a:t>
            </a:r>
            <a:r>
              <a:rPr lang="en-US" sz="2200" dirty="0"/>
              <a:t> </a:t>
            </a:r>
            <a:r>
              <a:rPr lang="en-US" sz="2200" dirty="0" err="1"/>
              <a:t>koda</a:t>
            </a:r>
            <a:r>
              <a:rPr lang="en-US" sz="2200" dirty="0" smtClean="0"/>
              <a:t>.</a:t>
            </a:r>
            <a:endParaRPr lang="sr-Latn-RS" sz="2200" dirty="0" smtClean="0"/>
          </a:p>
          <a:p>
            <a:pPr algn="just"/>
            <a:endParaRPr lang="en-US" sz="2200" dirty="0"/>
          </a:p>
          <a:p>
            <a:pPr marL="0" indent="0">
              <a:buNone/>
            </a:pPr>
            <a:r>
              <a:rPr lang="en-US" sz="2200" b="1" dirty="0" err="1" smtClean="0"/>
              <a:t>Definicija</a:t>
            </a:r>
            <a:r>
              <a:rPr lang="en-US" sz="2200" b="1" dirty="0" smtClean="0"/>
              <a:t> </a:t>
            </a:r>
            <a:r>
              <a:rPr lang="en-US" sz="2200" dirty="0" smtClean="0"/>
              <a:t> </a:t>
            </a:r>
            <a:r>
              <a:rPr lang="en-US" sz="2200" i="1" dirty="0" err="1"/>
              <a:t>Očekivana</a:t>
            </a:r>
            <a:r>
              <a:rPr lang="en-US" sz="2200" i="1" dirty="0"/>
              <a:t> </a:t>
            </a:r>
            <a:r>
              <a:rPr lang="en-US" sz="2200" i="1" dirty="0" err="1"/>
              <a:t>dužina</a:t>
            </a:r>
            <a:r>
              <a:rPr lang="en-US" sz="2200" i="1" dirty="0"/>
              <a:t> </a:t>
            </a:r>
            <a:r>
              <a:rPr lang="en-US" sz="2200" i="1" dirty="0" err="1" smtClean="0"/>
              <a:t>koda</a:t>
            </a:r>
            <a:endParaRPr lang="en-US" sz="2200" i="1" dirty="0" smtClean="0"/>
          </a:p>
          <a:p>
            <a:pPr>
              <a:buNone/>
            </a:pPr>
            <a:r>
              <a:rPr lang="sr-Latn-RS" sz="2200" dirty="0" smtClean="0"/>
              <a:t>    </a:t>
            </a:r>
            <a:r>
              <a:rPr lang="en-US" sz="2200" dirty="0" err="1" smtClean="0"/>
              <a:t>Neka</a:t>
            </a:r>
            <a:r>
              <a:rPr lang="en-US" sz="2200" dirty="0" smtClean="0"/>
              <a:t> </a:t>
            </a:r>
            <a:r>
              <a:rPr lang="en-US" sz="2200" dirty="0"/>
              <a:t>je </a:t>
            </a:r>
            <a:r>
              <a:rPr lang="en-US" sz="2200" dirty="0" err="1"/>
              <a:t>dat</a:t>
            </a:r>
            <a:r>
              <a:rPr lang="en-US" sz="2200" dirty="0"/>
              <a:t> </a:t>
            </a:r>
            <a:r>
              <a:rPr lang="en-US" sz="2200" dirty="0" err="1"/>
              <a:t>izvor</a:t>
            </a:r>
            <a:r>
              <a:rPr lang="en-US" sz="2200" dirty="0"/>
              <a:t>, </a:t>
            </a:r>
            <a:r>
              <a:rPr lang="en-US" sz="2200" dirty="0" err="1"/>
              <a:t>čiji</a:t>
            </a:r>
            <a:r>
              <a:rPr lang="en-US" sz="2200" dirty="0"/>
              <a:t> se </a:t>
            </a:r>
            <a:r>
              <a:rPr lang="en-US" sz="2200" dirty="0" err="1"/>
              <a:t>simboli</a:t>
            </a:r>
            <a:r>
              <a:rPr lang="en-US" sz="2200" dirty="0"/>
              <a:t> </a:t>
            </a:r>
            <a:r>
              <a:rPr lang="en-US" sz="2200" dirty="0" smtClean="0"/>
              <a:t>𝑢𝑖</a:t>
            </a:r>
            <a:r>
              <a:rPr lang="sr-Latn-RS" sz="2200" dirty="0" smtClean="0"/>
              <a:t> </a:t>
            </a:r>
            <a:r>
              <a:rPr lang="en-US" sz="2200" dirty="0" err="1" smtClean="0"/>
              <a:t>emituju</a:t>
            </a:r>
            <a:r>
              <a:rPr lang="en-US" sz="2200" dirty="0" smtClean="0"/>
              <a:t> </a:t>
            </a:r>
            <a:r>
              <a:rPr lang="en-US" sz="2200" dirty="0" err="1"/>
              <a:t>sa</a:t>
            </a:r>
            <a:r>
              <a:rPr lang="en-US" sz="2200" dirty="0"/>
              <a:t> </a:t>
            </a:r>
            <a:r>
              <a:rPr lang="en-US" sz="2200" dirty="0" err="1" smtClean="0"/>
              <a:t>verovatnoćama</a:t>
            </a:r>
            <a:endParaRPr lang="sr-Latn-RS" sz="2200" dirty="0" smtClean="0"/>
          </a:p>
          <a:p>
            <a:pPr>
              <a:buNone/>
            </a:pPr>
            <a:r>
              <a:rPr lang="sr-Latn-RS" sz="2200" dirty="0" smtClean="0"/>
              <a:t>     </a:t>
            </a:r>
            <a:r>
              <a:rPr lang="en-US" sz="2200" dirty="0" smtClean="0"/>
              <a:t> </a:t>
            </a:r>
            <a:r>
              <a:rPr lang="sr-Latn-RS" sz="2200" dirty="0" smtClean="0"/>
              <a:t>                i </a:t>
            </a:r>
            <a:r>
              <a:rPr lang="en-US" sz="2200" dirty="0" err="1" smtClean="0"/>
              <a:t>neka</a:t>
            </a:r>
            <a:r>
              <a:rPr lang="en-US" sz="2200" dirty="0" smtClean="0"/>
              <a:t> </a:t>
            </a:r>
            <a:r>
              <a:rPr lang="en-US" sz="2200" dirty="0" err="1" smtClean="0"/>
              <a:t>su</a:t>
            </a:r>
            <a:r>
              <a:rPr lang="en-US" sz="2200" dirty="0" smtClean="0"/>
              <a:t> 𝑙𝑖 </a:t>
            </a:r>
            <a:r>
              <a:rPr lang="en-US" sz="2200" dirty="0" err="1" smtClean="0"/>
              <a:t>dužine</a:t>
            </a:r>
            <a:r>
              <a:rPr lang="en-US" sz="2200" dirty="0" smtClean="0"/>
              <a:t> </a:t>
            </a:r>
            <a:r>
              <a:rPr lang="en-US" sz="2200" dirty="0" err="1" smtClean="0"/>
              <a:t>kodnih</a:t>
            </a:r>
            <a:r>
              <a:rPr lang="en-US" sz="2200" dirty="0" smtClean="0"/>
              <a:t> </a:t>
            </a:r>
            <a:r>
              <a:rPr lang="en-US" sz="2200" dirty="0" err="1" smtClean="0"/>
              <a:t>reči</a:t>
            </a:r>
            <a:r>
              <a:rPr lang="en-US" sz="2200" dirty="0" smtClean="0"/>
              <a:t>. </a:t>
            </a:r>
            <a:endParaRPr lang="sr-Latn-RS" sz="22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sr-Latn-R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68721" y="5502644"/>
            <a:ext cx="13805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𝑝</a:t>
            </a:r>
            <a:r>
              <a:rPr lang="en-US" baseline="-25000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𝑖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(0≤𝑖≤</a:t>
            </a:r>
            <a:r>
              <a:rPr lang="en-US" dirty="0" smtClean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𝑁)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327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600" b="1" dirty="0" err="1" smtClean="0"/>
              <a:t>Efikasno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kodovanje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950" y="1389888"/>
            <a:ext cx="8596668" cy="4688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/>
              <a:t>Očekivana</a:t>
            </a:r>
            <a:r>
              <a:rPr lang="en-US" sz="2000" dirty="0" smtClean="0"/>
              <a:t> </a:t>
            </a:r>
            <a:r>
              <a:rPr lang="en-US" sz="2000" dirty="0" err="1" smtClean="0"/>
              <a:t>dužina</a:t>
            </a:r>
            <a:r>
              <a:rPr lang="en-US" sz="2000" dirty="0" smtClean="0"/>
              <a:t> </a:t>
            </a:r>
            <a:r>
              <a:rPr lang="en-US" sz="2000" dirty="0" err="1" smtClean="0"/>
              <a:t>koda</a:t>
            </a:r>
            <a:r>
              <a:rPr lang="en-US" sz="2000" dirty="0" smtClean="0"/>
              <a:t>, </a:t>
            </a:r>
            <a:r>
              <a:rPr lang="en-US" sz="2000" dirty="0" err="1" smtClean="0"/>
              <a:t>odnosno</a:t>
            </a:r>
            <a:r>
              <a:rPr lang="en-US" sz="2000" dirty="0" smtClean="0"/>
              <a:t> </a:t>
            </a:r>
            <a:r>
              <a:rPr lang="en-US" sz="2000" dirty="0" err="1" smtClean="0"/>
              <a:t>očekivana</a:t>
            </a:r>
            <a:r>
              <a:rPr lang="en-US" sz="2000" dirty="0" smtClean="0"/>
              <a:t> </a:t>
            </a:r>
            <a:r>
              <a:rPr lang="sr-Latn-RS" sz="2000" dirty="0" smtClean="0"/>
              <a:t> </a:t>
            </a:r>
            <a:r>
              <a:rPr lang="en-US" sz="2000" dirty="0" err="1" smtClean="0"/>
              <a:t>dužina</a:t>
            </a:r>
            <a:r>
              <a:rPr lang="en-US" sz="2000" dirty="0" smtClean="0"/>
              <a:t> </a:t>
            </a:r>
            <a:r>
              <a:rPr lang="en-US" sz="2000" dirty="0" err="1" smtClean="0"/>
              <a:t>kodnih</a:t>
            </a:r>
            <a:r>
              <a:rPr lang="en-US" sz="2000" dirty="0" smtClean="0"/>
              <a:t> </a:t>
            </a:r>
            <a:r>
              <a:rPr lang="en-US" sz="2000" dirty="0" err="1" smtClean="0"/>
              <a:t>reči</a:t>
            </a:r>
            <a:r>
              <a:rPr lang="en-US" sz="2000" dirty="0" smtClean="0"/>
              <a:t> je data </a:t>
            </a:r>
            <a:r>
              <a:rPr lang="en-US" sz="2000" dirty="0" err="1" smtClean="0"/>
              <a:t>sa</a:t>
            </a:r>
            <a:r>
              <a:rPr lang="sr-Latn-RS" sz="2000" dirty="0" smtClean="0"/>
              <a:t>: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  <a:p>
            <a:r>
              <a:rPr lang="en-US" sz="2000" dirty="0" err="1" smtClean="0"/>
              <a:t>Cilj</a:t>
            </a:r>
            <a:r>
              <a:rPr lang="en-US" sz="2000" dirty="0" smtClean="0"/>
              <a:t> je </a:t>
            </a:r>
            <a:r>
              <a:rPr lang="en-US" sz="2000" dirty="0" err="1" smtClean="0"/>
              <a:t>pron</a:t>
            </a:r>
            <a:r>
              <a:rPr lang="sr-Latn-RS" sz="2000" dirty="0" smtClean="0"/>
              <a:t>ći</a:t>
            </a:r>
            <a:r>
              <a:rPr lang="en-US" sz="2000" dirty="0" smtClean="0"/>
              <a:t> </a:t>
            </a:r>
            <a:r>
              <a:rPr lang="en-US" sz="2000" dirty="0" err="1" smtClean="0"/>
              <a:t>prefiksni</a:t>
            </a:r>
            <a:r>
              <a:rPr lang="en-US" sz="2000" dirty="0" smtClean="0"/>
              <a:t> </a:t>
            </a:r>
            <a:r>
              <a:rPr lang="en-US" sz="2000" dirty="0" err="1" smtClean="0"/>
              <a:t>kod</a:t>
            </a:r>
            <a:r>
              <a:rPr lang="en-US" sz="2000" dirty="0" smtClean="0"/>
              <a:t> </a:t>
            </a:r>
            <a:r>
              <a:rPr lang="en-US" sz="2000" dirty="0" err="1" smtClean="0"/>
              <a:t>koji</a:t>
            </a:r>
            <a:r>
              <a:rPr lang="en-US" sz="2000" dirty="0" smtClean="0"/>
              <a:t> </a:t>
            </a:r>
            <a:r>
              <a:rPr lang="en-US" sz="2000" dirty="0" err="1" smtClean="0"/>
              <a:t>ima</a:t>
            </a:r>
            <a:r>
              <a:rPr lang="en-US" sz="2000" dirty="0" smtClean="0"/>
              <a:t> E[L] </a:t>
            </a:r>
            <a:r>
              <a:rPr lang="en-US" sz="2000" dirty="0" err="1" smtClean="0"/>
              <a:t>što</a:t>
            </a:r>
            <a:r>
              <a:rPr lang="en-US" sz="2000" dirty="0" smtClean="0"/>
              <a:t> je </a:t>
            </a:r>
            <a:r>
              <a:rPr lang="en-US" sz="2000" dirty="0" err="1" smtClean="0"/>
              <a:t>moguće</a:t>
            </a:r>
            <a:r>
              <a:rPr lang="en-US" sz="2000" dirty="0" smtClean="0"/>
              <a:t> </a:t>
            </a:r>
            <a:r>
              <a:rPr lang="en-US" sz="2000" dirty="0" err="1" smtClean="0"/>
              <a:t>manje</a:t>
            </a:r>
            <a:r>
              <a:rPr lang="en-US" sz="2000" dirty="0" smtClean="0"/>
              <a:t>.</a:t>
            </a:r>
            <a:endParaRPr lang="sr-Latn-RS" sz="2000" dirty="0" smtClean="0"/>
          </a:p>
          <a:p>
            <a:r>
              <a:rPr lang="sr-Latn-RS" sz="2000" dirty="0" smtClean="0"/>
              <a:t>Očekuje se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kraćim</a:t>
            </a:r>
            <a:r>
              <a:rPr lang="en-US" sz="2000" dirty="0" smtClean="0"/>
              <a:t> </a:t>
            </a:r>
            <a:r>
              <a:rPr lang="en-US" sz="2000" dirty="0" err="1" smtClean="0"/>
              <a:t>kodnim</a:t>
            </a:r>
            <a:r>
              <a:rPr lang="en-US" sz="2000" dirty="0" smtClean="0"/>
              <a:t> </a:t>
            </a:r>
            <a:r>
              <a:rPr lang="en-US" sz="2000" dirty="0" err="1" smtClean="0"/>
              <a:t>rečima</a:t>
            </a:r>
            <a:r>
              <a:rPr lang="en-US" sz="2000" dirty="0" smtClean="0"/>
              <a:t> </a:t>
            </a:r>
            <a:r>
              <a:rPr lang="en-US" sz="2000" dirty="0" err="1" smtClean="0"/>
              <a:t>treba</a:t>
            </a:r>
            <a:r>
              <a:rPr lang="en-US" sz="2000" dirty="0" smtClean="0"/>
              <a:t> </a:t>
            </a:r>
            <a:r>
              <a:rPr lang="en-US" sz="2000" dirty="0" err="1" smtClean="0"/>
              <a:t>kodovati</a:t>
            </a:r>
            <a:r>
              <a:rPr lang="en-US" sz="2000" dirty="0" smtClean="0"/>
              <a:t> </a:t>
            </a:r>
            <a:r>
              <a:rPr lang="en-US" sz="2000" dirty="0" err="1" smtClean="0"/>
              <a:t>najverovatnije</a:t>
            </a:r>
            <a:r>
              <a:rPr lang="en-US" sz="2000" dirty="0" smtClean="0"/>
              <a:t> </a:t>
            </a:r>
            <a:r>
              <a:rPr lang="en-US" sz="2000" dirty="0" err="1" smtClean="0"/>
              <a:t>simbole</a:t>
            </a:r>
            <a:r>
              <a:rPr lang="en-US" sz="2000" dirty="0" smtClean="0"/>
              <a:t>. </a:t>
            </a:r>
            <a:r>
              <a:rPr lang="sr-Latn-RS" sz="2000" dirty="0" smtClean="0"/>
              <a:t>Postavlja se pitanje k</a:t>
            </a:r>
            <a:r>
              <a:rPr lang="en-US" sz="2000" dirty="0" err="1" smtClean="0"/>
              <a:t>ako</a:t>
            </a:r>
            <a:r>
              <a:rPr lang="en-US" sz="2000" dirty="0" smtClean="0"/>
              <a:t> </a:t>
            </a:r>
            <a:r>
              <a:rPr lang="en-US" sz="2000" dirty="0" err="1" smtClean="0"/>
              <a:t>odrediti</a:t>
            </a:r>
            <a:r>
              <a:rPr lang="en-US" sz="2000" dirty="0" smtClean="0"/>
              <a:t> </a:t>
            </a:r>
            <a:r>
              <a:rPr lang="en-US" sz="2000" dirty="0" err="1" smtClean="0"/>
              <a:t>dužine</a:t>
            </a:r>
            <a:r>
              <a:rPr lang="en-US" sz="2000" dirty="0" smtClean="0"/>
              <a:t> </a:t>
            </a:r>
            <a:r>
              <a:rPr lang="en-US" sz="2000" dirty="0" err="1" smtClean="0"/>
              <a:t>kodnih</a:t>
            </a:r>
            <a:r>
              <a:rPr lang="en-US" sz="2000" dirty="0" smtClean="0"/>
              <a:t> </a:t>
            </a:r>
            <a:r>
              <a:rPr lang="en-US" sz="2000" dirty="0" err="1" smtClean="0"/>
              <a:t>reči</a:t>
            </a:r>
            <a:r>
              <a:rPr lang="sr-Latn-RS" sz="2000" dirty="0" smtClean="0"/>
              <a:t> kao i koja </a:t>
            </a:r>
            <a:r>
              <a:rPr lang="en-US" sz="2000" dirty="0" smtClean="0"/>
              <a:t>je </a:t>
            </a:r>
            <a:r>
              <a:rPr lang="en-US" sz="2000" dirty="0" err="1" smtClean="0"/>
              <a:t>najmanja</a:t>
            </a:r>
            <a:r>
              <a:rPr lang="en-US" sz="2000" dirty="0" smtClean="0"/>
              <a:t> </a:t>
            </a:r>
            <a:r>
              <a:rPr lang="en-US" sz="2000" dirty="0" err="1" smtClean="0"/>
              <a:t>teorjska</a:t>
            </a:r>
            <a:r>
              <a:rPr lang="en-US" sz="2000" dirty="0" smtClean="0"/>
              <a:t> </a:t>
            </a:r>
            <a:r>
              <a:rPr lang="en-US" sz="2000" dirty="0" err="1" smtClean="0"/>
              <a:t>vrednost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E[L]?</a:t>
            </a:r>
            <a:endParaRPr lang="sr-Latn-RS" sz="2000" dirty="0" smtClean="0"/>
          </a:p>
          <a:p>
            <a:r>
              <a:rPr lang="en-US" sz="2000" dirty="0" err="1" smtClean="0"/>
              <a:t>Kod</a:t>
            </a:r>
            <a:r>
              <a:rPr lang="en-US" sz="2000" dirty="0" smtClean="0"/>
              <a:t> je </a:t>
            </a:r>
            <a:r>
              <a:rPr lang="en-US" sz="2000" b="1" dirty="0" err="1" smtClean="0"/>
              <a:t>kompaktan</a:t>
            </a:r>
            <a:r>
              <a:rPr lang="en-US" sz="2000" dirty="0" smtClean="0"/>
              <a:t>(</a:t>
            </a:r>
            <a:r>
              <a:rPr lang="en-US" sz="2000" dirty="0" err="1" smtClean="0"/>
              <a:t>optimalan</a:t>
            </a:r>
            <a:r>
              <a:rPr lang="en-US" sz="2000" dirty="0" smtClean="0"/>
              <a:t>)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dati</a:t>
            </a:r>
            <a:r>
              <a:rPr lang="en-US" sz="2000" dirty="0" smtClean="0"/>
              <a:t> </a:t>
            </a:r>
            <a:r>
              <a:rPr lang="en-US" sz="2000" dirty="0" err="1" smtClean="0"/>
              <a:t>izvor</a:t>
            </a:r>
            <a:r>
              <a:rPr lang="en-US" sz="2000" dirty="0" smtClean="0"/>
              <a:t>, </a:t>
            </a:r>
            <a:r>
              <a:rPr lang="en-US" sz="2000" dirty="0" err="1" smtClean="0"/>
              <a:t>ako</a:t>
            </a:r>
            <a:r>
              <a:rPr lang="en-US" sz="2000" dirty="0" smtClean="0"/>
              <a:t> je </a:t>
            </a:r>
            <a:r>
              <a:rPr lang="en-US" sz="2000" dirty="0" err="1" smtClean="0"/>
              <a:t>srednja</a:t>
            </a:r>
            <a:r>
              <a:rPr lang="en-US" sz="2000" dirty="0" smtClean="0"/>
              <a:t> </a:t>
            </a:r>
            <a:r>
              <a:rPr lang="en-US" sz="2000" dirty="0" err="1" smtClean="0"/>
              <a:t>dužina</a:t>
            </a:r>
            <a:r>
              <a:rPr lang="en-US" sz="2000" dirty="0" smtClean="0"/>
              <a:t> </a:t>
            </a:r>
            <a:r>
              <a:rPr lang="en-US" sz="2000" dirty="0" err="1" smtClean="0"/>
              <a:t>kodne</a:t>
            </a:r>
            <a:r>
              <a:rPr lang="en-US" sz="2000" dirty="0" smtClean="0"/>
              <a:t> </a:t>
            </a:r>
            <a:r>
              <a:rPr lang="en-US" sz="2000" dirty="0" err="1" smtClean="0"/>
              <a:t>reči</a:t>
            </a:r>
            <a:r>
              <a:rPr lang="en-US" sz="2000" dirty="0" smtClean="0"/>
              <a:t> </a:t>
            </a:r>
            <a:r>
              <a:rPr lang="en-US" sz="2000" dirty="0" err="1" smtClean="0"/>
              <a:t>manja</a:t>
            </a:r>
            <a:r>
              <a:rPr lang="en-US" sz="2000" dirty="0" smtClean="0"/>
              <a:t> </a:t>
            </a:r>
            <a:r>
              <a:rPr lang="en-US" sz="2000" dirty="0" err="1" smtClean="0"/>
              <a:t>ili</a:t>
            </a:r>
            <a:r>
              <a:rPr lang="en-US" sz="2000" dirty="0" smtClean="0"/>
              <a:t> </a:t>
            </a:r>
            <a:r>
              <a:rPr lang="en-US" sz="2000" dirty="0" err="1" smtClean="0"/>
              <a:t>jednaka</a:t>
            </a:r>
            <a:r>
              <a:rPr lang="en-US" sz="2000" dirty="0" smtClean="0"/>
              <a:t> </a:t>
            </a:r>
            <a:r>
              <a:rPr lang="en-US" sz="2000" dirty="0" err="1" smtClean="0"/>
              <a:t>od</a:t>
            </a:r>
            <a:r>
              <a:rPr lang="en-US" sz="2000" dirty="0" smtClean="0"/>
              <a:t> </a:t>
            </a:r>
            <a:r>
              <a:rPr lang="en-US" sz="2000" dirty="0" err="1" smtClean="0"/>
              <a:t>srednjih</a:t>
            </a:r>
            <a:r>
              <a:rPr lang="en-US" sz="2000" dirty="0" smtClean="0"/>
              <a:t> </a:t>
            </a:r>
            <a:r>
              <a:rPr lang="en-US" sz="2000" dirty="0" err="1" smtClean="0"/>
              <a:t>dužina</a:t>
            </a:r>
            <a:r>
              <a:rPr lang="en-US" sz="2000" dirty="0" smtClean="0"/>
              <a:t> </a:t>
            </a:r>
            <a:r>
              <a:rPr lang="en-US" sz="2000" dirty="0" err="1" smtClean="0"/>
              <a:t>kodnih</a:t>
            </a:r>
            <a:r>
              <a:rPr lang="en-US" sz="2000" dirty="0" smtClean="0"/>
              <a:t> </a:t>
            </a:r>
            <a:r>
              <a:rPr lang="en-US" sz="2000" dirty="0" err="1" smtClean="0"/>
              <a:t>reči</a:t>
            </a:r>
            <a:r>
              <a:rPr lang="en-US" sz="2000" dirty="0" smtClean="0"/>
              <a:t> </a:t>
            </a:r>
            <a:r>
              <a:rPr lang="en-US" sz="2000" dirty="0" err="1" smtClean="0"/>
              <a:t>svih</a:t>
            </a:r>
            <a:r>
              <a:rPr lang="en-US" sz="2000" dirty="0" smtClean="0"/>
              <a:t> </a:t>
            </a:r>
            <a:r>
              <a:rPr lang="en-US" sz="2000" dirty="0" err="1" smtClean="0"/>
              <a:t>ostalih</a:t>
            </a:r>
            <a:r>
              <a:rPr lang="en-US" sz="2000" dirty="0" smtClean="0"/>
              <a:t> </a:t>
            </a:r>
            <a:r>
              <a:rPr lang="en-US" sz="2000" dirty="0" err="1" smtClean="0"/>
              <a:t>trenutnih</a:t>
            </a:r>
            <a:r>
              <a:rPr lang="en-US" sz="2000" dirty="0" smtClean="0"/>
              <a:t> </a:t>
            </a:r>
            <a:r>
              <a:rPr lang="en-US" sz="2000" dirty="0" err="1" smtClean="0"/>
              <a:t>kodova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isti</a:t>
            </a:r>
            <a:r>
              <a:rPr lang="en-US" sz="2000" dirty="0" smtClean="0"/>
              <a:t> </a:t>
            </a:r>
            <a:r>
              <a:rPr lang="en-US" sz="2000" dirty="0" err="1" smtClean="0"/>
              <a:t>izvor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istu</a:t>
            </a:r>
            <a:r>
              <a:rPr lang="en-US" sz="2000" dirty="0" smtClean="0"/>
              <a:t> </a:t>
            </a:r>
            <a:r>
              <a:rPr lang="en-US" sz="2000" dirty="0" err="1" smtClean="0"/>
              <a:t>kodnu</a:t>
            </a:r>
            <a:r>
              <a:rPr lang="en-US" sz="2000" dirty="0" smtClean="0"/>
              <a:t> </a:t>
            </a:r>
            <a:r>
              <a:rPr lang="en-US" sz="2000" dirty="0" err="1" smtClean="0"/>
              <a:t>listu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538" y="2051741"/>
            <a:ext cx="2952238" cy="103684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2480"/>
          </a:xfrm>
        </p:spPr>
        <p:txBody>
          <a:bodyPr/>
          <a:lstStyle/>
          <a:p>
            <a:pPr algn="ctr"/>
            <a:r>
              <a:rPr lang="sr-Latn-RS" dirty="0" smtClean="0"/>
              <a:t>Prva Šenonova teorema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6193"/>
            <a:ext cx="8596668" cy="450517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Latn-RS" sz="2400" b="1" dirty="0" smtClean="0"/>
              <a:t>    </a:t>
            </a:r>
            <a:r>
              <a:rPr lang="en-US" sz="2400" b="1" dirty="0" err="1" smtClean="0"/>
              <a:t>Prva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Šenonova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teorema</a:t>
            </a:r>
            <a:endParaRPr lang="en-US" sz="2400" b="1" dirty="0" smtClean="0"/>
          </a:p>
          <a:p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bilo</a:t>
            </a:r>
            <a:r>
              <a:rPr lang="en-US" sz="2000" dirty="0" smtClean="0"/>
              <a:t> </a:t>
            </a:r>
            <a:r>
              <a:rPr lang="en-US" sz="2000" dirty="0" err="1" smtClean="0"/>
              <a:t>koji</a:t>
            </a:r>
            <a:r>
              <a:rPr lang="en-US" sz="2000" dirty="0" smtClean="0"/>
              <a:t> </a:t>
            </a:r>
            <a:r>
              <a:rPr lang="en-US" sz="2000" dirty="0" err="1" smtClean="0"/>
              <a:t>diskretan</a:t>
            </a:r>
            <a:r>
              <a:rPr lang="en-US" sz="2000" dirty="0" smtClean="0"/>
              <a:t> </a:t>
            </a:r>
            <a:r>
              <a:rPr lang="en-US" sz="2000" dirty="0" err="1" smtClean="0"/>
              <a:t>izvor</a:t>
            </a:r>
            <a:r>
              <a:rPr lang="en-US" sz="2000" dirty="0" smtClean="0"/>
              <a:t> </a:t>
            </a:r>
            <a:r>
              <a:rPr lang="en-US" sz="2000" dirty="0" err="1" smtClean="0"/>
              <a:t>bez</a:t>
            </a:r>
            <a:r>
              <a:rPr lang="en-US" sz="2000" dirty="0" smtClean="0"/>
              <a:t> </a:t>
            </a:r>
            <a:r>
              <a:rPr lang="en-US" sz="2000" dirty="0" err="1" smtClean="0"/>
              <a:t>memorije</a:t>
            </a:r>
            <a:r>
              <a:rPr lang="en-US" sz="2000" dirty="0" smtClean="0"/>
              <a:t> , </a:t>
            </a:r>
            <a:r>
              <a:rPr lang="en-US" sz="2000" dirty="0" err="1" smtClean="0"/>
              <a:t>koji</a:t>
            </a:r>
            <a:r>
              <a:rPr lang="en-US" sz="2000" dirty="0" smtClean="0"/>
              <a:t> </a:t>
            </a:r>
            <a:r>
              <a:rPr lang="en-US" sz="2000" dirty="0" err="1" smtClean="0"/>
              <a:t>ima</a:t>
            </a:r>
            <a:r>
              <a:rPr lang="en-US" sz="2000" dirty="0" smtClean="0"/>
              <a:t> </a:t>
            </a:r>
            <a:r>
              <a:rPr lang="en-US" sz="2000" dirty="0" err="1" smtClean="0"/>
              <a:t>očekivanu</a:t>
            </a:r>
            <a:r>
              <a:rPr lang="en-US" sz="2000" dirty="0" smtClean="0"/>
              <a:t> </a:t>
            </a:r>
            <a:r>
              <a:rPr lang="en-US" sz="2000" dirty="0" err="1" smtClean="0"/>
              <a:t>dužinu</a:t>
            </a:r>
            <a:r>
              <a:rPr lang="en-US" sz="2000" dirty="0" smtClean="0"/>
              <a:t> </a:t>
            </a:r>
            <a:r>
              <a:rPr lang="en-US" sz="2000" dirty="0" err="1" smtClean="0"/>
              <a:t>kodne</a:t>
            </a:r>
            <a:r>
              <a:rPr lang="en-US" sz="2000" dirty="0" smtClean="0"/>
              <a:t> </a:t>
            </a:r>
            <a:r>
              <a:rPr lang="en-US" sz="2000" dirty="0" err="1" smtClean="0"/>
              <a:t>reči</a:t>
            </a:r>
            <a:r>
              <a:rPr lang="en-US" sz="2000" dirty="0" smtClean="0"/>
              <a:t> 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entropiju</a:t>
            </a:r>
            <a:r>
              <a:rPr lang="en-US" sz="2000" dirty="0" smtClean="0"/>
              <a:t> H(S),</a:t>
            </a:r>
            <a:r>
              <a:rPr lang="en-US" sz="2000" dirty="0" err="1" smtClean="0"/>
              <a:t>važi</a:t>
            </a:r>
            <a:endParaRPr lang="sr-Latn-RS" sz="2000" dirty="0" smtClean="0"/>
          </a:p>
          <a:p>
            <a:endParaRPr lang="sr-Latn-RS" dirty="0" smtClean="0"/>
          </a:p>
          <a:p>
            <a:r>
              <a:rPr lang="sr-Latn-RS" dirty="0" smtClean="0"/>
              <a:t>                                                       (1)</a:t>
            </a:r>
            <a:endParaRPr lang="en-US" dirty="0" smtClean="0"/>
          </a:p>
          <a:p>
            <a:pPr>
              <a:buNone/>
            </a:pPr>
            <a:r>
              <a:rPr lang="sr-Latn-RS" sz="2000" dirty="0" smtClean="0"/>
              <a:t>     </a:t>
            </a:r>
            <a:r>
              <a:rPr lang="en-US" sz="2000" dirty="0" err="1" smtClean="0"/>
              <a:t>gde</a:t>
            </a:r>
            <a:r>
              <a:rPr lang="en-US" sz="2000" dirty="0" smtClean="0"/>
              <a:t> je r </a:t>
            </a:r>
            <a:r>
              <a:rPr lang="en-US" sz="2000" dirty="0" err="1" smtClean="0"/>
              <a:t>osnova</a:t>
            </a:r>
            <a:r>
              <a:rPr lang="en-US" sz="2000" dirty="0" smtClean="0"/>
              <a:t> </a:t>
            </a:r>
            <a:r>
              <a:rPr lang="en-US" sz="2000" dirty="0" err="1" smtClean="0"/>
              <a:t>koda</a:t>
            </a:r>
            <a:r>
              <a:rPr lang="en-US" sz="2000" dirty="0" smtClean="0"/>
              <a:t>.</a:t>
            </a:r>
            <a:endParaRPr lang="sr-Latn-RS" sz="2000" dirty="0" smtClean="0"/>
          </a:p>
          <a:p>
            <a:endParaRPr lang="en-US" dirty="0" smtClean="0"/>
          </a:p>
          <a:p>
            <a:r>
              <a:rPr lang="en-US" sz="2000" dirty="0" err="1" smtClean="0"/>
              <a:t>Ovo</a:t>
            </a:r>
            <a:r>
              <a:rPr lang="en-US" sz="2000" dirty="0" smtClean="0"/>
              <a:t> </a:t>
            </a:r>
            <a:r>
              <a:rPr lang="en-US" sz="2000" dirty="0" err="1" smtClean="0"/>
              <a:t>predstavlja</a:t>
            </a:r>
            <a:r>
              <a:rPr lang="en-US" sz="2000" dirty="0" smtClean="0"/>
              <a:t> </a:t>
            </a:r>
            <a:r>
              <a:rPr lang="en-US" sz="2000" dirty="0" err="1" smtClean="0"/>
              <a:t>donju</a:t>
            </a:r>
            <a:r>
              <a:rPr lang="en-US" sz="2000" dirty="0" smtClean="0"/>
              <a:t> </a:t>
            </a:r>
            <a:r>
              <a:rPr lang="en-US" sz="2000" dirty="0" err="1" smtClean="0"/>
              <a:t>graničnu</a:t>
            </a:r>
            <a:r>
              <a:rPr lang="en-US" sz="2000" dirty="0" smtClean="0"/>
              <a:t> </a:t>
            </a:r>
            <a:r>
              <a:rPr lang="en-US" sz="2000" dirty="0" err="1" smtClean="0"/>
              <a:t>vrednost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očekivanu</a:t>
            </a:r>
            <a:r>
              <a:rPr lang="en-US" sz="2000" dirty="0" smtClean="0"/>
              <a:t> </a:t>
            </a:r>
            <a:r>
              <a:rPr lang="en-US" sz="2000" dirty="0" err="1" smtClean="0"/>
              <a:t>dužinu</a:t>
            </a:r>
            <a:r>
              <a:rPr lang="en-US" sz="2000" dirty="0" smtClean="0"/>
              <a:t> </a:t>
            </a:r>
            <a:r>
              <a:rPr lang="en-US" sz="2000" dirty="0" err="1" smtClean="0"/>
              <a:t>kodne</a:t>
            </a:r>
            <a:r>
              <a:rPr lang="en-US" sz="2000" dirty="0" smtClean="0"/>
              <a:t> </a:t>
            </a:r>
            <a:r>
              <a:rPr lang="en-US" sz="2000" dirty="0" err="1" smtClean="0"/>
              <a:t>reči</a:t>
            </a:r>
            <a:r>
              <a:rPr lang="en-US" sz="2000" dirty="0" smtClean="0"/>
              <a:t>.</a:t>
            </a:r>
            <a:endParaRPr lang="sr-Latn-RS" sz="2000" dirty="0" smtClean="0"/>
          </a:p>
          <a:p>
            <a:r>
              <a:rPr lang="en-US" dirty="0" smtClean="0"/>
              <a:t> </a:t>
            </a:r>
            <a:r>
              <a:rPr lang="sr-Latn-RS" sz="2000" dirty="0" smtClean="0"/>
              <a:t>Kod</a:t>
            </a:r>
            <a:r>
              <a:rPr lang="en-US" sz="2000" dirty="0" smtClean="0"/>
              <a:t> </a:t>
            </a:r>
            <a:r>
              <a:rPr lang="en-US" sz="2000" dirty="0" err="1" smtClean="0"/>
              <a:t>binarn</a:t>
            </a:r>
            <a:r>
              <a:rPr lang="sr-Latn-RS" sz="2000" dirty="0" smtClean="0"/>
              <a:t>og</a:t>
            </a:r>
            <a:r>
              <a:rPr lang="en-US" sz="2000" dirty="0" smtClean="0"/>
              <a:t> </a:t>
            </a:r>
            <a:r>
              <a:rPr lang="en-US" sz="2000" dirty="0" err="1" smtClean="0"/>
              <a:t>kod</a:t>
            </a:r>
            <a:r>
              <a:rPr lang="sr-Latn-RS" sz="2000" dirty="0" smtClean="0"/>
              <a:t>a</a:t>
            </a:r>
            <a:r>
              <a:rPr lang="en-US" sz="2000" dirty="0" smtClean="0"/>
              <a:t> </a:t>
            </a:r>
            <a:r>
              <a:rPr lang="sr-Latn-RS" sz="2000" dirty="0" smtClean="0"/>
              <a:t>p</a:t>
            </a:r>
            <a:r>
              <a:rPr lang="en-US" sz="2000" dirty="0" err="1" smtClean="0"/>
              <a:t>redhodni</a:t>
            </a:r>
            <a:r>
              <a:rPr lang="en-US" sz="2000" dirty="0" smtClean="0"/>
              <a:t> </a:t>
            </a:r>
            <a:r>
              <a:rPr lang="en-US" sz="2000" dirty="0" err="1" smtClean="0"/>
              <a:t>izraz</a:t>
            </a:r>
            <a:r>
              <a:rPr lang="en-US" sz="2000" dirty="0" smtClean="0"/>
              <a:t> </a:t>
            </a:r>
            <a:r>
              <a:rPr lang="en-US" sz="2000" dirty="0" err="1" smtClean="0"/>
              <a:t>kaže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se </a:t>
            </a:r>
            <a:r>
              <a:rPr lang="en-US" sz="2000" dirty="0" err="1" smtClean="0"/>
              <a:t>očekivana</a:t>
            </a:r>
            <a:r>
              <a:rPr lang="en-US" sz="2000" dirty="0" smtClean="0"/>
              <a:t> </a:t>
            </a:r>
            <a:r>
              <a:rPr lang="en-US" sz="2000" dirty="0" err="1" smtClean="0"/>
              <a:t>dužina</a:t>
            </a:r>
            <a:r>
              <a:rPr lang="en-US" sz="2000" dirty="0" smtClean="0"/>
              <a:t> </a:t>
            </a:r>
            <a:r>
              <a:rPr lang="en-US" sz="2000" dirty="0" err="1" smtClean="0"/>
              <a:t>kodne</a:t>
            </a:r>
            <a:r>
              <a:rPr lang="en-US" sz="2000" dirty="0" smtClean="0"/>
              <a:t> </a:t>
            </a:r>
            <a:r>
              <a:rPr lang="en-US" sz="2000" dirty="0" err="1" smtClean="0"/>
              <a:t>reči</a:t>
            </a:r>
            <a:r>
              <a:rPr lang="en-US" sz="2000" dirty="0" smtClean="0"/>
              <a:t> </a:t>
            </a:r>
            <a:r>
              <a:rPr lang="en-US" sz="2000" dirty="0" err="1" smtClean="0"/>
              <a:t>može</a:t>
            </a:r>
            <a:r>
              <a:rPr lang="en-US" sz="2000" dirty="0" smtClean="0"/>
              <a:t> </a:t>
            </a:r>
            <a:r>
              <a:rPr lang="en-US" sz="2000" dirty="0" err="1" smtClean="0"/>
              <a:t>učiniti</a:t>
            </a:r>
            <a:r>
              <a:rPr lang="en-US" sz="2000" dirty="0" smtClean="0"/>
              <a:t> </a:t>
            </a:r>
            <a:r>
              <a:rPr lang="en-US" sz="2000" dirty="0" err="1" smtClean="0"/>
              <a:t>proizvoljno</a:t>
            </a:r>
            <a:r>
              <a:rPr lang="en-US" sz="2000" dirty="0" smtClean="0"/>
              <a:t> </a:t>
            </a:r>
            <a:r>
              <a:rPr lang="en-US" sz="2000" dirty="0" err="1" smtClean="0"/>
              <a:t>bliskom</a:t>
            </a:r>
            <a:r>
              <a:rPr lang="en-US" sz="2000" dirty="0" smtClean="0"/>
              <a:t> </a:t>
            </a:r>
            <a:r>
              <a:rPr lang="en-US" sz="2000" dirty="0" err="1" smtClean="0"/>
              <a:t>entropiji</a:t>
            </a:r>
            <a:r>
              <a:rPr lang="en-US" sz="2000" dirty="0" smtClean="0"/>
              <a:t> </a:t>
            </a:r>
            <a:r>
              <a:rPr lang="en-US" sz="2000" dirty="0" err="1" smtClean="0"/>
              <a:t>izvora</a:t>
            </a:r>
            <a:r>
              <a:rPr lang="sr-Latn-RS" sz="2000" dirty="0" smtClean="0"/>
              <a:t> jer je ld 2=1 u izrazu (1).</a:t>
            </a:r>
            <a:endParaRPr lang="en-US" sz="20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89760" y="2700528"/>
            <a:ext cx="1572768" cy="67056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9810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2208"/>
          </a:xfrm>
        </p:spPr>
        <p:txBody>
          <a:bodyPr>
            <a:normAutofit/>
          </a:bodyPr>
          <a:lstStyle/>
          <a:p>
            <a:pPr algn="ctr"/>
            <a:r>
              <a:rPr lang="sr-Latn-RS" sz="2600" dirty="0" smtClean="0"/>
              <a:t>Prva Šenonova teorema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0305"/>
            <a:ext cx="8596668" cy="4371058"/>
          </a:xfrm>
        </p:spPr>
        <p:txBody>
          <a:bodyPr/>
          <a:lstStyle/>
          <a:p>
            <a:r>
              <a:rPr lang="en-US" sz="2000" dirty="0" err="1" smtClean="0"/>
              <a:t>Hafmanov</a:t>
            </a:r>
            <a:r>
              <a:rPr lang="sr-Latn-RS" sz="2000" dirty="0" smtClean="0"/>
              <a:t> </a:t>
            </a:r>
            <a:r>
              <a:rPr lang="en-US" sz="2000" dirty="0" err="1" smtClean="0"/>
              <a:t>algoritam</a:t>
            </a:r>
            <a:r>
              <a:rPr lang="en-US" sz="2000" dirty="0" smtClean="0"/>
              <a:t>  </a:t>
            </a:r>
            <a:r>
              <a:rPr lang="en-US" sz="2000" dirty="0" err="1" smtClean="0"/>
              <a:t>kodovanja</a:t>
            </a:r>
            <a:r>
              <a:rPr lang="sr-Latn-RS" sz="2000" dirty="0" smtClean="0"/>
              <a:t> </a:t>
            </a:r>
            <a:r>
              <a:rPr lang="en-US" sz="2000" dirty="0" err="1" smtClean="0"/>
              <a:t>izvora</a:t>
            </a:r>
            <a:r>
              <a:rPr lang="sr-Latn-RS" sz="2000" dirty="0" smtClean="0"/>
              <a:t> </a:t>
            </a:r>
            <a:r>
              <a:rPr lang="en-US" sz="2000" dirty="0" err="1" smtClean="0"/>
              <a:t>informacija</a:t>
            </a:r>
            <a:r>
              <a:rPr lang="sr-Latn-RS" sz="2000" dirty="0" smtClean="0"/>
              <a:t> </a:t>
            </a:r>
            <a:r>
              <a:rPr lang="en-US" sz="2000" dirty="0" err="1" smtClean="0"/>
              <a:t>bez</a:t>
            </a:r>
            <a:r>
              <a:rPr lang="sr-Latn-RS" sz="2000" dirty="0" smtClean="0"/>
              <a:t> </a:t>
            </a:r>
            <a:r>
              <a:rPr lang="en-US" sz="2000" dirty="0" err="1" smtClean="0"/>
              <a:t>memorije</a:t>
            </a:r>
            <a:r>
              <a:rPr lang="en-US" sz="2000" dirty="0" smtClean="0"/>
              <a:t>, </a:t>
            </a:r>
            <a:r>
              <a:rPr lang="en-US" sz="2000" dirty="0" err="1" smtClean="0"/>
              <a:t>pomoću</a:t>
            </a:r>
            <a:r>
              <a:rPr lang="en-US" sz="2000" dirty="0" smtClean="0"/>
              <a:t> r-</a:t>
            </a:r>
            <a:r>
              <a:rPr lang="en-US" sz="2000" dirty="0" err="1" smtClean="0"/>
              <a:t>arnog</a:t>
            </a:r>
            <a:r>
              <a:rPr lang="en-US" sz="2000" dirty="0" smtClean="0"/>
              <a:t> </a:t>
            </a:r>
            <a:r>
              <a:rPr lang="en-US" sz="2000" dirty="0" err="1" smtClean="0"/>
              <a:t>prefiksnog</a:t>
            </a:r>
            <a:r>
              <a:rPr lang="en-US" sz="2000" dirty="0" smtClean="0"/>
              <a:t> </a:t>
            </a:r>
            <a:r>
              <a:rPr lang="en-US" sz="2000" dirty="0" err="1" smtClean="0"/>
              <a:t>koda</a:t>
            </a:r>
            <a:r>
              <a:rPr lang="en-US" sz="2000" dirty="0" smtClean="0"/>
              <a:t>, </a:t>
            </a:r>
            <a:r>
              <a:rPr lang="en-US" sz="2000" dirty="0" err="1" smtClean="0"/>
              <a:t>daje</a:t>
            </a:r>
            <a:r>
              <a:rPr lang="en-US" sz="2000" dirty="0" smtClean="0"/>
              <a:t> </a:t>
            </a:r>
            <a:r>
              <a:rPr lang="en-US" sz="2000" dirty="0" err="1" smtClean="0"/>
              <a:t>optimalan</a:t>
            </a:r>
            <a:r>
              <a:rPr lang="en-US" sz="2000" dirty="0" smtClean="0"/>
              <a:t> </a:t>
            </a:r>
            <a:r>
              <a:rPr lang="en-US" sz="2000" dirty="0" err="1" smtClean="0"/>
              <a:t>kod</a:t>
            </a:r>
            <a:r>
              <a:rPr lang="en-US" sz="2000" dirty="0" smtClean="0"/>
              <a:t> </a:t>
            </a:r>
            <a:r>
              <a:rPr lang="en-US" sz="2000" dirty="0" err="1" smtClean="0"/>
              <a:t>minimalne</a:t>
            </a:r>
            <a:r>
              <a:rPr lang="en-US" sz="2000" dirty="0" smtClean="0"/>
              <a:t> </a:t>
            </a:r>
            <a:r>
              <a:rPr lang="en-US" sz="2000" dirty="0" err="1" smtClean="0"/>
              <a:t>moguće</a:t>
            </a:r>
            <a:r>
              <a:rPr lang="en-US" sz="2000" dirty="0" smtClean="0"/>
              <a:t> </a:t>
            </a:r>
            <a:r>
              <a:rPr lang="en-US" sz="2000" dirty="0" err="1" smtClean="0"/>
              <a:t>očekivane</a:t>
            </a:r>
            <a:r>
              <a:rPr lang="en-US" sz="2000" dirty="0" smtClean="0"/>
              <a:t> </a:t>
            </a:r>
            <a:r>
              <a:rPr lang="en-US" sz="2000" dirty="0" err="1" smtClean="0"/>
              <a:t>vrednosti</a:t>
            </a:r>
            <a:r>
              <a:rPr lang="en-US" sz="2000" dirty="0" smtClean="0"/>
              <a:t> </a:t>
            </a:r>
            <a:r>
              <a:rPr lang="en-US" sz="2000" dirty="0" err="1" smtClean="0"/>
              <a:t>kodnih</a:t>
            </a:r>
            <a:r>
              <a:rPr lang="en-US" sz="2000" dirty="0" smtClean="0"/>
              <a:t> </a:t>
            </a:r>
            <a:r>
              <a:rPr lang="en-US" sz="2000" dirty="0" err="1" smtClean="0"/>
              <a:t>reči</a:t>
            </a:r>
            <a:r>
              <a:rPr lang="en-US" sz="2000" dirty="0" smtClean="0"/>
              <a:t>.</a:t>
            </a:r>
            <a:endParaRPr lang="sr-Latn-RS" sz="2000" dirty="0" smtClean="0"/>
          </a:p>
          <a:p>
            <a:endParaRPr lang="sr-Latn-RS" dirty="0" smtClean="0"/>
          </a:p>
          <a:p>
            <a:r>
              <a:rPr lang="en-US" sz="2200" b="1" dirty="0" err="1" smtClean="0"/>
              <a:t>Primer</a:t>
            </a:r>
            <a:r>
              <a:rPr lang="en-US" sz="2200" i="1" dirty="0" err="1" smtClean="0"/>
              <a:t>Binarni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Hafmanov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kod</a:t>
            </a:r>
            <a:endParaRPr lang="sr-Latn-RS" sz="2200" i="1" dirty="0" smtClean="0"/>
          </a:p>
          <a:p>
            <a:pPr>
              <a:buNone/>
            </a:pPr>
            <a:r>
              <a:rPr lang="sr-Latn-RS" sz="2000" dirty="0" smtClean="0"/>
              <a:t>     </a:t>
            </a:r>
            <a:r>
              <a:rPr lang="en-US" sz="2000" dirty="0" err="1" smtClean="0"/>
              <a:t>Neka</a:t>
            </a:r>
            <a:r>
              <a:rPr lang="en-US" sz="2000" dirty="0" smtClean="0"/>
              <a:t> je </a:t>
            </a:r>
            <a:r>
              <a:rPr lang="en-US" sz="2000" dirty="0" err="1" smtClean="0"/>
              <a:t>dat</a:t>
            </a:r>
            <a:r>
              <a:rPr lang="en-US" sz="2000" dirty="0" smtClean="0"/>
              <a:t> </a:t>
            </a:r>
            <a:r>
              <a:rPr lang="en-US" sz="2000" dirty="0" err="1" smtClean="0"/>
              <a:t>izvor</a:t>
            </a:r>
            <a:r>
              <a:rPr lang="en-US" sz="2000" dirty="0" smtClean="0"/>
              <a:t> U</a:t>
            </a:r>
            <a:r>
              <a:rPr lang="sr-Latn-RS" sz="2000" dirty="0" smtClean="0"/>
              <a:t> pomoću tabele</a:t>
            </a:r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sz="2000" dirty="0" smtClean="0"/>
          </a:p>
          <a:p>
            <a:r>
              <a:rPr lang="en-US" sz="2000" dirty="0" err="1" smtClean="0"/>
              <a:t>Jedan</a:t>
            </a:r>
            <a:r>
              <a:rPr lang="en-US" sz="2000" dirty="0" smtClean="0"/>
              <a:t> </a:t>
            </a:r>
            <a:r>
              <a:rPr lang="en-US" sz="2000" dirty="0" err="1" smtClean="0"/>
              <a:t>Hafmanov</a:t>
            </a:r>
            <a:r>
              <a:rPr lang="en-US" sz="2000" dirty="0" smtClean="0"/>
              <a:t> </a:t>
            </a:r>
            <a:r>
              <a:rPr lang="en-US" sz="2000" dirty="0" err="1" smtClean="0"/>
              <a:t>kod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izvor</a:t>
            </a:r>
            <a:r>
              <a:rPr lang="en-US" sz="2000" dirty="0" smtClean="0"/>
              <a:t> U je </a:t>
            </a:r>
            <a:r>
              <a:rPr lang="en-US" sz="2000" dirty="0" err="1" smtClean="0"/>
              <a:t>dat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6614" y="4077462"/>
            <a:ext cx="4843082" cy="1091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559</TotalTime>
  <Words>1003</Words>
  <Application>Microsoft Office PowerPoint</Application>
  <PresentationFormat>Widescreen</PresentationFormat>
  <Paragraphs>249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 Math</vt:lpstr>
      <vt:lpstr>Times New Roman</vt:lpstr>
      <vt:lpstr>Trebuchet MS</vt:lpstr>
      <vt:lpstr>Wingdings 3</vt:lpstr>
      <vt:lpstr>Facet</vt:lpstr>
      <vt:lpstr>Prefiksni kodovi </vt:lpstr>
      <vt:lpstr>Prefiksni kodovi </vt:lpstr>
      <vt:lpstr>Prefiksni kodovi  </vt:lpstr>
      <vt:lpstr>Prefiksni kodovi </vt:lpstr>
      <vt:lpstr>Prefiksni kodovi </vt:lpstr>
      <vt:lpstr>Efikasno kodovanje </vt:lpstr>
      <vt:lpstr>Efikasno kodovanje </vt:lpstr>
      <vt:lpstr>Prva Šenonova teorema</vt:lpstr>
      <vt:lpstr>Prva Šenonova teorema</vt:lpstr>
      <vt:lpstr>Prva Šenonova teorema</vt:lpstr>
      <vt:lpstr>Prva Šenonova teorema</vt:lpstr>
      <vt:lpstr>Prva Šenonova teorema</vt:lpstr>
      <vt:lpstr>Prva Šenonova teorema</vt:lpstr>
      <vt:lpstr>Verovatnosno n-arno stablo </vt:lpstr>
      <vt:lpstr>Verovatnosno n-arno stablo </vt:lpstr>
      <vt:lpstr>Verovatnosno n-arno stablo </vt:lpstr>
      <vt:lpstr>Verovatnosno n-arno stablo </vt:lpstr>
      <vt:lpstr>Verovatnosno n-arno stablo </vt:lpstr>
      <vt:lpstr>Verovatnosno n-arno stablo </vt:lpstr>
      <vt:lpstr>Verovatnosno n-arno stablo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EFIKASNO KODOVANJE INFORMACIJA</dc:title>
  <dc:creator>Jelena</dc:creator>
  <cp:lastModifiedBy>Zoran</cp:lastModifiedBy>
  <cp:revision>69</cp:revision>
  <dcterms:created xsi:type="dcterms:W3CDTF">2020-01-18T21:26:32Z</dcterms:created>
  <dcterms:modified xsi:type="dcterms:W3CDTF">2022-03-26T11:29:55Z</dcterms:modified>
</cp:coreProperties>
</file>