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84" r:id="rId2"/>
    <p:sldId id="285" r:id="rId3"/>
    <p:sldId id="291" r:id="rId4"/>
    <p:sldId id="286" r:id="rId5"/>
    <p:sldId id="287" r:id="rId6"/>
    <p:sldId id="288" r:id="rId7"/>
    <p:sldId id="289" r:id="rId8"/>
    <p:sldId id="290" r:id="rId9"/>
    <p:sldId id="273" r:id="rId10"/>
    <p:sldId id="277" r:id="rId11"/>
    <p:sldId id="274" r:id="rId12"/>
    <p:sldId id="275" r:id="rId13"/>
    <p:sldId id="276" r:id="rId14"/>
    <p:sldId id="280" r:id="rId15"/>
    <p:sldId id="278" r:id="rId16"/>
    <p:sldId id="279" r:id="rId17"/>
    <p:sldId id="29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67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77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5893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97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9189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221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199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7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3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52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5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15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96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82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43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F5BC-DEE0-49AF-B37F-639F008A020F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742EDC-4D04-4CC6-A6E8-D4ECCE795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07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599" y="2248272"/>
            <a:ext cx="6347714" cy="42777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sr-Latn-CS" sz="2400" b="1" dirty="0"/>
          </a:p>
          <a:p>
            <a:pPr marL="0" indent="0" algn="just">
              <a:buNone/>
            </a:pPr>
            <a:r>
              <a:rPr lang="en-US" sz="2400" b="1" dirty="0"/>
              <a:t>Primer</a:t>
            </a:r>
            <a:endParaRPr lang="sr-Latn-CS" sz="2400" b="1" dirty="0"/>
          </a:p>
          <a:p>
            <a:pPr marL="0" indent="0" algn="just">
              <a:buNone/>
            </a:pPr>
            <a:endParaRPr lang="sr-Latn-RS" sz="2400" b="1" dirty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sz="2200" dirty="0" err="1"/>
              <a:t>Neka</a:t>
            </a:r>
            <a:r>
              <a:rPr lang="en-US" sz="2200" dirty="0"/>
              <a:t> je </a:t>
            </a:r>
            <a:r>
              <a:rPr lang="en-US" sz="2200" dirty="0" err="1"/>
              <a:t>dat</a:t>
            </a:r>
            <a:r>
              <a:rPr lang="en-US" sz="2200" dirty="0"/>
              <a:t> </a:t>
            </a:r>
            <a:r>
              <a:rPr lang="en-US" sz="2200" dirty="0" err="1"/>
              <a:t>diskretan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bez</a:t>
            </a:r>
            <a:r>
              <a:rPr lang="en-US" sz="2200" dirty="0"/>
              <a:t> </a:t>
            </a:r>
            <a:r>
              <a:rPr lang="en-US" sz="2200" dirty="0" err="1"/>
              <a:t>memorije</a:t>
            </a:r>
            <a:r>
              <a:rPr lang="en-US" sz="2200" dirty="0"/>
              <a:t> (q=3)</a:t>
            </a:r>
          </a:p>
          <a:p>
            <a:pPr marL="0" indent="0" algn="just">
              <a:buNone/>
            </a:pPr>
            <a:r>
              <a:rPr lang="sr-Latn-RS" sz="2200" dirty="0"/>
              <a:t>	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baseline="-25000" dirty="0"/>
              <a:t>             </a:t>
            </a:r>
            <a:r>
              <a:rPr lang="en-US" sz="2200" dirty="0"/>
              <a:t>s</a:t>
            </a:r>
            <a:r>
              <a:rPr lang="en-US" sz="2200" baseline="-25000" dirty="0"/>
              <a:t>1                 </a:t>
            </a:r>
            <a:r>
              <a:rPr lang="en-US" sz="2200" dirty="0"/>
              <a:t>s</a:t>
            </a:r>
            <a:r>
              <a:rPr lang="en-US" sz="2200" baseline="-25000" dirty="0"/>
              <a:t>2</a:t>
            </a:r>
            <a:r>
              <a:rPr lang="en-US" sz="2200" dirty="0"/>
              <a:t>              s</a:t>
            </a:r>
            <a:r>
              <a:rPr lang="en-US" sz="2200" baseline="-25000" dirty="0"/>
              <a:t>3</a:t>
            </a:r>
            <a:endParaRPr lang="en-US" sz="2200" dirty="0"/>
          </a:p>
          <a:p>
            <a:pPr marL="0" indent="0" algn="just">
              <a:buNone/>
            </a:pPr>
            <a:r>
              <a:rPr lang="sr-Latn-RS" sz="2200" dirty="0"/>
              <a:t>	</a:t>
            </a:r>
            <a:r>
              <a:rPr lang="en-US" sz="2200" dirty="0"/>
              <a:t>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    ½             ¼              ¼</a:t>
            </a:r>
            <a:endParaRPr lang="sr-Latn-RS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 err="1"/>
              <a:t>Entropija</a:t>
            </a:r>
            <a:r>
              <a:rPr lang="en-US" sz="2200" dirty="0"/>
              <a:t> je:</a:t>
            </a:r>
            <a:r>
              <a:rPr lang="sr-Latn-RS" sz="2200" dirty="0"/>
              <a:t>  </a:t>
            </a:r>
            <a:r>
              <a:rPr lang="pt-BR" sz="2200" dirty="0"/>
              <a:t>H(S)= ½ ld2 + 2</a:t>
            </a:r>
            <a:r>
              <a:rPr lang="sr-Latn-RS" sz="2200" dirty="0"/>
              <a:t> (</a:t>
            </a:r>
            <a:r>
              <a:rPr lang="pt-BR" sz="2200" dirty="0"/>
              <a:t>1/4ld4</a:t>
            </a:r>
            <a:r>
              <a:rPr lang="sr-Latn-CS" sz="2200" dirty="0"/>
              <a:t>)</a:t>
            </a:r>
            <a:r>
              <a:rPr lang="pt-BR" sz="2200" dirty="0"/>
              <a:t>=</a:t>
            </a:r>
            <a:endParaRPr lang="sr-Latn-CS" sz="2200" dirty="0"/>
          </a:p>
          <a:p>
            <a:pPr marL="0" indent="0" algn="just">
              <a:buNone/>
            </a:pPr>
            <a:r>
              <a:rPr lang="sr-Latn-CS" sz="2200" dirty="0"/>
              <a:t>                           =  </a:t>
            </a:r>
            <a:r>
              <a:rPr lang="pt-BR" sz="2200" dirty="0"/>
              <a:t>1.5 ⌊Sh/simb⌋</a:t>
            </a:r>
            <a:endParaRPr lang="en-U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48030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03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sr-Latn-CS" sz="2000" dirty="0"/>
              <a:t>	</a:t>
            </a:r>
            <a:r>
              <a:rPr lang="sr-Latn-CS" sz="2400" dirty="0"/>
              <a:t>Stanja su 00,01,10 I 11. Npr. Ako je izvor bio u stanju 00, tada može preći u 00 kada se u sekvenci simbola posle 00 pojavi 0 (000→000</a:t>
            </a:r>
            <a:r>
              <a:rPr lang="sr-Latn-CS" sz="2400" dirty="0" smtClean="0"/>
              <a:t>)</a:t>
            </a:r>
          </a:p>
          <a:p>
            <a:r>
              <a:rPr lang="en-US" sz="2400" dirty="0" err="1" smtClean="0"/>
              <a:t>Stacionarne</a:t>
            </a:r>
            <a:r>
              <a:rPr lang="en-US" sz="2400" dirty="0" smtClean="0"/>
              <a:t> </a:t>
            </a:r>
            <a:r>
              <a:rPr lang="en-US" sz="2400" dirty="0" err="1"/>
              <a:t>verovatnoće</a:t>
            </a:r>
            <a:r>
              <a:rPr lang="en-US" sz="2400" dirty="0"/>
              <a:t> </a:t>
            </a:r>
            <a:r>
              <a:rPr lang="en-US" sz="2400" dirty="0" err="1"/>
              <a:t>stanja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: P(00), P(01), P(10) </a:t>
            </a:r>
            <a:r>
              <a:rPr lang="en-US" sz="2400" dirty="0" err="1"/>
              <a:t>i</a:t>
            </a:r>
            <a:r>
              <a:rPr lang="en-US" sz="2400" dirty="0"/>
              <a:t> P(11).</a:t>
            </a:r>
          </a:p>
          <a:p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Stacionarne</a:t>
            </a:r>
            <a:r>
              <a:rPr lang="en-US" sz="2400" dirty="0"/>
              <a:t> </a:t>
            </a:r>
            <a:r>
              <a:rPr lang="en-US" sz="2400" dirty="0" err="1"/>
              <a:t>verovatnoće</a:t>
            </a:r>
            <a:r>
              <a:rPr lang="en-US" sz="2400" dirty="0"/>
              <a:t> </a:t>
            </a:r>
            <a:r>
              <a:rPr lang="en-US" sz="2400" dirty="0" err="1"/>
              <a:t>stanja</a:t>
            </a:r>
            <a:r>
              <a:rPr lang="en-US" sz="2400" dirty="0"/>
              <a:t> </a:t>
            </a:r>
            <a:r>
              <a:rPr lang="en-US" sz="2400" dirty="0" err="1"/>
              <a:t>računaju</a:t>
            </a:r>
            <a:r>
              <a:rPr lang="en-US" sz="2400" dirty="0"/>
              <a:t> se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jednačina</a:t>
            </a:r>
            <a:r>
              <a:rPr lang="en-US" sz="24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P(00)=0.7P(00)+0,5P(10</a:t>
            </a:r>
            <a:r>
              <a:rPr lang="en-US" sz="2400" dirty="0" smtClean="0"/>
              <a:t>)</a:t>
            </a:r>
            <a:endParaRPr lang="sr-Latn-CS" sz="2000" dirty="0"/>
          </a:p>
          <a:p>
            <a:pPr>
              <a:lnSpc>
                <a:spcPct val="200000"/>
              </a:lnSpc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xmlns="" val="303104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/>
              <a:t>	P(01</a:t>
            </a:r>
            <a:r>
              <a:rPr lang="en-US" sz="2300" dirty="0"/>
              <a:t>)=0.3P(00)+0,5P(10)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/>
              <a:t>	P(11</a:t>
            </a:r>
            <a:r>
              <a:rPr lang="en-US" sz="2300" dirty="0"/>
              <a:t>)=0.7P(11)+0,5P(01)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/>
              <a:t>	P(00</a:t>
            </a:r>
            <a:r>
              <a:rPr lang="en-US" sz="2300" dirty="0"/>
              <a:t>)+P(10)+ P(11)+P(01)=1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Rešenje</a:t>
            </a:r>
            <a:r>
              <a:rPr lang="en-US" sz="2300" dirty="0" smtClean="0"/>
              <a:t> </a:t>
            </a:r>
            <a:r>
              <a:rPr lang="en-US" sz="2300" dirty="0" err="1"/>
              <a:t>ovog</a:t>
            </a:r>
            <a:r>
              <a:rPr lang="en-US" sz="2300" dirty="0"/>
              <a:t> </a:t>
            </a:r>
            <a:r>
              <a:rPr lang="en-US" sz="2300" dirty="0" err="1"/>
              <a:t>sistema</a:t>
            </a:r>
            <a:r>
              <a:rPr lang="en-US" sz="2300" dirty="0"/>
              <a:t> </a:t>
            </a:r>
            <a:r>
              <a:rPr lang="en-US" sz="2300" dirty="0" err="1" smtClean="0"/>
              <a:t>daje</a:t>
            </a:r>
            <a:r>
              <a:rPr lang="sr-Latn-CS" sz="2300" dirty="0" smtClean="0"/>
              <a:t>:</a:t>
            </a:r>
            <a:r>
              <a:rPr lang="en-US" sz="2300" dirty="0" smtClean="0"/>
              <a:t> </a:t>
            </a:r>
            <a:r>
              <a:rPr lang="en-US" sz="2300" dirty="0"/>
              <a:t>P(00)=P(11)=</a:t>
            </a:r>
            <a:r>
              <a:rPr lang="en-US" sz="2300" dirty="0" smtClean="0"/>
              <a:t>5/16,     </a:t>
            </a:r>
            <a:r>
              <a:rPr lang="en-US" dirty="0" smtClean="0"/>
              <a:t>  </a:t>
            </a:r>
            <a:r>
              <a:rPr lang="sr-Latn-CS" dirty="0" smtClean="0"/>
              <a:t>	</a:t>
            </a:r>
            <a:r>
              <a:rPr lang="en-US" sz="2300" dirty="0" smtClean="0"/>
              <a:t>P(01</a:t>
            </a:r>
            <a:r>
              <a:rPr lang="en-US" sz="2300" dirty="0"/>
              <a:t>)=P(10)=3/16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07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/>
              <a:t>Izvor</a:t>
            </a:r>
            <a:r>
              <a:rPr lang="en-US" sz="3200" b="1" dirty="0"/>
              <a:t> </a:t>
            </a:r>
            <a:r>
              <a:rPr lang="en-US" sz="3200" b="1" dirty="0" err="1"/>
              <a:t>pridružen</a:t>
            </a:r>
            <a:r>
              <a:rPr lang="en-US" sz="3200" b="1" dirty="0"/>
              <a:t> </a:t>
            </a:r>
            <a:r>
              <a:rPr lang="en-US" sz="3200" b="1" dirty="0" err="1"/>
              <a:t>Markovljevom</a:t>
            </a:r>
            <a:r>
              <a:rPr lang="en-US" sz="3200" b="1" dirty="0"/>
              <a:t> </a:t>
            </a:r>
            <a:r>
              <a:rPr lang="en-US" sz="3200" b="1" dirty="0" err="1"/>
              <a:t>izvoru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028784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b="1" i="1" dirty="0" err="1"/>
              <a:t>Izvor</a:t>
            </a:r>
            <a:r>
              <a:rPr lang="en-US" sz="2200" b="1" i="1" dirty="0"/>
              <a:t> </a:t>
            </a:r>
            <a:r>
              <a:rPr lang="en-US" sz="2200" b="1" i="1" dirty="0" err="1"/>
              <a:t>pridružen</a:t>
            </a:r>
            <a:r>
              <a:rPr lang="en-US" sz="2200" b="1" i="1" dirty="0"/>
              <a:t> </a:t>
            </a:r>
            <a:r>
              <a:rPr lang="en-US" sz="2200" b="1" i="1" dirty="0" err="1"/>
              <a:t>Markovljevom</a:t>
            </a:r>
            <a:r>
              <a:rPr lang="en-US" sz="2200" b="1" i="1" dirty="0"/>
              <a:t> </a:t>
            </a:r>
            <a:r>
              <a:rPr lang="en-US" sz="2200" b="1" i="1" dirty="0" err="1"/>
              <a:t>izvoru</a:t>
            </a:r>
            <a:r>
              <a:rPr lang="en-US" sz="2200" b="1" i="1" dirty="0"/>
              <a:t> </a:t>
            </a:r>
            <a:r>
              <a:rPr lang="en-US" sz="2200" dirty="0"/>
              <a:t>je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/>
              <a:t>iste</a:t>
            </a:r>
            <a:r>
              <a:rPr lang="en-US" sz="2200" dirty="0"/>
              <a:t> </a:t>
            </a:r>
            <a:r>
              <a:rPr lang="en-US" sz="2200" dirty="0" err="1"/>
              <a:t>simbole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Markovljev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iste</a:t>
            </a:r>
            <a:r>
              <a:rPr lang="en-US" sz="2200" dirty="0"/>
              <a:t> </a:t>
            </a:r>
            <a:r>
              <a:rPr lang="en-US" sz="2200" dirty="0" err="1"/>
              <a:t>stacionarne</a:t>
            </a:r>
            <a:r>
              <a:rPr lang="en-US" sz="2200" dirty="0"/>
              <a:t> </a:t>
            </a:r>
            <a:r>
              <a:rPr lang="en-US" sz="2200" dirty="0" err="1"/>
              <a:t>verovatnoće</a:t>
            </a:r>
            <a:r>
              <a:rPr lang="en-US" sz="2200" dirty="0"/>
              <a:t> </a:t>
            </a:r>
            <a:r>
              <a:rPr lang="en-US" sz="2200" dirty="0" err="1"/>
              <a:t>ali</a:t>
            </a:r>
            <a:r>
              <a:rPr lang="en-US" sz="2200" dirty="0"/>
              <a:t> je bez </a:t>
            </a:r>
            <a:r>
              <a:rPr lang="en-US" sz="2200" dirty="0" err="1"/>
              <a:t>memorije</a:t>
            </a:r>
            <a:r>
              <a:rPr lang="en-US" sz="2200" dirty="0"/>
              <a:t>. </a:t>
            </a:r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en-US" sz="2200" dirty="0" err="1"/>
              <a:t>Tekst</a:t>
            </a:r>
            <a:r>
              <a:rPr lang="en-US" sz="2200" dirty="0"/>
              <a:t> u </a:t>
            </a:r>
            <a:r>
              <a:rPr lang="en-US" sz="2200" dirty="0" err="1"/>
              <a:t>nekoj</a:t>
            </a:r>
            <a:r>
              <a:rPr lang="en-US" sz="2200" dirty="0"/>
              <a:t> </a:t>
            </a:r>
            <a:r>
              <a:rPr lang="en-US" sz="2200" dirty="0" err="1"/>
              <a:t>knjizi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se </a:t>
            </a:r>
            <a:r>
              <a:rPr lang="en-US" sz="2200" dirty="0" err="1"/>
              <a:t>posmatrati</a:t>
            </a:r>
            <a:r>
              <a:rPr lang="en-US" sz="2200" dirty="0"/>
              <a:t> </a:t>
            </a:r>
            <a:r>
              <a:rPr lang="en-US" sz="2200" dirty="0" err="1"/>
              <a:t>kao</a:t>
            </a:r>
            <a:r>
              <a:rPr lang="en-US" sz="2200" dirty="0"/>
              <a:t> </a:t>
            </a:r>
            <a:r>
              <a:rPr lang="en-US" sz="2200" b="1" i="1" dirty="0" err="1"/>
              <a:t>Markovljev</a:t>
            </a:r>
            <a:r>
              <a:rPr lang="en-US" sz="2200" b="1" i="1" dirty="0"/>
              <a:t> </a:t>
            </a:r>
            <a:r>
              <a:rPr lang="en-US" sz="2200" b="1" i="1" dirty="0" err="1"/>
              <a:t>niz</a:t>
            </a:r>
            <a:r>
              <a:rPr lang="en-US" sz="2200" b="1" i="1" dirty="0"/>
              <a:t> </a:t>
            </a:r>
            <a:r>
              <a:rPr lang="en-US" sz="2200" dirty="0"/>
              <a:t>. Novi </a:t>
            </a: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US" sz="2200" dirty="0" err="1"/>
              <a:t>dobijen</a:t>
            </a:r>
            <a:r>
              <a:rPr lang="en-US" sz="2200" dirty="0"/>
              <a:t> </a:t>
            </a:r>
            <a:r>
              <a:rPr lang="en-US" sz="2200" dirty="0" err="1"/>
              <a:t>proizvoljnom</a:t>
            </a:r>
            <a:r>
              <a:rPr lang="en-US" sz="2200" dirty="0"/>
              <a:t> </a:t>
            </a:r>
            <a:r>
              <a:rPr lang="en-US" sz="2200" dirty="0" err="1"/>
              <a:t>permutacijom</a:t>
            </a:r>
            <a:r>
              <a:rPr lang="en-US" sz="2200" dirty="0"/>
              <a:t> </a:t>
            </a:r>
            <a:r>
              <a:rPr lang="en-US" sz="2200" dirty="0" err="1"/>
              <a:t>prvobitnog</a:t>
            </a:r>
            <a:r>
              <a:rPr lang="en-US" sz="2200" dirty="0"/>
              <a:t> </a:t>
            </a:r>
            <a:r>
              <a:rPr lang="en-US" sz="2200" dirty="0" err="1"/>
              <a:t>teksta</a:t>
            </a:r>
            <a:r>
              <a:rPr lang="en-US" sz="2200" dirty="0"/>
              <a:t> </a:t>
            </a:r>
            <a:r>
              <a:rPr lang="en-US" sz="2200" dirty="0" err="1"/>
              <a:t>imaće</a:t>
            </a:r>
            <a:r>
              <a:rPr lang="en-US" sz="2200" dirty="0"/>
              <a:t> </a:t>
            </a:r>
            <a:r>
              <a:rPr lang="en-US" sz="2200" dirty="0" err="1"/>
              <a:t>iste</a:t>
            </a:r>
            <a:r>
              <a:rPr lang="en-US" sz="2200" dirty="0"/>
              <a:t> </a:t>
            </a:r>
            <a:r>
              <a:rPr lang="en-US" sz="2200" dirty="0" err="1"/>
              <a:t>verovatnoće</a:t>
            </a:r>
            <a:r>
              <a:rPr lang="en-US" sz="2200" dirty="0"/>
              <a:t> </a:t>
            </a:r>
            <a:r>
              <a:rPr lang="en-US" sz="2200" dirty="0" err="1"/>
              <a:t>pojavljivanja</a:t>
            </a:r>
            <a:r>
              <a:rPr lang="en-US" sz="2200" dirty="0"/>
              <a:t> </a:t>
            </a:r>
            <a:r>
              <a:rPr lang="en-US" sz="2200" dirty="0" err="1"/>
              <a:t>pojedinih</a:t>
            </a:r>
            <a:r>
              <a:rPr lang="en-US" sz="2200" dirty="0"/>
              <a:t> </a:t>
            </a:r>
            <a:r>
              <a:rPr lang="en-US" sz="2200" dirty="0" err="1"/>
              <a:t>simbola</a:t>
            </a:r>
            <a:r>
              <a:rPr lang="en-US" sz="2200" dirty="0"/>
              <a:t>, </a:t>
            </a:r>
            <a:r>
              <a:rPr lang="en-US" sz="2200" dirty="0" err="1"/>
              <a:t>ali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statistička</a:t>
            </a:r>
            <a:r>
              <a:rPr lang="en-US" sz="2200" dirty="0"/>
              <a:t> </a:t>
            </a:r>
            <a:r>
              <a:rPr lang="en-US" sz="2200" dirty="0" err="1"/>
              <a:t>zavisnost</a:t>
            </a:r>
            <a:r>
              <a:rPr lang="en-US" sz="2200" dirty="0"/>
              <a:t> u </a:t>
            </a:r>
            <a:r>
              <a:rPr lang="en-US" sz="2200" dirty="0" err="1"/>
              <a:t>njemu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razbijena</a:t>
            </a:r>
            <a:r>
              <a:rPr lang="en-US" sz="2200" dirty="0"/>
              <a:t> </a:t>
            </a:r>
            <a:r>
              <a:rPr lang="en-US" sz="2200" dirty="0" err="1"/>
              <a:t>tj</a:t>
            </a:r>
            <a:r>
              <a:rPr lang="en-US" sz="2200" dirty="0"/>
              <a:t>, </a:t>
            </a:r>
            <a:r>
              <a:rPr lang="en-US" sz="2200" dirty="0" err="1"/>
              <a:t>biće</a:t>
            </a:r>
            <a:r>
              <a:rPr lang="en-US" sz="2200" dirty="0"/>
              <a:t> </a:t>
            </a:r>
            <a:r>
              <a:rPr lang="en-US" sz="2200" dirty="0" err="1"/>
              <a:t>niz</a:t>
            </a:r>
            <a:r>
              <a:rPr lang="en-US" sz="2200" dirty="0"/>
              <a:t> bez </a:t>
            </a:r>
            <a:r>
              <a:rPr lang="en-US" sz="2200" dirty="0" err="1"/>
              <a:t>memorije</a:t>
            </a:r>
            <a:r>
              <a:rPr lang="en-US" sz="22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4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Markovljevi</a:t>
            </a:r>
            <a:r>
              <a:rPr lang="en-US" sz="2800" dirty="0"/>
              <a:t> </a:t>
            </a:r>
            <a:r>
              <a:rPr lang="en-US" sz="2800" dirty="0" err="1"/>
              <a:t>izvori</a:t>
            </a:r>
            <a:r>
              <a:rPr lang="en-US" sz="2800" dirty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reda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080300" cy="449589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err="1"/>
              <a:t>Diskretni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memorijom</a:t>
            </a:r>
            <a:r>
              <a:rPr lang="en-US" sz="2200" dirty="0"/>
              <a:t> (S)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stanjima</a:t>
            </a:r>
            <a:r>
              <a:rPr lang="en-US" sz="2200" dirty="0"/>
              <a:t> Si (</a:t>
            </a:r>
            <a:r>
              <a:rPr lang="en-US" sz="2200" dirty="0" err="1"/>
              <a:t>i</a:t>
            </a:r>
            <a:r>
              <a:rPr lang="en-US" sz="2200" dirty="0"/>
              <a:t>=1,…q) I </a:t>
            </a:r>
            <a:r>
              <a:rPr lang="en-US" sz="2200" dirty="0" err="1"/>
              <a:t>simbolima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(</a:t>
            </a:r>
            <a:r>
              <a:rPr lang="en-US" sz="2200" dirty="0" err="1"/>
              <a:t>i</a:t>
            </a:r>
            <a:r>
              <a:rPr lang="en-US" sz="2200" dirty="0"/>
              <a:t>=1,…q),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mogu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pridruženi</a:t>
            </a:r>
            <a:r>
              <a:rPr lang="en-US" sz="2200" dirty="0"/>
              <a:t> </a:t>
            </a:r>
            <a:r>
              <a:rPr lang="en-US" sz="2200" dirty="0" err="1"/>
              <a:t>stanjima</a:t>
            </a:r>
            <a:r>
              <a:rPr lang="en-US" sz="2200" dirty="0"/>
              <a:t> , </a:t>
            </a:r>
            <a:r>
              <a:rPr lang="en-US" sz="2200" i="1" dirty="0"/>
              <a:t>je </a:t>
            </a:r>
            <a:r>
              <a:rPr lang="en-US" sz="2200" b="1" i="1" dirty="0" err="1"/>
              <a:t>Markovljev</a:t>
            </a:r>
            <a:r>
              <a:rPr lang="en-US" sz="2200" b="1" i="1" dirty="0"/>
              <a:t> </a:t>
            </a:r>
            <a:r>
              <a:rPr lang="en-US" sz="2200" b="1" i="1" dirty="0" err="1"/>
              <a:t>izvor</a:t>
            </a:r>
            <a:r>
              <a:rPr lang="en-US" sz="2200" b="1" i="1" dirty="0"/>
              <a:t> </a:t>
            </a:r>
            <a:r>
              <a:rPr lang="en-US" sz="2200" i="1" dirty="0" err="1"/>
              <a:t>ako</a:t>
            </a:r>
            <a:r>
              <a:rPr lang="en-US" sz="2200" i="1" dirty="0"/>
              <a:t> </a:t>
            </a:r>
            <a:r>
              <a:rPr lang="en-US" sz="2200" i="1" dirty="0" err="1"/>
              <a:t>verovatnoća</a:t>
            </a:r>
            <a:r>
              <a:rPr lang="en-US" sz="2200" i="1" dirty="0"/>
              <a:t> </a:t>
            </a:r>
            <a:r>
              <a:rPr lang="en-US" sz="2200" i="1" dirty="0" err="1"/>
              <a:t>prelaska</a:t>
            </a:r>
            <a:r>
              <a:rPr lang="en-US" sz="2200" i="1" dirty="0"/>
              <a:t> </a:t>
            </a:r>
            <a:r>
              <a:rPr lang="en-US" sz="2200" i="1" dirty="0" err="1"/>
              <a:t>iz</a:t>
            </a:r>
            <a:r>
              <a:rPr lang="en-US" sz="2200" i="1" dirty="0"/>
              <a:t> </a:t>
            </a:r>
            <a:r>
              <a:rPr lang="en-US" sz="2200" i="1" dirty="0" err="1"/>
              <a:t>jednog</a:t>
            </a:r>
            <a:r>
              <a:rPr lang="en-US" sz="2200" i="1" dirty="0"/>
              <a:t> </a:t>
            </a:r>
            <a:r>
              <a:rPr lang="en-US" sz="2200" i="1" dirty="0" err="1"/>
              <a:t>stanja</a:t>
            </a:r>
            <a:r>
              <a:rPr lang="en-US" sz="2200" i="1" dirty="0"/>
              <a:t> u </a:t>
            </a:r>
            <a:r>
              <a:rPr lang="en-US" sz="2200" i="1" dirty="0" err="1"/>
              <a:t>sledeće</a:t>
            </a:r>
            <a:r>
              <a:rPr lang="en-US" sz="2200" i="1" dirty="0"/>
              <a:t> </a:t>
            </a:r>
            <a:r>
              <a:rPr lang="en-US" sz="2200" i="1" dirty="0" err="1"/>
              <a:t>zavisi</a:t>
            </a:r>
            <a:r>
              <a:rPr lang="en-US" sz="2200" i="1" dirty="0"/>
              <a:t> </a:t>
            </a:r>
            <a:r>
              <a:rPr lang="en-US" sz="2200" i="1" dirty="0" err="1"/>
              <a:t>samo</a:t>
            </a:r>
            <a:r>
              <a:rPr lang="en-US" sz="2200" i="1" dirty="0"/>
              <a:t> od </a:t>
            </a:r>
            <a:r>
              <a:rPr lang="en-US" sz="2200" i="1" dirty="0" err="1"/>
              <a:t>tekućeg</a:t>
            </a:r>
            <a:r>
              <a:rPr lang="en-US" sz="2200" i="1" dirty="0"/>
              <a:t> </a:t>
            </a:r>
            <a:r>
              <a:rPr lang="en-US" sz="2200" i="1" dirty="0" err="1"/>
              <a:t>stanja</a:t>
            </a:r>
            <a:r>
              <a:rPr lang="en-US" sz="2200" dirty="0"/>
              <a:t>  . Ili , </a:t>
            </a:r>
            <a:r>
              <a:rPr lang="en-US" sz="2200" dirty="0" err="1"/>
              <a:t>druga</a:t>
            </a:r>
            <a:r>
              <a:rPr lang="en-US" sz="2200" dirty="0"/>
              <a:t> </a:t>
            </a:r>
            <a:r>
              <a:rPr lang="en-US" sz="2200" dirty="0" err="1"/>
              <a:t>definicija</a:t>
            </a:r>
            <a:r>
              <a:rPr lang="en-US" sz="2200" dirty="0"/>
              <a:t> je : </a:t>
            </a:r>
            <a:r>
              <a:rPr lang="en-US" sz="2200" dirty="0" err="1"/>
              <a:t>Izvor</a:t>
            </a:r>
            <a:r>
              <a:rPr lang="en-US" sz="2200" dirty="0"/>
              <a:t> je </a:t>
            </a:r>
            <a:r>
              <a:rPr lang="en-US" sz="2200" dirty="0" err="1"/>
              <a:t>Merkovljev</a:t>
            </a:r>
            <a:r>
              <a:rPr lang="en-US" sz="2200" dirty="0"/>
              <a:t> </a:t>
            </a:r>
            <a:r>
              <a:rPr lang="en-US" sz="2200" dirty="0" err="1"/>
              <a:t>ako</a:t>
            </a:r>
            <a:r>
              <a:rPr lang="en-US" sz="2200" dirty="0"/>
              <a:t> se </a:t>
            </a:r>
            <a:r>
              <a:rPr lang="en-US" sz="2200" dirty="0" err="1"/>
              <a:t>poznavanjem</a:t>
            </a:r>
            <a:r>
              <a:rPr lang="en-US" sz="2200" dirty="0"/>
              <a:t> </a:t>
            </a:r>
            <a:r>
              <a:rPr lang="en-US" sz="2200" dirty="0" err="1"/>
              <a:t>sadašnjosti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en-US" sz="2200" dirty="0" err="1"/>
              <a:t>ponašanje</a:t>
            </a:r>
            <a:r>
              <a:rPr lang="en-US" sz="2200" dirty="0"/>
              <a:t> u </a:t>
            </a:r>
            <a:r>
              <a:rPr lang="en-US" sz="2200" dirty="0" err="1"/>
              <a:t>budućnosti</a:t>
            </a:r>
            <a:r>
              <a:rPr lang="en-US" sz="2200" dirty="0"/>
              <a:t> bez </a:t>
            </a:r>
            <a:r>
              <a:rPr lang="en-US" sz="2200" dirty="0" err="1"/>
              <a:t>poznavanja</a:t>
            </a:r>
            <a:r>
              <a:rPr lang="en-US" sz="2200" dirty="0"/>
              <a:t> </a:t>
            </a:r>
            <a:r>
              <a:rPr lang="en-US" sz="2200" dirty="0" err="1"/>
              <a:t>prošlosti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0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sz="2200" dirty="0"/>
              <a:t> </a:t>
            </a:r>
            <a:r>
              <a:rPr lang="en-US" sz="2200" dirty="0" err="1"/>
              <a:t>Stanje</a:t>
            </a:r>
            <a:r>
              <a:rPr lang="en-US" sz="2200" dirty="0"/>
              <a:t> Si je </a:t>
            </a:r>
            <a:r>
              <a:rPr lang="en-US" sz="2200" b="1" i="1" dirty="0" err="1"/>
              <a:t>tranzijentno</a:t>
            </a:r>
            <a:r>
              <a:rPr lang="en-US" sz="2200" dirty="0"/>
              <a:t> (</a:t>
            </a:r>
            <a:r>
              <a:rPr lang="en-US" sz="2200" dirty="0" err="1"/>
              <a:t>nebitno,nepovratno</a:t>
            </a:r>
            <a:r>
              <a:rPr lang="en-US" sz="2200" dirty="0"/>
              <a:t>)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bar </a:t>
            </a:r>
            <a:r>
              <a:rPr lang="en-US" sz="2200" dirty="0" err="1"/>
              <a:t>jednog</a:t>
            </a:r>
            <a:r>
              <a:rPr lang="en-US" sz="2200" dirty="0"/>
              <a:t> </a:t>
            </a:r>
            <a:r>
              <a:rPr lang="en-US" sz="2200" dirty="0" err="1"/>
              <a:t>stanja</a:t>
            </a:r>
            <a:r>
              <a:rPr lang="en-US" sz="2200" dirty="0"/>
              <a:t> u </a:t>
            </a:r>
            <a:r>
              <a:rPr lang="en-US" sz="2200" dirty="0" err="1"/>
              <a:t>koje</a:t>
            </a:r>
            <a:r>
              <a:rPr lang="en-US" sz="2200" dirty="0"/>
              <a:t> se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doći</a:t>
            </a:r>
            <a:r>
              <a:rPr lang="en-US" sz="2200" dirty="0"/>
              <a:t> (</a:t>
            </a:r>
            <a:r>
              <a:rPr lang="en-US" sz="2200" dirty="0" err="1"/>
              <a:t>direktno</a:t>
            </a:r>
            <a:r>
              <a:rPr lang="en-US" sz="2200" dirty="0"/>
              <a:t> </a:t>
            </a:r>
            <a:r>
              <a:rPr lang="en-US" sz="2200" dirty="0" err="1"/>
              <a:t>ili</a:t>
            </a:r>
            <a:r>
              <a:rPr lang="en-US" sz="2200" dirty="0"/>
              <a:t> </a:t>
            </a:r>
            <a:r>
              <a:rPr lang="en-US" sz="2200" dirty="0" err="1"/>
              <a:t>indirektno</a:t>
            </a:r>
            <a:r>
              <a:rPr lang="en-US" sz="2200" dirty="0"/>
              <a:t>) is Si process </a:t>
            </a:r>
            <a:r>
              <a:rPr lang="en-US" sz="2200" dirty="0" err="1"/>
              <a:t>više</a:t>
            </a:r>
            <a:r>
              <a:rPr lang="en-US" sz="2200" dirty="0"/>
              <a:t> </a:t>
            </a:r>
            <a:r>
              <a:rPr lang="en-US" sz="2200" dirty="0" err="1"/>
              <a:t>nikad</a:t>
            </a:r>
            <a:r>
              <a:rPr lang="en-US" sz="2200" dirty="0"/>
              <a:t> </a:t>
            </a:r>
            <a:r>
              <a:rPr lang="en-US" sz="2200" dirty="0" err="1"/>
              <a:t>nemože</a:t>
            </a:r>
            <a:r>
              <a:rPr lang="en-US" sz="2200" dirty="0"/>
              <a:t> da se </a:t>
            </a:r>
            <a:r>
              <a:rPr lang="en-US" sz="2200" dirty="0" err="1"/>
              <a:t>vrati</a:t>
            </a:r>
            <a:r>
              <a:rPr lang="en-US" sz="2200" dirty="0"/>
              <a:t> u Si. </a:t>
            </a:r>
            <a:r>
              <a:rPr lang="en-US" sz="2200" dirty="0" err="1"/>
              <a:t>Takva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 : S</a:t>
            </a:r>
            <a:r>
              <a:rPr lang="en-US" sz="2200" baseline="-25000" dirty="0"/>
              <a:t>2</a:t>
            </a:r>
            <a:r>
              <a:rPr lang="en-US" sz="2200" dirty="0"/>
              <a:t>, S</a:t>
            </a:r>
            <a:r>
              <a:rPr lang="en-US" sz="2200" baseline="-25000" dirty="0"/>
              <a:t>3</a:t>
            </a:r>
            <a:r>
              <a:rPr lang="en-US" sz="2200" dirty="0"/>
              <a:t>, S</a:t>
            </a:r>
            <a:r>
              <a:rPr lang="en-US" sz="2200" baseline="-25000" dirty="0"/>
              <a:t>4</a:t>
            </a:r>
            <a:r>
              <a:rPr lang="en-US" sz="2200" dirty="0"/>
              <a:t> I S</a:t>
            </a:r>
            <a:r>
              <a:rPr lang="en-US" sz="2200" baseline="-25000" dirty="0"/>
              <a:t>5</a:t>
            </a:r>
            <a:r>
              <a:rPr lang="sr-Latn-CS" sz="2200" dirty="0"/>
              <a:t>	</a:t>
            </a:r>
            <a:endParaRPr lang="sr-Latn-CS" sz="2200" dirty="0" smtClean="0"/>
          </a:p>
          <a:p>
            <a:pPr>
              <a:lnSpc>
                <a:spcPct val="150000"/>
              </a:lnSpc>
            </a:pPr>
            <a:r>
              <a:rPr lang="sr-Latn-CS" sz="2400" dirty="0"/>
              <a:t>Stanje Si je </a:t>
            </a:r>
            <a:r>
              <a:rPr lang="sr-Latn-CS" sz="2400" b="1" i="1" dirty="0"/>
              <a:t>rekurentno</a:t>
            </a:r>
            <a:r>
              <a:rPr lang="sr-Latn-CS" sz="2400" dirty="0"/>
              <a:t> (esencijalno, bitno, povratno) ako iz svakog stanja u koje se može doći iz Si proces kasnije može da se vrati u Si. Takva su: S1, S6 i </a:t>
            </a:r>
            <a:r>
              <a:rPr lang="sr-Latn-CS" sz="2400" dirty="0" smtClean="0"/>
              <a:t>S7</a:t>
            </a: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3628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CS" sz="2000" dirty="0"/>
              <a:t>	</a:t>
            </a:r>
            <a:r>
              <a:rPr lang="sr-Latn-CS" sz="2200" dirty="0"/>
              <a:t>Stanje Si je </a:t>
            </a:r>
            <a:r>
              <a:rPr lang="sr-Latn-CS" sz="2200" b="1" i="1" dirty="0"/>
              <a:t>periodično</a:t>
            </a:r>
            <a:r>
              <a:rPr lang="sr-Latn-CS" sz="2200" dirty="0"/>
              <a:t> ako postoji ceo broj d(&gt;1 )takav da se, posle napuštanja toga stanja, izvor može vratiti u isto stanje samo posle 𝒌∙𝒅 koraka. Takva su : S3, S4 i S5. Ako je d=1, stanje je aperiodično</a:t>
            </a:r>
            <a:r>
              <a:rPr lang="sr-Latn-CS" sz="2200" dirty="0" smtClean="0"/>
              <a:t>.</a:t>
            </a:r>
          </a:p>
          <a:p>
            <a:pPr>
              <a:lnSpc>
                <a:spcPct val="150000"/>
              </a:lnSpc>
            </a:pPr>
            <a:endParaRPr lang="sr-Latn-CS" sz="2200" dirty="0"/>
          </a:p>
          <a:p>
            <a:pPr>
              <a:lnSpc>
                <a:spcPct val="150000"/>
              </a:lnSpc>
            </a:pPr>
            <a:r>
              <a:rPr lang="sr-Latn-CS" sz="2200" dirty="0"/>
              <a:t>	Stanje Si je </a:t>
            </a:r>
            <a:r>
              <a:rPr lang="sr-Latn-CS" sz="2200" b="1" i="1" dirty="0"/>
              <a:t>absorbujuće </a:t>
            </a:r>
            <a:r>
              <a:rPr lang="sr-Latn-CS" sz="2200" dirty="0"/>
              <a:t>ako izvor, po dolasku u to stanje, ne može više </a:t>
            </a:r>
            <a:r>
              <a:rPr lang="sr-Latn-CS" sz="2200" dirty="0" smtClean="0"/>
              <a:t>da ga </a:t>
            </a:r>
            <a:r>
              <a:rPr lang="sr-Latn-CS" sz="2200" dirty="0"/>
              <a:t>napusti. Takvo je S1.</a:t>
            </a:r>
          </a:p>
          <a:p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3516318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400" b="1" i="1" dirty="0" smtClean="0"/>
              <a:t>Kontrolna pitanja:</a:t>
            </a:r>
          </a:p>
          <a:p>
            <a:endParaRPr lang="sr-Latn-CS" sz="2400" b="1" i="1" dirty="0" smtClean="0"/>
          </a:p>
          <a:p>
            <a:r>
              <a:rPr lang="sr-Latn-CS" sz="2400" dirty="0" smtClean="0"/>
              <a:t>1. Definicija izvora sa memorijom m-tog reda.</a:t>
            </a:r>
          </a:p>
          <a:p>
            <a:r>
              <a:rPr lang="sr-Latn-CS" sz="2400" dirty="0" smtClean="0"/>
              <a:t>2. Šta je stanje izvora?</a:t>
            </a:r>
          </a:p>
          <a:p>
            <a:r>
              <a:rPr lang="sr-Latn-CS" sz="2400" dirty="0" smtClean="0"/>
              <a:t>3</a:t>
            </a:r>
            <a:r>
              <a:rPr lang="sr-Latn-CS" sz="2400" dirty="0"/>
              <a:t>. </a:t>
            </a:r>
            <a:r>
              <a:rPr lang="sr-Latn-CS" sz="2400" dirty="0" smtClean="0"/>
              <a:t>Od </a:t>
            </a:r>
            <a:r>
              <a:rPr lang="sr-Latn-CS" sz="2400" i="1" dirty="0"/>
              <a:t>q </a:t>
            </a:r>
            <a:r>
              <a:rPr lang="sr-Latn-CS" sz="2400" dirty="0"/>
              <a:t>simbola na </a:t>
            </a:r>
            <a:r>
              <a:rPr lang="sr-Latn-CS" sz="2400" i="1" dirty="0"/>
              <a:t>m</a:t>
            </a:r>
            <a:r>
              <a:rPr lang="sr-Latn-CS" sz="2400" dirty="0"/>
              <a:t> mesta </a:t>
            </a:r>
            <a:r>
              <a:rPr lang="sr-Latn-CS" sz="2400" dirty="0" smtClean="0"/>
              <a:t>koliko može biti stanja izvora?</a:t>
            </a:r>
            <a:endParaRPr lang="sr-Latn-CS" sz="2400" dirty="0"/>
          </a:p>
          <a:p>
            <a:r>
              <a:rPr lang="sr-Latn-CS" sz="2400" dirty="0" smtClean="0"/>
              <a:t>4. Definicija izvora pridruženog Markovljevom izvoru.</a:t>
            </a:r>
          </a:p>
        </p:txBody>
      </p:sp>
    </p:spTree>
    <p:extLst>
      <p:ext uri="{BB962C8B-B14F-4D97-AF65-F5344CB8AC3E}">
        <p14:creationId xmlns:p14="http://schemas.microsoft.com/office/powerpoint/2010/main" xmlns="" val="294102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200" dirty="0"/>
              <a:t>5. </a:t>
            </a:r>
            <a:r>
              <a:rPr lang="sr-Latn-CS" sz="2400" dirty="0"/>
              <a:t>Definicija Markovljevog izvora.</a:t>
            </a:r>
          </a:p>
          <a:p>
            <a:r>
              <a:rPr lang="sr-Latn-CS" sz="2400" dirty="0"/>
              <a:t>6. Šta je: </a:t>
            </a:r>
            <a:endParaRPr lang="sr-Latn-CS" sz="2400" dirty="0" smtClean="0"/>
          </a:p>
          <a:p>
            <a:r>
              <a:rPr lang="sr-Latn-CS" sz="2400" dirty="0"/>
              <a:t>-</a:t>
            </a:r>
            <a:r>
              <a:rPr lang="sr-Latn-CS" sz="2400" dirty="0" smtClean="0"/>
              <a:t>tranzijentno</a:t>
            </a:r>
            <a:r>
              <a:rPr lang="sr-Latn-CS" sz="2400" dirty="0"/>
              <a:t>, </a:t>
            </a:r>
            <a:endParaRPr lang="sr-Latn-CS" sz="2400" dirty="0" smtClean="0"/>
          </a:p>
          <a:p>
            <a:r>
              <a:rPr lang="sr-Latn-CS" sz="2400" dirty="0"/>
              <a:t>-</a:t>
            </a:r>
            <a:r>
              <a:rPr lang="sr-Latn-CS" sz="2400" dirty="0" smtClean="0"/>
              <a:t>rekurzivno,</a:t>
            </a:r>
          </a:p>
          <a:p>
            <a:r>
              <a:rPr lang="sr-Latn-CS" sz="2400" dirty="0"/>
              <a:t>-</a:t>
            </a:r>
            <a:r>
              <a:rPr lang="sr-Latn-CS" sz="2400" dirty="0" smtClean="0"/>
              <a:t> </a:t>
            </a:r>
            <a:r>
              <a:rPr lang="sr-Latn-CS" sz="2400" dirty="0"/>
              <a:t>periodično i </a:t>
            </a:r>
            <a:endParaRPr lang="sr-Latn-CS" sz="2400" dirty="0" smtClean="0"/>
          </a:p>
          <a:p>
            <a:r>
              <a:rPr lang="sr-Latn-CS" sz="2400" dirty="0"/>
              <a:t>-</a:t>
            </a:r>
            <a:r>
              <a:rPr lang="sr-Latn-CS" sz="2400" dirty="0" smtClean="0"/>
              <a:t>absorbujuće </a:t>
            </a:r>
            <a:r>
              <a:rPr lang="sr-Latn-CS" sz="2400" dirty="0"/>
              <a:t>stanje?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325208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97661"/>
            <a:ext cx="7792997" cy="4060635"/>
          </a:xfrm>
        </p:spPr>
        <p:txBody>
          <a:bodyPr/>
          <a:lstStyle/>
          <a:p>
            <a:pPr>
              <a:buAutoNum type="alphaLcParenR" startAt="2"/>
            </a:pPr>
            <a:r>
              <a:rPr lang="en-US" sz="2200" dirty="0" err="1"/>
              <a:t>Neka</a:t>
            </a:r>
            <a:r>
              <a:rPr lang="en-US" sz="2200" dirty="0"/>
              <a:t> je </a:t>
            </a:r>
            <a:r>
              <a:rPr lang="en-US" sz="2200" dirty="0" err="1"/>
              <a:t>izvršeno</a:t>
            </a:r>
            <a:r>
              <a:rPr lang="en-US" sz="2200" dirty="0"/>
              <a:t> </a:t>
            </a:r>
            <a:r>
              <a:rPr lang="en-US" sz="2200" dirty="0" err="1"/>
              <a:t>drugo</a:t>
            </a:r>
            <a:r>
              <a:rPr lang="en-US" sz="2200" dirty="0"/>
              <a:t> (n=2) </a:t>
            </a:r>
            <a:r>
              <a:rPr lang="en-US" sz="2200" dirty="0" err="1"/>
              <a:t>proširenje</a:t>
            </a:r>
            <a:r>
              <a:rPr lang="en-US" sz="2200" dirty="0"/>
              <a:t> </a:t>
            </a:r>
            <a:r>
              <a:rPr lang="en-US" sz="2200" dirty="0" err="1"/>
              <a:t>izvora</a:t>
            </a:r>
            <a:r>
              <a:rPr lang="en-US" sz="2000" dirty="0"/>
              <a:t> (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simbola</a:t>
            </a:r>
            <a:r>
              <a:rPr lang="en-US" sz="2000" dirty="0"/>
              <a:t> je </a:t>
            </a:r>
            <a:r>
              <a:rPr lang="en-US" sz="2000" dirty="0" err="1"/>
              <a:t>q</a:t>
            </a:r>
            <a:r>
              <a:rPr lang="en-US" sz="2000" baseline="30000" dirty="0" err="1"/>
              <a:t>n</a:t>
            </a:r>
            <a:r>
              <a:rPr lang="en-US" sz="2000" dirty="0"/>
              <a:t>=3</a:t>
            </a:r>
            <a:r>
              <a:rPr lang="en-US" sz="2000" baseline="30000" dirty="0"/>
              <a:t>2</a:t>
            </a:r>
            <a:r>
              <a:rPr lang="en-US" sz="2000" dirty="0"/>
              <a:t>=9)</a:t>
            </a:r>
          </a:p>
          <a:p>
            <a:pPr marL="0" indent="0">
              <a:buNone/>
            </a:pPr>
            <a:r>
              <a:rPr lang="en-US" sz="2200" dirty="0" err="1"/>
              <a:t>Sada</a:t>
            </a:r>
            <a:r>
              <a:rPr lang="en-US" sz="2200" dirty="0"/>
              <a:t> je </a:t>
            </a:r>
          </a:p>
          <a:p>
            <a:pPr marL="0" indent="0">
              <a:buNone/>
            </a:pPr>
            <a:r>
              <a:rPr lang="en-US" sz="1600" dirty="0" err="1"/>
              <a:t>si</a:t>
            </a:r>
            <a:r>
              <a:rPr lang="en-US" sz="1600" dirty="0"/>
              <a:t> ,</a:t>
            </a:r>
            <a:r>
              <a:rPr lang="en-US" sz="1600" dirty="0" err="1"/>
              <a:t>sj</a:t>
            </a:r>
            <a:r>
              <a:rPr lang="en-US" sz="1600" dirty="0"/>
              <a:t>       s1 ,s1    s1,s2     s1,s3     s2 ,s1     s2,s2     s2,s3     s2 ,s1    s2,s2     s2,s3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P(</a:t>
            </a:r>
            <a:r>
              <a:rPr lang="en-US" sz="1600" dirty="0" err="1"/>
              <a:t>si</a:t>
            </a:r>
            <a:r>
              <a:rPr lang="en-US" sz="1600" dirty="0"/>
              <a:t> ,</a:t>
            </a:r>
            <a:r>
              <a:rPr lang="en-US" sz="1600" dirty="0" err="1"/>
              <a:t>sj</a:t>
            </a:r>
            <a:r>
              <a:rPr lang="en-US" sz="1600" dirty="0"/>
              <a:t>)    1/4</a:t>
            </a:r>
            <a:r>
              <a:rPr lang="en-US" sz="1600" b="1" dirty="0"/>
              <a:t> </a:t>
            </a:r>
            <a:r>
              <a:rPr lang="en-US" sz="1600" dirty="0"/>
              <a:t>     1/8        1/8        1/8       1/16      1/16      1/8      1/16     1/16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200" dirty="0" err="1"/>
              <a:t>Entropija</a:t>
            </a:r>
            <a:r>
              <a:rPr lang="en-US" sz="2200" dirty="0"/>
              <a:t> je :</a:t>
            </a:r>
          </a:p>
          <a:p>
            <a:pPr marL="0" indent="0">
              <a:buNone/>
            </a:pPr>
            <a:r>
              <a:rPr lang="en-US" sz="2200" dirty="0"/>
              <a:t> H(S2</a:t>
            </a:r>
            <a:r>
              <a:rPr lang="en-US" dirty="0"/>
              <a:t>) =1 1/4ld4+4 1/8ld8+4 1/16 ld16=3 [</a:t>
            </a:r>
            <a:r>
              <a:rPr lang="en-US" dirty="0" err="1"/>
              <a:t>Sh</a:t>
            </a:r>
            <a:r>
              <a:rPr lang="en-US" dirty="0"/>
              <a:t>/(</a:t>
            </a:r>
            <a:r>
              <a:rPr lang="en-US" dirty="0" err="1"/>
              <a:t>simb</a:t>
            </a:r>
            <a:r>
              <a:rPr lang="en-US" dirty="0"/>
              <a:t>(S^2))] =2 H(S)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xmlns="" val="250588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964" y="340290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r-Latn-CS" sz="4000" b="1" dirty="0" smtClean="0"/>
              <a:t>Diskretan izvor  sa memorijom</a:t>
            </a:r>
            <a:endParaRPr lang="sr-Latn-C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139111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347713" cy="564292"/>
          </a:xfrm>
        </p:spPr>
        <p:txBody>
          <a:bodyPr>
            <a:normAutofit fontScale="90000"/>
          </a:bodyPr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599" y="1359244"/>
            <a:ext cx="6347714" cy="46821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sr-Latn-CS" sz="2200" dirty="0"/>
          </a:p>
          <a:p>
            <a:pPr algn="just">
              <a:lnSpc>
                <a:spcPct val="150000"/>
              </a:lnSpc>
            </a:pPr>
            <a:r>
              <a:rPr lang="en-US" sz="2200" dirty="0" err="1"/>
              <a:t>Pojavljivanje</a:t>
            </a:r>
            <a:r>
              <a:rPr lang="en-US" sz="2200" dirty="0"/>
              <a:t> </a:t>
            </a:r>
            <a:r>
              <a:rPr lang="en-US" sz="2200" dirty="0" err="1"/>
              <a:t>jednog</a:t>
            </a:r>
            <a:r>
              <a:rPr lang="en-US" sz="2200" dirty="0"/>
              <a:t> </a:t>
            </a:r>
            <a:r>
              <a:rPr lang="en-US" sz="2200" dirty="0" err="1"/>
              <a:t>simbola</a:t>
            </a:r>
            <a:r>
              <a:rPr lang="en-US" sz="2200" dirty="0"/>
              <a:t> </a:t>
            </a:r>
            <a:r>
              <a:rPr lang="en-US" sz="2200" dirty="0" err="1"/>
              <a:t>zavisi</a:t>
            </a:r>
            <a:r>
              <a:rPr lang="en-US" sz="2200" dirty="0"/>
              <a:t> od </a:t>
            </a:r>
            <a:r>
              <a:rPr lang="en-US" sz="2200" dirty="0" err="1"/>
              <a:t>sekvence</a:t>
            </a:r>
            <a:r>
              <a:rPr lang="en-US" sz="2200" dirty="0"/>
              <a:t> </a:t>
            </a:r>
            <a:r>
              <a:rPr lang="en-US" sz="2200" dirty="0" err="1"/>
              <a:t>predhodno</a:t>
            </a:r>
            <a:r>
              <a:rPr lang="en-US" sz="2200" dirty="0"/>
              <a:t> </a:t>
            </a:r>
            <a:r>
              <a:rPr lang="en-US" sz="2200" dirty="0" err="1"/>
              <a:t>emitovanih</a:t>
            </a:r>
            <a:r>
              <a:rPr lang="en-US" sz="2200" dirty="0"/>
              <a:t> </a:t>
            </a:r>
            <a:r>
              <a:rPr lang="en-US" sz="2200" dirty="0" err="1"/>
              <a:t>simbola.Ako</a:t>
            </a:r>
            <a:r>
              <a:rPr lang="en-US" sz="2200" dirty="0"/>
              <a:t> je </a:t>
            </a:r>
            <a:r>
              <a:rPr lang="en-US" sz="2200" dirty="0" err="1"/>
              <a:t>dužina</a:t>
            </a:r>
            <a:r>
              <a:rPr lang="en-US" sz="2200" dirty="0"/>
              <a:t>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/>
              <a:t>sekvence</a:t>
            </a:r>
            <a:r>
              <a:rPr lang="en-US" sz="2200" dirty="0"/>
              <a:t> m </a:t>
            </a:r>
            <a:r>
              <a:rPr lang="en-US" sz="2200" dirty="0" err="1"/>
              <a:t>tada</a:t>
            </a:r>
            <a:r>
              <a:rPr lang="en-US" sz="2200" dirty="0"/>
              <a:t> se </a:t>
            </a:r>
            <a:r>
              <a:rPr lang="en-US" sz="2200" dirty="0" err="1"/>
              <a:t>radi</a:t>
            </a:r>
            <a:r>
              <a:rPr lang="en-US" sz="2200" dirty="0"/>
              <a:t> </a:t>
            </a:r>
            <a:r>
              <a:rPr lang="en-US" sz="2200" b="1" i="1" dirty="0"/>
              <a:t>o </a:t>
            </a:r>
            <a:r>
              <a:rPr lang="en-US" sz="2200" b="1" i="1" dirty="0" err="1"/>
              <a:t>izvoru</a:t>
            </a:r>
            <a:r>
              <a:rPr lang="en-US" sz="2200" b="1" i="1" dirty="0"/>
              <a:t> s </a:t>
            </a:r>
            <a:r>
              <a:rPr lang="en-US" sz="2200" b="1" i="1" dirty="0" err="1"/>
              <a:t>memorijom</a:t>
            </a:r>
            <a:r>
              <a:rPr lang="en-US" sz="2200" b="1" i="1" dirty="0"/>
              <a:t> m-tog </a:t>
            </a:r>
            <a:r>
              <a:rPr lang="en-US" sz="2200" b="1" i="1" dirty="0" err="1"/>
              <a:t>reda</a:t>
            </a:r>
            <a:r>
              <a:rPr lang="en-US" sz="2200" dirty="0"/>
              <a:t>. </a:t>
            </a:r>
            <a:r>
              <a:rPr lang="en-US" sz="2200" dirty="0" err="1"/>
              <a:t>Neki</a:t>
            </a:r>
            <a:r>
              <a:rPr lang="en-US" sz="2200" dirty="0"/>
              <a:t> </a:t>
            </a:r>
            <a:r>
              <a:rPr lang="en-US" sz="2200" dirty="0" err="1"/>
              <a:t>autori</a:t>
            </a:r>
            <a:r>
              <a:rPr lang="en-US" sz="2200" dirty="0"/>
              <a:t>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/>
              <a:t>izvore</a:t>
            </a:r>
            <a:r>
              <a:rPr lang="en-US" sz="2200" dirty="0"/>
              <a:t> </a:t>
            </a:r>
            <a:r>
              <a:rPr lang="en-US" sz="2200" dirty="0" err="1"/>
              <a:t>nazivaju</a:t>
            </a:r>
            <a:r>
              <a:rPr lang="en-US" sz="2200" dirty="0"/>
              <a:t> </a:t>
            </a:r>
            <a:r>
              <a:rPr lang="en-US" sz="2200" b="1" i="1" dirty="0" err="1"/>
              <a:t>Markovljevi</a:t>
            </a:r>
            <a:r>
              <a:rPr lang="en-US" sz="2200" b="1" i="1" dirty="0"/>
              <a:t> </a:t>
            </a:r>
            <a:r>
              <a:rPr lang="en-US" sz="2200" b="1" i="1" dirty="0" err="1"/>
              <a:t>izvori</a:t>
            </a:r>
            <a:r>
              <a:rPr lang="en-US" sz="2200" b="1" i="1" dirty="0"/>
              <a:t> m-tog </a:t>
            </a:r>
            <a:r>
              <a:rPr lang="en-US" sz="2200" b="1" i="1" dirty="0" err="1"/>
              <a:t>reda</a:t>
            </a:r>
            <a:r>
              <a:rPr lang="en-US" sz="22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200" dirty="0"/>
          </a:p>
          <a:p>
            <a:pPr algn="just"/>
            <a:endParaRPr lang="sr-Latn-C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13039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CS" sz="2200" dirty="0"/>
              <a:t>Ako je proces m-tog reda opisuje se listom simbola: 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S(s1,s2, ...,sq)  i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skupom uslovnih verovatnoća:</a:t>
            </a:r>
          </a:p>
          <a:p>
            <a:pPr marL="342900" lvl="1" indent="-342900">
              <a:lnSpc>
                <a:spcPct val="150000"/>
              </a:lnSpc>
            </a:pPr>
            <a:r>
              <a:rPr lang="en-US" sz="2200" dirty="0"/>
              <a:t>P(</a:t>
            </a:r>
            <a:r>
              <a:rPr lang="en-US" sz="2200" dirty="0" err="1"/>
              <a:t>sj</a:t>
            </a:r>
            <a:r>
              <a:rPr lang="en-US" sz="2200" dirty="0"/>
              <a:t>/ si1,…</a:t>
            </a:r>
            <a:r>
              <a:rPr lang="en-US" sz="2200" dirty="0" err="1"/>
              <a:t>sik</a:t>
            </a:r>
            <a:r>
              <a:rPr lang="en-US" sz="2200" dirty="0"/>
              <a:t>, ...,</a:t>
            </a:r>
            <a:r>
              <a:rPr lang="en-US" sz="2200" dirty="0" err="1"/>
              <a:t>sim</a:t>
            </a:r>
            <a:r>
              <a:rPr lang="en-US" sz="2200" dirty="0"/>
              <a:t>)    </a:t>
            </a:r>
            <a:endParaRPr lang="sr-Latn-CS" sz="2200" dirty="0" smtClean="0"/>
          </a:p>
          <a:p>
            <a:pPr marL="342900" lvl="1" indent="-342900">
              <a:lnSpc>
                <a:spcPct val="150000"/>
              </a:lnSpc>
            </a:pPr>
            <a:r>
              <a:rPr lang="en-US" sz="2200" dirty="0" smtClean="0"/>
              <a:t>j=1,2</a:t>
            </a:r>
            <a:r>
              <a:rPr lang="en-US" sz="2200" dirty="0"/>
              <a:t>,...,q  </a:t>
            </a:r>
            <a:r>
              <a:rPr lang="en-US" sz="2200" dirty="0" err="1"/>
              <a:t>ik</a:t>
            </a:r>
            <a:r>
              <a:rPr lang="en-US" sz="2200" dirty="0"/>
              <a:t>=1,2,…q    k=1,2,…m</a:t>
            </a:r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21964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Latn-CS" dirty="0" smtClean="0"/>
              <a:t>	</a:t>
            </a:r>
            <a:r>
              <a:rPr lang="sr-Latn-CS" sz="2200" dirty="0"/>
              <a:t>pri čemu je</a:t>
            </a:r>
            <a:r>
              <a:rPr lang="en-US" sz="2200" dirty="0"/>
              <a:t>	s</a:t>
            </a:r>
            <a:r>
              <a:rPr lang="en-US" dirty="0"/>
              <a:t>i</a:t>
            </a:r>
            <a:r>
              <a:rPr lang="en-US" sz="1400" dirty="0"/>
              <a:t>1</a:t>
            </a:r>
            <a:r>
              <a:rPr lang="en-US" sz="2200" dirty="0"/>
              <a:t> </a:t>
            </a:r>
            <a:r>
              <a:rPr lang="en-US" sz="2200" dirty="0" err="1"/>
              <a:t>najstariji</a:t>
            </a:r>
            <a:r>
              <a:rPr lang="en-US" sz="2200" dirty="0"/>
              <a:t>,  </a:t>
            </a:r>
            <a:r>
              <a:rPr lang="en-US" sz="2200" dirty="0" err="1"/>
              <a:t>s</a:t>
            </a:r>
            <a:r>
              <a:rPr lang="en-US" dirty="0" err="1" smtClean="0"/>
              <a:t>i</a:t>
            </a:r>
            <a:r>
              <a:rPr lang="en-US" sz="1400" dirty="0" err="1"/>
              <a:t>m</a:t>
            </a:r>
            <a:r>
              <a:rPr lang="sr-Latn-CS" sz="1400" dirty="0"/>
              <a:t> </a:t>
            </a:r>
            <a:r>
              <a:rPr lang="en-US" sz="2200" dirty="0" smtClean="0"/>
              <a:t>– </a:t>
            </a:r>
            <a:r>
              <a:rPr lang="en-US" sz="2200" dirty="0" err="1" smtClean="0"/>
              <a:t>najmlađi</a:t>
            </a:r>
            <a:r>
              <a:rPr lang="sr-Latn-CS" sz="2200" dirty="0" smtClean="0"/>
              <a:t>  </a:t>
            </a:r>
            <a:r>
              <a:rPr lang="en-US" sz="2200" dirty="0"/>
              <a:t>symbol </a:t>
            </a:r>
            <a:r>
              <a:rPr lang="en-US" sz="2200" dirty="0" err="1"/>
              <a:t>posle</a:t>
            </a:r>
            <a:r>
              <a:rPr lang="en-US" sz="2200" dirty="0"/>
              <a:t> </a:t>
            </a:r>
            <a:r>
              <a:rPr lang="en-US" sz="2200" dirty="0" err="1"/>
              <a:t>kojeg</a:t>
            </a:r>
            <a:r>
              <a:rPr lang="en-US" sz="2200" dirty="0"/>
              <a:t> </a:t>
            </a:r>
            <a:r>
              <a:rPr lang="en-US" sz="2200" dirty="0" err="1"/>
              <a:t>sledi</a:t>
            </a:r>
            <a:r>
              <a:rPr lang="en-US" sz="2200" dirty="0"/>
              <a:t> </a:t>
            </a:r>
            <a:r>
              <a:rPr lang="en-US" sz="2200" dirty="0" err="1"/>
              <a:t>s</a:t>
            </a:r>
            <a:r>
              <a:rPr lang="en-US" dirty="0" err="1"/>
              <a:t>j</a:t>
            </a:r>
            <a:r>
              <a:rPr lang="en-US" sz="22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200" dirty="0" err="1"/>
              <a:t>Konkretna</a:t>
            </a:r>
            <a:r>
              <a:rPr lang="en-US" sz="2200" dirty="0"/>
              <a:t> </a:t>
            </a:r>
            <a:r>
              <a:rPr lang="en-US" sz="2200" dirty="0" err="1"/>
              <a:t>predhodno</a:t>
            </a:r>
            <a:r>
              <a:rPr lang="en-US" sz="2200" dirty="0"/>
              <a:t> </a:t>
            </a:r>
            <a:r>
              <a:rPr lang="en-US" sz="2200" dirty="0" err="1"/>
              <a:t>emitovana</a:t>
            </a:r>
            <a:r>
              <a:rPr lang="en-US" sz="2200" dirty="0"/>
              <a:t> </a:t>
            </a:r>
            <a:r>
              <a:rPr lang="en-US" sz="2200" dirty="0" err="1"/>
              <a:t>sekvenca</a:t>
            </a:r>
            <a:r>
              <a:rPr lang="en-US" sz="2200" dirty="0"/>
              <a:t> </a:t>
            </a:r>
            <a:r>
              <a:rPr lang="en-US" sz="2200" dirty="0" err="1"/>
              <a:t>dužine</a:t>
            </a:r>
            <a:r>
              <a:rPr lang="en-US" sz="2200" dirty="0"/>
              <a:t> m </a:t>
            </a:r>
            <a:r>
              <a:rPr lang="en-US" sz="2200" dirty="0" err="1"/>
              <a:t>zove</a:t>
            </a:r>
            <a:r>
              <a:rPr lang="en-US" sz="2200" dirty="0"/>
              <a:t> se </a:t>
            </a:r>
            <a:r>
              <a:rPr lang="en-US" sz="2200" b="1" i="1" dirty="0" err="1"/>
              <a:t>stanje</a:t>
            </a:r>
            <a:r>
              <a:rPr lang="en-US" sz="2200" b="1" i="1" dirty="0"/>
              <a:t> </a:t>
            </a:r>
            <a:r>
              <a:rPr lang="en-US" sz="2200" b="1" i="1" dirty="0" err="1"/>
              <a:t>izvora</a:t>
            </a:r>
            <a:r>
              <a:rPr lang="en-US" sz="2200" dirty="0"/>
              <a:t>.</a:t>
            </a:r>
          </a:p>
          <a:p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199818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r>
                  <a:rPr lang="en-US" sz="2200" dirty="0"/>
                  <a:t>Ovih </a:t>
                </a:r>
                <a:r>
                  <a:rPr lang="en-US" sz="2200" dirty="0" err="1"/>
                  <a:t>stanjamožebitikolikoikombinacija</a:t>
                </a:r>
                <a:r>
                  <a:rPr lang="en-US" sz="2200" dirty="0"/>
                  <a:t> s </a:t>
                </a:r>
                <a:r>
                  <a:rPr lang="en-US" sz="2200" dirty="0" err="1"/>
                  <a:t>ponavljanjem</a:t>
                </a:r>
                <a:r>
                  <a:rPr lang="en-US" sz="2200" dirty="0"/>
                  <a:t> od q </a:t>
                </a:r>
                <a:r>
                  <a:rPr lang="en-US" sz="2200" dirty="0" err="1"/>
                  <a:t>simbolana</a:t>
                </a:r>
                <a:r>
                  <a:rPr lang="en-US" sz="2200" dirty="0"/>
                  <a:t> m </a:t>
                </a:r>
                <a:r>
                  <a:rPr lang="en-US" sz="2200" dirty="0" err="1"/>
                  <a:t>mestatj</a:t>
                </a:r>
                <a:r>
                  <a:rPr lang="en-US" sz="2200" dirty="0"/>
                  <a:t>. </a:t>
                </a:r>
                <a:r>
                  <a:rPr lang="en-US" sz="2200" dirty="0" err="1"/>
                  <a:t>q</a:t>
                </a:r>
                <a:r>
                  <a:rPr lang="en-US" sz="2200" baseline="30000" dirty="0" err="1"/>
                  <a:t>m</a:t>
                </a:r>
                <a:endParaRPr lang="en-US" sz="2200" baseline="300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2200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200" dirty="0" err="1"/>
                  <a:t>Pošto</a:t>
                </a:r>
                <a:r>
                  <a:rPr lang="en-US" sz="2200" dirty="0"/>
                  <a:t> se </a:t>
                </a:r>
                <a:r>
                  <a:rPr lang="en-US" sz="2200" dirty="0" err="1"/>
                  <a:t>izsvakogstanja</a:t>
                </a:r>
                <a:r>
                  <a:rPr lang="en-US" sz="2200" dirty="0"/>
                  <a:t> mora </a:t>
                </a:r>
                <a:r>
                  <a:rPr lang="en-US" sz="2200" dirty="0" err="1"/>
                  <a:t>emitovatinekisimbolvažirelacija</a:t>
                </a:r>
                <a:endParaRPr lang="en-US" sz="22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000" dirty="0"/>
                  <a:t>P(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/ s</a:t>
                </a:r>
                <a:r>
                  <a:rPr lang="en-US" sz="2000" baseline="-25000" dirty="0"/>
                  <a:t>i1</a:t>
                </a:r>
                <a:r>
                  <a:rPr lang="en-US" sz="2000" dirty="0"/>
                  <a:t>,…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ik</a:t>
                </a:r>
                <a:r>
                  <a:rPr lang="en-US" sz="2000" dirty="0"/>
                  <a:t>, ...,s </a:t>
                </a:r>
                <a:r>
                  <a:rPr lang="en-US" sz="2000" baseline="-25000" dirty="0" err="1"/>
                  <a:t>im</a:t>
                </a:r>
                <a:r>
                  <a:rPr lang="en-US" sz="2000" dirty="0"/>
                  <a:t>) =1,     </a:t>
                </a:r>
                <a:r>
                  <a:rPr lang="en-US" sz="2000" dirty="0" err="1"/>
                  <a:t>i</a:t>
                </a:r>
                <a:r>
                  <a:rPr lang="en-US" sz="2000" baseline="-25000" dirty="0" err="1"/>
                  <a:t>k</a:t>
                </a:r>
                <a:r>
                  <a:rPr lang="en-US" sz="2000" baseline="30000" dirty="0"/>
                  <a:t>=1,2,…q       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000" dirty="0"/>
              </a:p>
              <a:p>
                <a:endParaRPr lang="sr-Latn-C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6" r="-922" b="-8006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5540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1"/>
            <a:ext cx="6347713" cy="811427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599" y="1421029"/>
            <a:ext cx="6347714" cy="46203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err="1"/>
              <a:t>Pošto</a:t>
            </a:r>
            <a:r>
              <a:rPr lang="en-US" sz="2200" dirty="0"/>
              <a:t> </a:t>
            </a:r>
            <a:r>
              <a:rPr lang="sr-Latn-CS" sz="2200" dirty="0" smtClean="0"/>
              <a:t> </a:t>
            </a:r>
            <a:r>
              <a:rPr lang="en-US" sz="2200" dirty="0" smtClean="0"/>
              <a:t>se</a:t>
            </a:r>
            <a:r>
              <a:rPr lang="sr-Latn-CS" sz="2200" dirty="0" smtClean="0"/>
              <a:t> </a:t>
            </a:r>
            <a:r>
              <a:rPr lang="en-US" sz="2200" dirty="0" err="1" smtClean="0"/>
              <a:t>iz</a:t>
            </a:r>
            <a:r>
              <a:rPr lang="en-US" sz="2200" dirty="0" smtClean="0"/>
              <a:t> </a:t>
            </a:r>
            <a:r>
              <a:rPr lang="en-US" sz="2200" dirty="0" err="1" smtClean="0"/>
              <a:t>svakog</a:t>
            </a:r>
            <a:r>
              <a:rPr lang="sr-Latn-C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stanja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</a:t>
            </a:r>
            <a:r>
              <a:rPr lang="en-US" sz="2200" dirty="0" err="1"/>
              <a:t>emitovati</a:t>
            </a:r>
            <a:r>
              <a:rPr lang="en-US" sz="2200" dirty="0"/>
              <a:t> </a:t>
            </a:r>
            <a:r>
              <a:rPr lang="en-US" sz="2200" dirty="0" err="1"/>
              <a:t>bilo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sr-Latn-CS" sz="2200" dirty="0" smtClean="0"/>
              <a:t> </a:t>
            </a:r>
            <a:r>
              <a:rPr lang="en-US" sz="2200" dirty="0" smtClean="0"/>
              <a:t>od </a:t>
            </a:r>
            <a:r>
              <a:rPr lang="sr-Latn-CS" sz="2200" dirty="0" smtClean="0"/>
              <a:t> </a:t>
            </a:r>
            <a:r>
              <a:rPr lang="en-US" sz="2200" dirty="0" smtClean="0"/>
              <a:t>q </a:t>
            </a:r>
            <a:r>
              <a:rPr lang="sr-Latn-CS" sz="2200" dirty="0" smtClean="0"/>
              <a:t> </a:t>
            </a:r>
            <a:r>
              <a:rPr lang="en-US" sz="2200" dirty="0" err="1" smtClean="0"/>
              <a:t>simbola</a:t>
            </a:r>
            <a:r>
              <a:rPr lang="sr-Latn-CS" sz="2200" dirty="0" smtClean="0"/>
              <a:t> </a:t>
            </a:r>
            <a:r>
              <a:rPr lang="en-US" sz="2200" dirty="0" smtClean="0"/>
              <a:t>, to</a:t>
            </a:r>
            <a:r>
              <a:rPr lang="sr-Latn-CS" sz="2200" dirty="0" smtClean="0"/>
              <a:t> </a:t>
            </a:r>
            <a:r>
              <a:rPr lang="en-US" sz="2200" dirty="0" smtClean="0"/>
              <a:t> je</a:t>
            </a:r>
            <a:r>
              <a:rPr lang="sr-Latn-CS" sz="2200" dirty="0" smtClean="0"/>
              <a:t>  </a:t>
            </a:r>
            <a:r>
              <a:rPr lang="en-US" sz="2200" dirty="0" err="1" smtClean="0"/>
              <a:t>ukupan</a:t>
            </a:r>
            <a:r>
              <a:rPr lang="en-US" sz="2200" dirty="0" smtClean="0"/>
              <a:t> </a:t>
            </a:r>
            <a:r>
              <a:rPr lang="sr-Latn-CS" sz="2200" dirty="0" smtClean="0"/>
              <a:t> </a:t>
            </a:r>
            <a:r>
              <a:rPr lang="en-US" sz="2200" dirty="0" err="1" smtClean="0"/>
              <a:t>broj</a:t>
            </a:r>
            <a:r>
              <a:rPr lang="en-US" sz="2200" dirty="0" smtClean="0"/>
              <a:t> </a:t>
            </a:r>
            <a:r>
              <a:rPr lang="en-US" sz="2200" dirty="0" err="1"/>
              <a:t>uslovnih</a:t>
            </a:r>
            <a:r>
              <a:rPr lang="en-US" sz="2200" dirty="0"/>
              <a:t> </a:t>
            </a:r>
            <a:r>
              <a:rPr lang="en-US" sz="2200" dirty="0" err="1"/>
              <a:t>verovatnoća</a:t>
            </a:r>
            <a:r>
              <a:rPr lang="en-US" sz="2200" dirty="0"/>
              <a:t> </a:t>
            </a:r>
            <a:r>
              <a:rPr lang="en-US" sz="2200" dirty="0" err="1" smtClean="0"/>
              <a:t>q</a:t>
            </a:r>
            <a:r>
              <a:rPr lang="en-US" sz="2200" baseline="30000" dirty="0" err="1" smtClean="0"/>
              <a:t>m</a:t>
            </a:r>
            <a:r>
              <a:rPr lang="en-US" sz="2200" dirty="0" smtClean="0"/>
              <a:t> </a:t>
            </a:r>
            <a:r>
              <a:rPr lang="en-US" sz="2200" dirty="0"/>
              <a:t>∙ q = </a:t>
            </a:r>
            <a:r>
              <a:rPr lang="en-US" sz="2200" dirty="0" err="1"/>
              <a:t>q</a:t>
            </a:r>
            <a:r>
              <a:rPr lang="en-US" sz="2200" baseline="30000" dirty="0" err="1"/>
              <a:t>m</a:t>
            </a:r>
            <a:r>
              <a:rPr lang="en-US" sz="2200" baseline="30000" dirty="0"/>
              <a:t> </a:t>
            </a:r>
            <a:r>
              <a:rPr lang="sr-Latn-CS" sz="2200" baseline="30000" dirty="0" smtClean="0"/>
              <a:t>+1   </a:t>
            </a:r>
            <a:r>
              <a:rPr lang="en-US" sz="2200" dirty="0" smtClean="0"/>
              <a:t>Na </a:t>
            </a:r>
            <a:r>
              <a:rPr lang="en-US" sz="2200" dirty="0" err="1"/>
              <a:t>dijagramu</a:t>
            </a:r>
            <a:r>
              <a:rPr lang="en-US" sz="2200" dirty="0"/>
              <a:t> </a:t>
            </a:r>
            <a:r>
              <a:rPr lang="en-US" sz="2200" dirty="0" err="1"/>
              <a:t>stanja</a:t>
            </a:r>
            <a:r>
              <a:rPr lang="en-US" sz="2200" dirty="0"/>
              <a:t> se u </a:t>
            </a:r>
            <a:r>
              <a:rPr lang="en-US" sz="2200" dirty="0" err="1"/>
              <a:t>krugove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predstavljaju</a:t>
            </a:r>
            <a:r>
              <a:rPr lang="en-US" sz="2200" dirty="0"/>
              <a:t> </a:t>
            </a:r>
            <a:r>
              <a:rPr lang="en-US" sz="2200" dirty="0" err="1"/>
              <a:t>stanja</a:t>
            </a:r>
            <a:r>
              <a:rPr lang="en-US" sz="2200" dirty="0"/>
              <a:t> </a:t>
            </a:r>
            <a:r>
              <a:rPr lang="en-US" sz="2200" dirty="0" err="1"/>
              <a:t>upisuje</a:t>
            </a:r>
            <a:r>
              <a:rPr lang="en-US" sz="2200" dirty="0"/>
              <a:t> </a:t>
            </a:r>
            <a:r>
              <a:rPr lang="en-US" sz="2200" dirty="0" err="1"/>
              <a:t>predhodna</a:t>
            </a:r>
            <a:r>
              <a:rPr lang="en-US" sz="2200" dirty="0"/>
              <a:t> </a:t>
            </a:r>
            <a:r>
              <a:rPr lang="en-US" sz="2200" dirty="0" err="1"/>
              <a:t>sekvenca</a:t>
            </a:r>
            <a:r>
              <a:rPr lang="en-US" sz="2200" dirty="0"/>
              <a:t> </a:t>
            </a:r>
            <a:r>
              <a:rPr lang="en-US" sz="2200" dirty="0" err="1"/>
              <a:t>simbola</a:t>
            </a:r>
            <a:r>
              <a:rPr lang="en-US" sz="2200" dirty="0"/>
              <a:t> a </a:t>
            </a:r>
            <a:r>
              <a:rPr lang="en-US" sz="2200" dirty="0" err="1"/>
              <a:t>uz</a:t>
            </a:r>
            <a:r>
              <a:rPr lang="en-US" sz="2200" dirty="0"/>
              <a:t> </a:t>
            </a:r>
            <a:r>
              <a:rPr lang="en-US" sz="2200" dirty="0" err="1"/>
              <a:t>grane</a:t>
            </a:r>
            <a:r>
              <a:rPr lang="en-US" sz="2200" dirty="0"/>
              <a:t> </a:t>
            </a:r>
            <a:r>
              <a:rPr lang="en-US" sz="2200" dirty="0" err="1"/>
              <a:t>grafa</a:t>
            </a:r>
            <a:r>
              <a:rPr lang="en-US" sz="2200" dirty="0"/>
              <a:t> </a:t>
            </a:r>
            <a:r>
              <a:rPr lang="en-US" sz="2200" dirty="0" err="1"/>
              <a:t>daju</a:t>
            </a:r>
            <a:r>
              <a:rPr lang="en-US" sz="2200" dirty="0"/>
              <a:t> se </a:t>
            </a:r>
            <a:r>
              <a:rPr lang="en-US" sz="2200" dirty="0" err="1"/>
              <a:t>odgovarajuće</a:t>
            </a:r>
            <a:r>
              <a:rPr lang="en-US" sz="2200" dirty="0"/>
              <a:t> </a:t>
            </a:r>
            <a:r>
              <a:rPr lang="en-US" sz="2200" dirty="0" err="1"/>
              <a:t>prelazne</a:t>
            </a:r>
            <a:r>
              <a:rPr lang="en-US" sz="2200" dirty="0"/>
              <a:t> </a:t>
            </a:r>
            <a:r>
              <a:rPr lang="en-US" sz="2200" dirty="0" err="1"/>
              <a:t>verovatnoće</a:t>
            </a:r>
            <a:r>
              <a:rPr lang="en-US" sz="2200" dirty="0"/>
              <a:t>.</a:t>
            </a:r>
          </a:p>
          <a:p>
            <a:pPr algn="just"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xmlns="" val="114567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400" dirty="0" smtClean="0"/>
              <a:t/>
            </a:r>
            <a:br>
              <a:rPr lang="sr-Latn-C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	</a:t>
            </a:r>
            <a:r>
              <a:rPr lang="en-US" sz="2400" b="1" i="1" dirty="0" smtClean="0"/>
              <a:t>Primer</a:t>
            </a:r>
            <a:r>
              <a:rPr lang="sr-Latn-CS" sz="2400" b="1" i="1" dirty="0" smtClean="0"/>
              <a:t> </a:t>
            </a:r>
            <a:r>
              <a:rPr lang="en-US" sz="2400" b="1" i="1" dirty="0" smtClean="0"/>
              <a:t>:</a:t>
            </a:r>
            <a:endParaRPr lang="sr-Latn-CS" sz="2400" b="1" i="1" dirty="0" smtClean="0"/>
          </a:p>
          <a:p>
            <a:pPr marL="0" indent="0">
              <a:buNone/>
            </a:pPr>
            <a:endParaRPr lang="en-US" sz="2400" b="1" i="1" dirty="0"/>
          </a:p>
          <a:p>
            <a:pPr algn="just">
              <a:lnSpc>
                <a:spcPct val="150000"/>
              </a:lnSpc>
            </a:pPr>
            <a:r>
              <a:rPr lang="en-US" sz="2200" dirty="0" err="1"/>
              <a:t>Dat</a:t>
            </a:r>
            <a:r>
              <a:rPr lang="en-US" sz="2200" dirty="0"/>
              <a:t> je </a:t>
            </a:r>
            <a:r>
              <a:rPr lang="en-US" sz="2200" dirty="0" err="1"/>
              <a:t>binarni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drugog</a:t>
            </a:r>
            <a:r>
              <a:rPr lang="en-US" sz="2200" dirty="0"/>
              <a:t> </a:t>
            </a:r>
            <a:r>
              <a:rPr lang="en-US" sz="2200" dirty="0" err="1"/>
              <a:t>reda</a:t>
            </a:r>
            <a:r>
              <a:rPr lang="en-US" sz="2200" dirty="0"/>
              <a:t> (m=2). </a:t>
            </a:r>
            <a:r>
              <a:rPr lang="en-US" sz="2200" dirty="0" err="1"/>
              <a:t>Izvor</a:t>
            </a:r>
            <a:r>
              <a:rPr lang="en-US" sz="2200" dirty="0"/>
              <a:t> je </a:t>
            </a:r>
            <a:r>
              <a:rPr lang="en-US" sz="2200" dirty="0" err="1"/>
              <a:t>okarakterisan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 smtClean="0"/>
              <a:t>q</a:t>
            </a:r>
            <a:r>
              <a:rPr lang="en-US" sz="2200" baseline="30000" dirty="0" err="1" smtClean="0"/>
              <a:t>m</a:t>
            </a:r>
            <a:r>
              <a:rPr lang="en-US" sz="2200" baseline="30000" dirty="0" smtClean="0"/>
              <a:t>   </a:t>
            </a:r>
            <a:r>
              <a:rPr lang="en-US" sz="2200" dirty="0" smtClean="0"/>
              <a:t>	</a:t>
            </a:r>
            <a:r>
              <a:rPr lang="en-US" sz="2200" dirty="0" err="1" smtClean="0"/>
              <a:t>stanja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 smtClean="0"/>
              <a:t>q</a:t>
            </a:r>
            <a:r>
              <a:rPr lang="en-US" sz="2200" baseline="30000" dirty="0" err="1" smtClean="0"/>
              <a:t>m</a:t>
            </a:r>
            <a:r>
              <a:rPr lang="sr-Latn-CS" sz="2200" baseline="30000" dirty="0" smtClean="0"/>
              <a:t>+1</a:t>
            </a:r>
            <a:r>
              <a:rPr lang="en-US" sz="2200" dirty="0" smtClean="0"/>
              <a:t> =8 </a:t>
            </a:r>
            <a:r>
              <a:rPr lang="en-US" sz="2200" dirty="0" err="1"/>
              <a:t>prelaznih</a:t>
            </a:r>
            <a:r>
              <a:rPr lang="en-US" sz="2200" dirty="0"/>
              <a:t> </a:t>
            </a:r>
            <a:r>
              <a:rPr lang="en-US" sz="2200" dirty="0" err="1"/>
              <a:t>verovatnoća</a:t>
            </a:r>
            <a:r>
              <a:rPr lang="en-US" sz="2200" dirty="0"/>
              <a:t>. </a:t>
            </a:r>
            <a:r>
              <a:rPr lang="en-US" sz="2200" dirty="0" err="1"/>
              <a:t>Neka</a:t>
            </a:r>
            <a:r>
              <a:rPr lang="en-US" sz="2200" dirty="0"/>
              <a:t> je: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/>
              <a:t>	P(0/00</a:t>
            </a:r>
            <a:r>
              <a:rPr lang="en-US" sz="2200" dirty="0"/>
              <a:t>)= P(1/11)=0,7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/>
              <a:t>	P(1/00</a:t>
            </a:r>
            <a:r>
              <a:rPr lang="en-US" sz="2200" dirty="0"/>
              <a:t>)= P(0/11)=0,3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/>
              <a:t>	P(0/01</a:t>
            </a:r>
            <a:r>
              <a:rPr lang="en-US" sz="2200" dirty="0"/>
              <a:t>)= P(0/10)=0 P(1/01)= P(1/10)=</a:t>
            </a:r>
            <a:r>
              <a:rPr lang="en-US" sz="2200" dirty="0" smtClean="0"/>
              <a:t>0,5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4700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2400</TotalTime>
  <Words>413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Slide 1</vt:lpstr>
      <vt:lpstr>Slide 2</vt:lpstr>
      <vt:lpstr>Diskretan izvor  sa memorijom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Izvor pridružen Markovljevom izvoru</vt:lpstr>
      <vt:lpstr>Markovljevi izvori prvog reda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zorica</cp:lastModifiedBy>
  <cp:revision>40</cp:revision>
  <dcterms:created xsi:type="dcterms:W3CDTF">2020-01-17T15:53:03Z</dcterms:created>
  <dcterms:modified xsi:type="dcterms:W3CDTF">2022-03-17T21:15:37Z</dcterms:modified>
</cp:coreProperties>
</file>