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2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508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189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06891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411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90687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4024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5464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891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10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868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822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538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75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863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929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pPr/>
              <a:t>3/17/2022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667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57F99-4997-45AB-B088-472DE53CE1B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CDB38A-ACA2-426D-9DEB-4429BC458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259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sz="2800" b="1" dirty="0">
                <a:solidFill>
                  <a:schemeClr val="tx1"/>
                </a:solidFill>
              </a:rPr>
              <a:t>Osobine z transformacije</a:t>
            </a:r>
            <a:br>
              <a:rPr lang="sr-Latn-CS" sz="2800" b="1" dirty="0">
                <a:solidFill>
                  <a:schemeClr val="tx1"/>
                </a:solidFill>
              </a:rPr>
            </a:br>
            <a:endParaRPr lang="sr-Latn-C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600" dirty="0"/>
          </a:p>
          <a:p>
            <a:r>
              <a:rPr lang="pl-PL" sz="2600" b="1" dirty="0"/>
              <a:t> </a:t>
            </a:r>
            <a:r>
              <a:rPr lang="pl-PL" sz="2600" b="1" u="sng" dirty="0"/>
              <a:t>Linearnost</a:t>
            </a:r>
            <a:r>
              <a:rPr lang="pl-PL" sz="2600" b="1" dirty="0"/>
              <a:t> </a:t>
            </a:r>
            <a:endParaRPr lang="sr-Latn-CS" sz="2600" b="1" dirty="0"/>
          </a:p>
          <a:p>
            <a:r>
              <a:rPr lang="pl-PL" sz="2000" dirty="0"/>
              <a:t>Ako diskretni nizovi </a:t>
            </a:r>
            <a:r>
              <a:rPr lang="en-US" sz="2000" dirty="0">
                <a:sym typeface="Symbol" panose="05050102010706020507" pitchFamily="18" charset="2"/>
              </a:rPr>
              <a:t></a:t>
            </a:r>
            <a:r>
              <a:rPr lang="pl-PL" sz="2000" i="1" dirty="0"/>
              <a:t>x</a:t>
            </a:r>
            <a:r>
              <a:rPr lang="pl-PL" sz="2000" baseline="-25000" dirty="0"/>
              <a:t>1</a:t>
            </a:r>
            <a:r>
              <a:rPr lang="pl-PL" sz="2000" dirty="0"/>
              <a:t>(</a:t>
            </a:r>
            <a:r>
              <a:rPr lang="pl-PL" sz="2000" i="1" dirty="0"/>
              <a:t>n</a:t>
            </a:r>
            <a:r>
              <a:rPr lang="pl-PL" sz="2000" dirty="0"/>
              <a:t>)</a:t>
            </a:r>
            <a:r>
              <a:rPr lang="en-US" sz="2000" dirty="0">
                <a:sym typeface="Symbol" panose="05050102010706020507" pitchFamily="18" charset="2"/>
              </a:rPr>
              <a:t></a:t>
            </a:r>
            <a:r>
              <a:rPr lang="pl-PL" sz="2000" dirty="0"/>
              <a:t> i </a:t>
            </a:r>
            <a:r>
              <a:rPr lang="en-US" sz="2000" dirty="0">
                <a:sym typeface="Symbol" panose="05050102010706020507" pitchFamily="18" charset="2"/>
              </a:rPr>
              <a:t></a:t>
            </a:r>
            <a:r>
              <a:rPr lang="pl-PL" sz="2000" i="1" dirty="0"/>
              <a:t>x</a:t>
            </a:r>
            <a:r>
              <a:rPr lang="pl-PL" sz="2000" baseline="-25000" dirty="0"/>
              <a:t>2</a:t>
            </a:r>
            <a:r>
              <a:rPr lang="pl-PL" sz="2000" dirty="0"/>
              <a:t>(</a:t>
            </a:r>
            <a:r>
              <a:rPr lang="pl-PL" sz="2000" i="1" dirty="0"/>
              <a:t>n</a:t>
            </a:r>
            <a:r>
              <a:rPr lang="pl-PL" sz="2000" dirty="0"/>
              <a:t>)</a:t>
            </a:r>
            <a:r>
              <a:rPr lang="en-US" sz="2000" dirty="0">
                <a:sym typeface="Symbol" panose="05050102010706020507" pitchFamily="18" charset="2"/>
              </a:rPr>
              <a:t></a:t>
            </a:r>
            <a:r>
              <a:rPr lang="pl-PL" sz="2000" dirty="0"/>
              <a:t> imaju za </a:t>
            </a:r>
            <a:r>
              <a:rPr lang="pl-PL" sz="2000" i="1" dirty="0"/>
              <a:t>z</a:t>
            </a:r>
            <a:r>
              <a:rPr lang="pl-PL" sz="2000" dirty="0"/>
              <a:t> transformacije </a:t>
            </a:r>
            <a:r>
              <a:rPr lang="pl-PL" sz="2000" i="1" dirty="0"/>
              <a:t>X</a:t>
            </a:r>
            <a:r>
              <a:rPr lang="pl-PL" sz="2000" baseline="-25000" dirty="0"/>
              <a:t>1</a:t>
            </a:r>
            <a:r>
              <a:rPr lang="pl-PL" sz="2000" dirty="0"/>
              <a:t>(</a:t>
            </a:r>
            <a:r>
              <a:rPr lang="pl-PL" sz="2000" i="1" dirty="0"/>
              <a:t>z</a:t>
            </a:r>
            <a:r>
              <a:rPr lang="pl-PL" sz="2000" dirty="0"/>
              <a:t>) i</a:t>
            </a:r>
          </a:p>
          <a:p>
            <a:r>
              <a:rPr lang="pl-PL" sz="2000" dirty="0" smtClean="0"/>
              <a:t>X2(z</a:t>
            </a:r>
            <a:r>
              <a:rPr lang="pl-PL" sz="2000" dirty="0"/>
              <a:t>), respektivno, važi relacija:</a:t>
            </a:r>
          </a:p>
          <a:p>
            <a:endParaRPr lang="pl-PL" sz="2000" dirty="0" smtClean="0"/>
          </a:p>
          <a:p>
            <a:r>
              <a:rPr lang="pl-PL" sz="2000" dirty="0" smtClean="0"/>
              <a:t>                                      </a:t>
            </a:r>
            <a:r>
              <a:rPr lang="pl-PL" sz="2000" i="1" dirty="0" smtClean="0"/>
              <a:t>Z</a:t>
            </a:r>
            <a:endParaRPr lang="pl-PL" sz="2000" i="1" dirty="0"/>
          </a:p>
          <a:p>
            <a:r>
              <a:rPr lang="pl-PL" sz="2000" dirty="0" smtClean="0"/>
              <a:t>                                         </a:t>
            </a:r>
            <a:r>
              <a:rPr lang="pl-PL" sz="2000" i="1" dirty="0" smtClean="0"/>
              <a:t>                                   </a:t>
            </a:r>
          </a:p>
          <a:p>
            <a:r>
              <a:rPr lang="sr-Latn-CS" sz="2000" dirty="0"/>
              <a:t>gde su a i b proizvoljne konstante.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530" y="4439336"/>
            <a:ext cx="2370192" cy="56022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5356" y="4472928"/>
            <a:ext cx="1949962" cy="508685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 flipV="1">
            <a:off x="3419118" y="4719448"/>
            <a:ext cx="417848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282601" y="4719448"/>
            <a:ext cx="37991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86784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000" b="1" dirty="0" smtClean="0"/>
              <a:t>Rešenje</a:t>
            </a:r>
          </a:p>
          <a:p>
            <a:r>
              <a:rPr lang="sr-Latn-CS" dirty="0" smtClean="0"/>
              <a:t>Kako je:</a:t>
            </a:r>
          </a:p>
          <a:p>
            <a:endParaRPr lang="sr-Latn-CS" dirty="0"/>
          </a:p>
          <a:p>
            <a:endParaRPr lang="sr-Latn-CS" dirty="0" smtClean="0"/>
          </a:p>
          <a:p>
            <a:r>
              <a:rPr lang="pl-PL" sz="2000" dirty="0" smtClean="0"/>
              <a:t>može </a:t>
            </a:r>
            <a:r>
              <a:rPr lang="pl-PL" sz="2000" dirty="0"/>
              <a:t>se direktno pisati izraz za Y(z</a:t>
            </a:r>
            <a:r>
              <a:rPr lang="pl-PL" sz="2000" dirty="0" smtClean="0"/>
              <a:t>):</a:t>
            </a:r>
          </a:p>
          <a:p>
            <a:endParaRPr lang="sr-Latn-C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123" y="3191213"/>
            <a:ext cx="1960266" cy="4288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208" y="4650645"/>
            <a:ext cx="2166493" cy="81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5034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Pošto su nizovi </a:t>
            </a:r>
            <a:r>
              <a:rPr lang="en-US" sz="2400" dirty="0">
                <a:sym typeface="Symbol" panose="05050102010706020507" pitchFamily="18" charset="2"/>
              </a:rPr>
              <a:t></a:t>
            </a:r>
            <a:r>
              <a:rPr lang="pl-PL" sz="2400" i="1" dirty="0"/>
              <a:t>x</a:t>
            </a:r>
            <a:r>
              <a:rPr lang="pl-PL" sz="2400" dirty="0"/>
              <a:t>(</a:t>
            </a:r>
            <a:r>
              <a:rPr lang="pl-PL" sz="2400" i="1" dirty="0"/>
              <a:t>n</a:t>
            </a:r>
            <a:r>
              <a:rPr lang="pl-PL" sz="2400" dirty="0"/>
              <a:t>)</a:t>
            </a:r>
            <a:r>
              <a:rPr lang="en-US" sz="2400" dirty="0">
                <a:sym typeface="Symbol" panose="05050102010706020507" pitchFamily="18" charset="2"/>
              </a:rPr>
              <a:t></a:t>
            </a:r>
            <a:r>
              <a:rPr lang="pl-PL" sz="2400" dirty="0"/>
              <a:t> i </a:t>
            </a:r>
            <a:r>
              <a:rPr lang="en-US" sz="2400" dirty="0">
                <a:sym typeface="Symbol" panose="05050102010706020507" pitchFamily="18" charset="2"/>
              </a:rPr>
              <a:t></a:t>
            </a:r>
            <a:r>
              <a:rPr lang="pl-PL" sz="2400" i="1" dirty="0"/>
              <a:t>h</a:t>
            </a:r>
            <a:r>
              <a:rPr lang="pl-PL" sz="2400" dirty="0"/>
              <a:t>(</a:t>
            </a:r>
            <a:r>
              <a:rPr lang="pl-PL" sz="2400" i="1" dirty="0"/>
              <a:t>n</a:t>
            </a:r>
            <a:r>
              <a:rPr lang="pl-PL" sz="2400" dirty="0"/>
              <a:t>)</a:t>
            </a:r>
            <a:r>
              <a:rPr lang="en-US" sz="2400" dirty="0">
                <a:sym typeface="Symbol" panose="05050102010706020507" pitchFamily="18" charset="2"/>
              </a:rPr>
              <a:t></a:t>
            </a:r>
            <a:r>
              <a:rPr lang="pl-PL" sz="2400" dirty="0"/>
              <a:t> kauzalni, oblasti konvergencije z transformacija su: </a:t>
            </a:r>
            <a:r>
              <a:rPr lang="en-US" sz="2400" dirty="0">
                <a:sym typeface="Symbol" panose="05050102010706020507" pitchFamily="18" charset="2"/>
              </a:rPr>
              <a:t></a:t>
            </a:r>
            <a:r>
              <a:rPr lang="pl-PL" sz="2400" i="1" dirty="0"/>
              <a:t>z</a:t>
            </a:r>
            <a:r>
              <a:rPr lang="en-US" sz="2400" dirty="0">
                <a:sym typeface="Symbol" panose="05050102010706020507" pitchFamily="18" charset="2"/>
              </a:rPr>
              <a:t></a:t>
            </a:r>
            <a:r>
              <a:rPr lang="pl-PL" sz="2400" dirty="0"/>
              <a:t>&gt; 1/3 za </a:t>
            </a:r>
            <a:r>
              <a:rPr lang="pl-PL" sz="2400" i="1" dirty="0"/>
              <a:t>X</a:t>
            </a:r>
            <a:r>
              <a:rPr lang="pl-PL" sz="2400" dirty="0"/>
              <a:t>(</a:t>
            </a:r>
            <a:r>
              <a:rPr lang="pl-PL" sz="2400" i="1" dirty="0"/>
              <a:t>z</a:t>
            </a:r>
            <a:r>
              <a:rPr lang="pl-PL" sz="2400" dirty="0"/>
              <a:t>) i </a:t>
            </a:r>
            <a:r>
              <a:rPr lang="en-US" sz="2400" dirty="0">
                <a:sym typeface="Symbol" panose="05050102010706020507" pitchFamily="18" charset="2"/>
              </a:rPr>
              <a:t></a:t>
            </a:r>
            <a:r>
              <a:rPr lang="pl-PL" sz="2400" i="1" dirty="0"/>
              <a:t>z</a:t>
            </a:r>
            <a:r>
              <a:rPr lang="en-US" sz="2400" dirty="0">
                <a:sym typeface="Symbol" panose="05050102010706020507" pitchFamily="18" charset="2"/>
              </a:rPr>
              <a:t></a:t>
            </a:r>
            <a:r>
              <a:rPr lang="pl-PL" sz="2400" dirty="0"/>
              <a:t>&gt; 1/2 za </a:t>
            </a:r>
            <a:r>
              <a:rPr lang="pl-PL" sz="2400" i="1" dirty="0"/>
              <a:t>H</a:t>
            </a:r>
            <a:r>
              <a:rPr lang="pl-PL" sz="2400" dirty="0"/>
              <a:t>(</a:t>
            </a:r>
            <a:r>
              <a:rPr lang="pl-PL" sz="2400" i="1" dirty="0"/>
              <a:t>z</a:t>
            </a:r>
            <a:r>
              <a:rPr lang="pl-PL" sz="2400" dirty="0"/>
              <a:t>). </a:t>
            </a:r>
            <a:endParaRPr lang="pl-PL" sz="2400" dirty="0" smtClean="0"/>
          </a:p>
          <a:p>
            <a:pPr algn="just">
              <a:lnSpc>
                <a:spcPct val="150000"/>
              </a:lnSpc>
            </a:pPr>
            <a:r>
              <a:rPr lang="pl-PL" sz="2400" dirty="0" smtClean="0"/>
              <a:t>Oblast </a:t>
            </a:r>
            <a:r>
              <a:rPr lang="pl-PL" sz="2400" dirty="0"/>
              <a:t>konvergencije za </a:t>
            </a:r>
            <a:r>
              <a:rPr lang="pl-PL" sz="2400" i="1" dirty="0"/>
              <a:t>Y</a:t>
            </a:r>
            <a:r>
              <a:rPr lang="pl-PL" sz="2400" dirty="0"/>
              <a:t>(</a:t>
            </a:r>
            <a:r>
              <a:rPr lang="pl-PL" sz="2400" i="1" dirty="0"/>
              <a:t>z</a:t>
            </a:r>
            <a:r>
              <a:rPr lang="pl-PL" sz="2400" dirty="0"/>
              <a:t>) je određena preklapanjem oblasti konvergencije </a:t>
            </a:r>
            <a:r>
              <a:rPr lang="pl-PL" sz="2400" i="1" dirty="0"/>
              <a:t>X</a:t>
            </a:r>
            <a:r>
              <a:rPr lang="pl-PL" sz="2400" dirty="0"/>
              <a:t>(</a:t>
            </a:r>
            <a:r>
              <a:rPr lang="pl-PL" sz="2400" i="1" dirty="0"/>
              <a:t>z</a:t>
            </a:r>
            <a:r>
              <a:rPr lang="pl-PL" sz="2400" dirty="0"/>
              <a:t>) i </a:t>
            </a:r>
            <a:r>
              <a:rPr lang="pl-PL" sz="2400" i="1" dirty="0"/>
              <a:t>H</a:t>
            </a:r>
            <a:r>
              <a:rPr lang="pl-PL" sz="2400" dirty="0"/>
              <a:t>(</a:t>
            </a:r>
            <a:r>
              <a:rPr lang="pl-PL" sz="2400" i="1" dirty="0"/>
              <a:t>z</a:t>
            </a:r>
            <a:r>
              <a:rPr lang="pl-PL" sz="2400" dirty="0"/>
              <a:t>). </a:t>
            </a:r>
            <a:endParaRPr lang="pl-PL" sz="2400" dirty="0" smtClean="0"/>
          </a:p>
          <a:p>
            <a:pPr algn="just">
              <a:lnSpc>
                <a:spcPct val="150000"/>
              </a:lnSpc>
            </a:pPr>
            <a:r>
              <a:rPr lang="pl-PL" sz="2400" dirty="0" smtClean="0"/>
              <a:t>Dakle </a:t>
            </a:r>
            <a:r>
              <a:rPr lang="pl-PL" sz="2400" dirty="0"/>
              <a:t>oblast konvergencije za </a:t>
            </a:r>
            <a:r>
              <a:rPr lang="pl-PL" sz="2400" i="1" dirty="0"/>
              <a:t>Y</a:t>
            </a:r>
            <a:r>
              <a:rPr lang="pl-PL" sz="2400" dirty="0"/>
              <a:t>(</a:t>
            </a:r>
            <a:r>
              <a:rPr lang="pl-PL" sz="2400" i="1" dirty="0"/>
              <a:t>z</a:t>
            </a:r>
            <a:r>
              <a:rPr lang="pl-PL" sz="2400" dirty="0"/>
              <a:t>) je </a:t>
            </a:r>
            <a:r>
              <a:rPr lang="en-US" sz="2400" dirty="0">
                <a:sym typeface="Symbol" panose="05050102010706020507" pitchFamily="18" charset="2"/>
              </a:rPr>
              <a:t></a:t>
            </a:r>
            <a:r>
              <a:rPr lang="pl-PL" sz="2400" i="1" dirty="0"/>
              <a:t>z</a:t>
            </a:r>
            <a:r>
              <a:rPr lang="en-US" sz="2400" dirty="0">
                <a:sym typeface="Symbol" panose="05050102010706020507" pitchFamily="18" charset="2"/>
              </a:rPr>
              <a:t></a:t>
            </a:r>
            <a:r>
              <a:rPr lang="pl-PL" sz="2400" dirty="0"/>
              <a:t>&gt;1/2.  </a:t>
            </a:r>
            <a:endParaRPr lang="sr-Latn-CS" sz="2400" dirty="0"/>
          </a:p>
        </p:txBody>
      </p:sp>
    </p:spTree>
    <p:extLst>
      <p:ext uri="{BB962C8B-B14F-4D97-AF65-F5344CB8AC3E}">
        <p14:creationId xmlns:p14="http://schemas.microsoft.com/office/powerpoint/2010/main" xmlns="" val="247635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pl-PL" sz="2600" b="1" dirty="0"/>
              <a:t>Parsevalova teorema</a:t>
            </a:r>
            <a:endParaRPr lang="sr-Latn-CS" sz="2600" b="1" dirty="0"/>
          </a:p>
          <a:p>
            <a:pPr algn="just">
              <a:lnSpc>
                <a:spcPct val="150000"/>
              </a:lnSpc>
            </a:pPr>
            <a:r>
              <a:rPr lang="pl-PL" sz="2400" dirty="0"/>
              <a:t>Najopštiji oblik Parsevalove teoreme definiše se za kompleksne nizove. Ako su </a:t>
            </a:r>
            <a:r>
              <a:rPr lang="en-US" sz="2400" dirty="0">
                <a:sym typeface="Symbol" panose="05050102010706020507" pitchFamily="18" charset="2"/>
              </a:rPr>
              <a:t></a:t>
            </a:r>
            <a:r>
              <a:rPr lang="pl-PL" sz="2400" i="1" dirty="0"/>
              <a:t>x</a:t>
            </a:r>
            <a:r>
              <a:rPr lang="pl-PL" sz="2400" baseline="-25000" dirty="0"/>
              <a:t>1</a:t>
            </a:r>
            <a:r>
              <a:rPr lang="pl-PL" sz="2400" dirty="0"/>
              <a:t>(</a:t>
            </a:r>
            <a:r>
              <a:rPr lang="pl-PL" sz="2400" i="1" dirty="0"/>
              <a:t>n</a:t>
            </a:r>
            <a:r>
              <a:rPr lang="pl-PL" sz="2400" dirty="0"/>
              <a:t>)</a:t>
            </a:r>
            <a:r>
              <a:rPr lang="en-US" sz="2400" dirty="0">
                <a:sym typeface="Symbol" panose="05050102010706020507" pitchFamily="18" charset="2"/>
              </a:rPr>
              <a:t></a:t>
            </a:r>
            <a:r>
              <a:rPr lang="pl-PL" sz="2400" dirty="0"/>
              <a:t> i </a:t>
            </a:r>
            <a:r>
              <a:rPr lang="en-US" sz="2400" dirty="0">
                <a:sym typeface="Symbol" panose="05050102010706020507" pitchFamily="18" charset="2"/>
              </a:rPr>
              <a:t></a:t>
            </a:r>
            <a:r>
              <a:rPr lang="pl-PL" sz="2400" i="1" dirty="0"/>
              <a:t>x</a:t>
            </a:r>
            <a:r>
              <a:rPr lang="pl-PL" sz="2400" i="1" baseline="-25000" dirty="0"/>
              <a:t>2</a:t>
            </a:r>
            <a:r>
              <a:rPr lang="pl-PL" sz="2400" dirty="0"/>
              <a:t>(</a:t>
            </a:r>
            <a:r>
              <a:rPr lang="pl-PL" sz="2400" i="1" dirty="0"/>
              <a:t>n</a:t>
            </a:r>
            <a:r>
              <a:rPr lang="pl-PL" sz="2400" dirty="0"/>
              <a:t>)</a:t>
            </a:r>
            <a:r>
              <a:rPr lang="en-US" sz="2400" dirty="0">
                <a:sym typeface="Symbol" panose="05050102010706020507" pitchFamily="18" charset="2"/>
              </a:rPr>
              <a:t></a:t>
            </a:r>
            <a:r>
              <a:rPr lang="pl-PL" sz="2400" dirty="0"/>
              <a:t> dva kompleksna niza, Parsevalova teorema glasi:</a:t>
            </a:r>
            <a:endParaRPr lang="sr-Latn-CS" sz="2400" dirty="0"/>
          </a:p>
          <a:p>
            <a:endParaRPr lang="sr-Latn-C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713" y="4684734"/>
            <a:ext cx="4729598" cy="82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006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pri čemu se kontura integraljenja </a:t>
            </a:r>
            <a:r>
              <a:rPr lang="pl-PL" sz="2400" i="1" dirty="0"/>
              <a:t>C</a:t>
            </a:r>
            <a:r>
              <a:rPr lang="pl-PL" sz="2400" dirty="0"/>
              <a:t> mora nalaziti u zoni preklapanja oblasti konvergencija funkcija </a:t>
            </a:r>
            <a:r>
              <a:rPr lang="pl-PL" sz="2400" i="1" dirty="0"/>
              <a:t>X</a:t>
            </a:r>
            <a:r>
              <a:rPr lang="pl-PL" sz="2400" baseline="-25000" dirty="0"/>
              <a:t>1</a:t>
            </a:r>
            <a:r>
              <a:rPr lang="pl-PL" sz="2400" dirty="0"/>
              <a:t>(</a:t>
            </a:r>
            <a:r>
              <a:rPr lang="en-US" sz="2400" i="1" dirty="0">
                <a:sym typeface="Symbol" panose="05050102010706020507" pitchFamily="18" charset="2"/>
              </a:rPr>
              <a:t></a:t>
            </a:r>
            <a:r>
              <a:rPr lang="pl-PL" sz="2400" dirty="0"/>
              <a:t>) i </a:t>
            </a:r>
            <a:r>
              <a:rPr lang="pl-PL" sz="2400" i="1" dirty="0"/>
              <a:t>X</a:t>
            </a:r>
            <a:r>
              <a:rPr lang="pl-PL" sz="2400" baseline="-25000" dirty="0"/>
              <a:t>2</a:t>
            </a:r>
            <a:r>
              <a:rPr lang="pl-PL" sz="2400" baseline="30000" dirty="0"/>
              <a:t>*</a:t>
            </a:r>
            <a:r>
              <a:rPr lang="pl-PL" sz="2400" dirty="0"/>
              <a:t>(1/</a:t>
            </a:r>
            <a:r>
              <a:rPr lang="en-US" sz="2400" i="1" dirty="0">
                <a:sym typeface="Symbol" panose="05050102010706020507" pitchFamily="18" charset="2"/>
              </a:rPr>
              <a:t></a:t>
            </a:r>
            <a:r>
              <a:rPr lang="pl-PL" sz="2400" i="1" baseline="30000" dirty="0"/>
              <a:t>*</a:t>
            </a:r>
            <a:r>
              <a:rPr lang="pl-PL" sz="2400" dirty="0"/>
              <a:t>). </a:t>
            </a:r>
            <a:endParaRPr lang="pl-PL" sz="2400" dirty="0" smtClean="0"/>
          </a:p>
          <a:p>
            <a:pPr algn="just">
              <a:lnSpc>
                <a:spcPct val="150000"/>
              </a:lnSpc>
            </a:pPr>
            <a:endParaRPr lang="pl-PL" sz="2400" dirty="0"/>
          </a:p>
          <a:p>
            <a:pPr hangingPunct="0"/>
            <a:r>
              <a:rPr lang="pl-PL" sz="2400" b="1" dirty="0"/>
              <a:t>Primer </a:t>
            </a:r>
            <a:endParaRPr lang="sr-Latn-CS" sz="2400" dirty="0"/>
          </a:p>
          <a:p>
            <a:pPr>
              <a:lnSpc>
                <a:spcPct val="150000"/>
              </a:lnSpc>
            </a:pPr>
            <a:r>
              <a:rPr lang="pl-PL" sz="2400" dirty="0"/>
              <a:t>Primena Parsevalove teoreme za izračunavanje ukupne energije niza </a:t>
            </a:r>
            <a:r>
              <a:rPr lang="en-US" sz="2400" dirty="0">
                <a:sym typeface="Symbol" panose="05050102010706020507" pitchFamily="18" charset="2"/>
              </a:rPr>
              <a:t></a:t>
            </a:r>
            <a:r>
              <a:rPr lang="pl-PL" sz="2400" i="1" dirty="0"/>
              <a:t>x</a:t>
            </a:r>
            <a:r>
              <a:rPr lang="pl-PL" sz="2400" dirty="0"/>
              <a:t>(</a:t>
            </a:r>
            <a:r>
              <a:rPr lang="pl-PL" sz="2400" i="1" dirty="0"/>
              <a:t>n</a:t>
            </a:r>
            <a:r>
              <a:rPr lang="pl-PL" sz="2400" dirty="0"/>
              <a:t>)</a:t>
            </a:r>
            <a:r>
              <a:rPr lang="en-US" sz="2400" dirty="0">
                <a:sym typeface="Symbol" panose="05050102010706020507" pitchFamily="18" charset="2"/>
              </a:rPr>
              <a:t></a:t>
            </a:r>
            <a:r>
              <a:rPr lang="pl-PL" sz="2400" dirty="0"/>
              <a:t>, koji je definisan izrazom</a:t>
            </a:r>
            <a:endParaRPr lang="sr-Latn-CS" sz="2400" dirty="0"/>
          </a:p>
          <a:p>
            <a:pPr algn="just">
              <a:lnSpc>
                <a:spcPct val="150000"/>
              </a:lnSpc>
            </a:pPr>
            <a:endParaRPr lang="sr-Latn-CS" sz="2400" dirty="0"/>
          </a:p>
        </p:txBody>
      </p:sp>
    </p:spTree>
    <p:extLst>
      <p:ext uri="{BB962C8B-B14F-4D97-AF65-F5344CB8AC3E}">
        <p14:creationId xmlns:p14="http://schemas.microsoft.com/office/powerpoint/2010/main" xmlns="" val="3376822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25" y="2110485"/>
            <a:ext cx="8596668" cy="3880773"/>
          </a:xfrm>
        </p:spPr>
        <p:txBody>
          <a:bodyPr/>
          <a:lstStyle/>
          <a:p>
            <a:endParaRPr lang="sr-Latn-CS" dirty="0"/>
          </a:p>
          <a:p>
            <a:endParaRPr lang="sr-Latn-CS" dirty="0" smtClean="0"/>
          </a:p>
          <a:p>
            <a:r>
              <a:rPr lang="sr-Latn-CS" sz="2200" dirty="0" smtClean="0"/>
              <a:t>gde  je </a:t>
            </a:r>
            <a:r>
              <a:rPr lang="sr-Latn-CS" sz="2200" i="1" dirty="0" smtClean="0"/>
              <a:t>a</a:t>
            </a:r>
            <a:r>
              <a:rPr lang="sr-Latn-CS" sz="2200" dirty="0" smtClean="0"/>
              <a:t> </a:t>
            </a:r>
            <a:r>
              <a:rPr lang="pt-BR" sz="2400" dirty="0"/>
              <a:t>realan </a:t>
            </a:r>
            <a:r>
              <a:rPr lang="pt-BR" sz="2400" dirty="0" smtClean="0"/>
              <a:t>broj</a:t>
            </a:r>
            <a:r>
              <a:rPr lang="sr-Latn-CS" sz="2400" dirty="0" smtClean="0"/>
              <a:t>.</a:t>
            </a:r>
          </a:p>
          <a:p>
            <a:endParaRPr lang="sr-Latn-CS" sz="2400" dirty="0" smtClean="0"/>
          </a:p>
          <a:p>
            <a:r>
              <a:rPr lang="sr-Latn-CS" sz="2400" b="1" dirty="0" smtClean="0"/>
              <a:t>Rešenje:</a:t>
            </a:r>
          </a:p>
          <a:p>
            <a:r>
              <a:rPr lang="pt-BR" sz="2400" dirty="0"/>
              <a:t>Da bismo primenili </a:t>
            </a:r>
            <a:r>
              <a:rPr lang="sr-Latn-CS" sz="2400" dirty="0" smtClean="0"/>
              <a:t>teoremu</a:t>
            </a:r>
            <a:r>
              <a:rPr lang="pt-BR" sz="2400" dirty="0" smtClean="0"/>
              <a:t>, </a:t>
            </a:r>
            <a:r>
              <a:rPr lang="pt-BR" sz="2400" dirty="0"/>
              <a:t>najpre </a:t>
            </a:r>
            <a:r>
              <a:rPr lang="pt-BR" sz="2400" dirty="0" smtClean="0"/>
              <a:t>izračunavamo</a:t>
            </a:r>
            <a:endParaRPr lang="sr-Latn-CS" sz="2400" dirty="0" smtClean="0"/>
          </a:p>
          <a:p>
            <a:endParaRPr lang="sr-Latn-CS" sz="2400" dirty="0"/>
          </a:p>
          <a:p>
            <a:r>
              <a:rPr lang="sr-Latn-CS" sz="2400" dirty="0" smtClean="0"/>
              <a:t>                   i</a:t>
            </a:r>
            <a:endParaRPr lang="sr-Latn-CS" sz="2400" dirty="0"/>
          </a:p>
          <a:p>
            <a:endParaRPr lang="sr-Latn-CS" sz="2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277" y="2220188"/>
            <a:ext cx="2576832" cy="5856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829" y="5235879"/>
            <a:ext cx="1280827" cy="60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6298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 smtClean="0"/>
          </a:p>
          <a:p>
            <a:endParaRPr lang="sr-Latn-CS" dirty="0"/>
          </a:p>
          <a:p>
            <a:endParaRPr lang="sr-Latn-CS" dirty="0" smtClean="0"/>
          </a:p>
          <a:p>
            <a:r>
              <a:rPr lang="sr-Latn-CS" sz="2200" dirty="0" smtClean="0"/>
              <a:t>Sada je:</a:t>
            </a:r>
          </a:p>
          <a:p>
            <a:endParaRPr lang="sr-Latn-CS" sz="2200" dirty="0" smtClean="0"/>
          </a:p>
          <a:p>
            <a:endParaRPr lang="sr-Latn-C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115" y="2255489"/>
            <a:ext cx="2002156" cy="8008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574" y="4158379"/>
            <a:ext cx="3372776" cy="77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9597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lnSpc>
                <a:spcPct val="150000"/>
              </a:lnSpc>
            </a:pPr>
            <a:r>
              <a:rPr lang="pl-PL" sz="2400" dirty="0"/>
              <a:t>Oblast konvergencije </a:t>
            </a:r>
            <a:r>
              <a:rPr lang="pl-PL" sz="2400" i="1" dirty="0"/>
              <a:t>X</a:t>
            </a:r>
            <a:r>
              <a:rPr lang="pl-PL" sz="2400" dirty="0"/>
              <a:t>(</a:t>
            </a:r>
            <a:r>
              <a:rPr lang="pl-PL" sz="2400" i="1" dirty="0"/>
              <a:t>z</a:t>
            </a:r>
            <a:r>
              <a:rPr lang="pl-PL" sz="2400" dirty="0"/>
              <a:t>) je određena sa </a:t>
            </a:r>
            <a:r>
              <a:rPr lang="en-US" sz="2400" dirty="0">
                <a:sym typeface="Symbol" panose="05050102010706020507" pitchFamily="18" charset="2"/>
              </a:rPr>
              <a:t></a:t>
            </a:r>
            <a:r>
              <a:rPr lang="pl-PL" sz="2400" i="1" dirty="0"/>
              <a:t>z</a:t>
            </a:r>
            <a:r>
              <a:rPr lang="en-US" sz="2400" dirty="0">
                <a:sym typeface="Symbol" panose="05050102010706020507" pitchFamily="18" charset="2"/>
              </a:rPr>
              <a:t></a:t>
            </a:r>
            <a:r>
              <a:rPr lang="pl-PL" sz="2400" dirty="0"/>
              <a:t>&gt;</a:t>
            </a:r>
            <a:r>
              <a:rPr lang="en-US" sz="2400" dirty="0">
                <a:sym typeface="Symbol" panose="05050102010706020507" pitchFamily="18" charset="2"/>
              </a:rPr>
              <a:t></a:t>
            </a:r>
            <a:r>
              <a:rPr lang="pl-PL" sz="2400" i="1" dirty="0"/>
              <a:t>a</a:t>
            </a:r>
            <a:r>
              <a:rPr lang="en-US" sz="2400" dirty="0">
                <a:sym typeface="Symbol" panose="05050102010706020507" pitchFamily="18" charset="2"/>
              </a:rPr>
              <a:t></a:t>
            </a:r>
            <a:r>
              <a:rPr lang="pl-PL" sz="2400" dirty="0"/>
              <a:t>, pa se prema tome kontura </a:t>
            </a:r>
            <a:r>
              <a:rPr lang="pl-PL" sz="2400" i="1" dirty="0"/>
              <a:t>C</a:t>
            </a:r>
            <a:r>
              <a:rPr lang="pl-PL" sz="2400" dirty="0"/>
              <a:t> mora nalaziti u </a:t>
            </a:r>
            <a:r>
              <a:rPr lang="pl-PL" sz="2400" dirty="0" smtClean="0"/>
              <a:t>oblasti</a:t>
            </a:r>
          </a:p>
          <a:p>
            <a:pPr hangingPunct="0">
              <a:lnSpc>
                <a:spcPct val="150000"/>
              </a:lnSpc>
            </a:pPr>
            <a:endParaRPr lang="pl-PL" sz="2400" dirty="0"/>
          </a:p>
          <a:p>
            <a:pPr hangingPunct="0">
              <a:lnSpc>
                <a:spcPct val="150000"/>
              </a:lnSpc>
            </a:pPr>
            <a:endParaRPr lang="pl-PL" sz="2400" dirty="0" smtClean="0"/>
          </a:p>
          <a:p>
            <a:pPr hangingPunct="0">
              <a:lnSpc>
                <a:spcPct val="150000"/>
              </a:lnSpc>
            </a:pPr>
            <a:r>
              <a:rPr lang="pl-PL" sz="2400" dirty="0"/>
              <a:t>Podintegralna funkcija ima dva pola </a:t>
            </a:r>
            <a:r>
              <a:rPr lang="en-US" sz="2400" i="1" dirty="0">
                <a:sym typeface="Symbol" panose="05050102010706020507" pitchFamily="18" charset="2"/>
              </a:rPr>
              <a:t></a:t>
            </a:r>
            <a:r>
              <a:rPr lang="pl-PL" sz="2400" dirty="0"/>
              <a:t> = </a:t>
            </a:r>
            <a:r>
              <a:rPr lang="pl-PL" sz="2400" i="1" dirty="0"/>
              <a:t>a</a:t>
            </a:r>
            <a:r>
              <a:rPr lang="pl-PL" sz="2400" dirty="0"/>
              <a:t> i </a:t>
            </a:r>
            <a:r>
              <a:rPr lang="en-US" sz="2400" i="1" dirty="0">
                <a:sym typeface="Symbol" panose="05050102010706020507" pitchFamily="18" charset="2"/>
              </a:rPr>
              <a:t></a:t>
            </a:r>
            <a:r>
              <a:rPr lang="pl-PL" sz="2400" dirty="0"/>
              <a:t> = 1/</a:t>
            </a:r>
            <a:r>
              <a:rPr lang="pl-PL" sz="2400" i="1" dirty="0"/>
              <a:t>a</a:t>
            </a:r>
            <a:r>
              <a:rPr lang="pl-PL" sz="2400" dirty="0"/>
              <a:t>, ali kontura </a:t>
            </a:r>
            <a:r>
              <a:rPr lang="pl-PL" sz="2400" i="1" dirty="0"/>
              <a:t>C</a:t>
            </a:r>
            <a:r>
              <a:rPr lang="pl-PL" sz="2400" dirty="0"/>
              <a:t> obuhvata samo pol </a:t>
            </a:r>
            <a:r>
              <a:rPr lang="en-US" sz="2400" i="1" dirty="0">
                <a:sym typeface="Symbol" panose="05050102010706020507" pitchFamily="18" charset="2"/>
              </a:rPr>
              <a:t></a:t>
            </a:r>
            <a:r>
              <a:rPr lang="pl-PL" sz="2400" dirty="0"/>
              <a:t> = </a:t>
            </a:r>
            <a:r>
              <a:rPr lang="pl-PL" sz="2400" i="1" dirty="0"/>
              <a:t>a</a:t>
            </a:r>
            <a:r>
              <a:rPr lang="pl-PL" sz="2400" dirty="0"/>
              <a:t>. </a:t>
            </a:r>
            <a:endParaRPr lang="sr-Latn-C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54" y="3584489"/>
            <a:ext cx="1359882" cy="80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9899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2200" dirty="0"/>
              <a:t>Na osnovu teoreme o ostacima </a:t>
            </a:r>
            <a:r>
              <a:rPr lang="sr-Latn-CS" sz="2200" dirty="0" smtClean="0"/>
              <a:t>izračunavamo</a:t>
            </a:r>
          </a:p>
          <a:p>
            <a:endParaRPr lang="sr-Latn-CS" sz="2200" dirty="0"/>
          </a:p>
          <a:p>
            <a:endParaRPr lang="sr-Latn-CS" sz="2200" dirty="0" smtClean="0"/>
          </a:p>
          <a:p>
            <a:endParaRPr lang="sr-Latn-CS" sz="2200" dirty="0"/>
          </a:p>
          <a:p>
            <a:r>
              <a:rPr lang="pl-PL" sz="2400" dirty="0"/>
              <a:t>Na taj način dobijamo rezultat</a:t>
            </a:r>
            <a:endParaRPr lang="sr-Latn-CS" sz="2400" dirty="0"/>
          </a:p>
          <a:p>
            <a:endParaRPr lang="sr-Latn-CS" sz="2200" dirty="0"/>
          </a:p>
          <a:p>
            <a:endParaRPr lang="sr-Latn-CS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71" y="2818356"/>
            <a:ext cx="4199064" cy="7390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334" y="4657853"/>
            <a:ext cx="1925104" cy="82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0056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>
              <a:lnSpc>
                <a:spcPct val="150000"/>
              </a:lnSpc>
            </a:pPr>
            <a:r>
              <a:rPr lang="sr-Latn-CS" sz="2200" dirty="0" smtClean="0"/>
              <a:t>Ovaj rezultat </a:t>
            </a:r>
            <a:r>
              <a:rPr lang="pt-BR" sz="2200" dirty="0" smtClean="0"/>
              <a:t>predstavlja </a:t>
            </a:r>
            <a:r>
              <a:rPr lang="pt-BR" sz="2200" dirty="0"/>
              <a:t>energiju niza </a:t>
            </a:r>
            <a:r>
              <a:rPr lang="en-US" sz="2200" dirty="0">
                <a:sym typeface="Symbol" panose="05050102010706020507" pitchFamily="18" charset="2"/>
              </a:rPr>
              <a:t></a:t>
            </a:r>
            <a:r>
              <a:rPr lang="pt-BR" sz="2200" i="1" dirty="0"/>
              <a:t>x</a:t>
            </a:r>
            <a:r>
              <a:rPr lang="pt-BR" sz="2200" dirty="0"/>
              <a:t>(</a:t>
            </a:r>
            <a:r>
              <a:rPr lang="pt-BR" sz="2200" i="1" dirty="0"/>
              <a:t>n</a:t>
            </a:r>
            <a:r>
              <a:rPr lang="pt-BR" sz="2200" dirty="0"/>
              <a:t>)</a:t>
            </a:r>
            <a:r>
              <a:rPr lang="en-US" sz="2200" dirty="0">
                <a:sym typeface="Symbol" panose="05050102010706020507" pitchFamily="18" charset="2"/>
              </a:rPr>
              <a:t></a:t>
            </a:r>
            <a:r>
              <a:rPr lang="pt-BR" sz="2200" dirty="0"/>
              <a:t> = </a:t>
            </a:r>
            <a:r>
              <a:rPr lang="en-US" sz="2200" dirty="0">
                <a:sym typeface="Symbol" panose="05050102010706020507" pitchFamily="18" charset="2"/>
              </a:rPr>
              <a:t></a:t>
            </a:r>
            <a:r>
              <a:rPr lang="pt-BR" sz="2200" i="1" dirty="0"/>
              <a:t>a</a:t>
            </a:r>
            <a:r>
              <a:rPr lang="pt-BR" sz="2200" i="1" baseline="30000" dirty="0"/>
              <a:t>n</a:t>
            </a:r>
            <a:r>
              <a:rPr lang="pt-BR" sz="2200" i="1" dirty="0"/>
              <a:t>u</a:t>
            </a:r>
            <a:r>
              <a:rPr lang="pt-BR" sz="2200" dirty="0"/>
              <a:t>(</a:t>
            </a:r>
            <a:r>
              <a:rPr lang="pt-BR" sz="2200" i="1" dirty="0"/>
              <a:t>n</a:t>
            </a:r>
            <a:r>
              <a:rPr lang="pt-BR" sz="2200" dirty="0"/>
              <a:t>)</a:t>
            </a:r>
            <a:r>
              <a:rPr lang="en-US" sz="2200" dirty="0">
                <a:sym typeface="Symbol" panose="05050102010706020507" pitchFamily="18" charset="2"/>
              </a:rPr>
              <a:t></a:t>
            </a:r>
            <a:r>
              <a:rPr lang="pt-BR" sz="2200" dirty="0" smtClean="0"/>
              <a:t>.</a:t>
            </a:r>
            <a:endParaRPr lang="sr-Latn-CS" sz="2200" dirty="0" smtClean="0"/>
          </a:p>
          <a:p>
            <a:pPr hangingPunct="0">
              <a:lnSpc>
                <a:spcPct val="150000"/>
              </a:lnSpc>
            </a:pPr>
            <a:endParaRPr lang="sr-Latn-CS" sz="2200" dirty="0"/>
          </a:p>
          <a:p>
            <a:pPr>
              <a:lnSpc>
                <a:spcPct val="150000"/>
              </a:lnSpc>
            </a:pPr>
            <a:r>
              <a:rPr lang="pt-BR" sz="2200" dirty="0"/>
              <a:t>U ovom primeru do istog rezultata se može doći i direktnim sabiranjem kvadrata članova niza </a:t>
            </a:r>
            <a:r>
              <a:rPr lang="en-US" sz="2200" dirty="0">
                <a:sym typeface="Symbol" panose="05050102010706020507" pitchFamily="18" charset="2"/>
              </a:rPr>
              <a:t></a:t>
            </a:r>
            <a:r>
              <a:rPr lang="pt-BR" sz="2200" i="1" dirty="0"/>
              <a:t>x</a:t>
            </a:r>
            <a:r>
              <a:rPr lang="pt-BR" sz="2200" dirty="0"/>
              <a:t>(</a:t>
            </a:r>
            <a:r>
              <a:rPr lang="pt-BR" sz="2200" i="1" dirty="0"/>
              <a:t>n</a:t>
            </a:r>
            <a:r>
              <a:rPr lang="pt-BR" sz="2200" dirty="0"/>
              <a:t>)</a:t>
            </a:r>
            <a:r>
              <a:rPr lang="en-US" sz="2200" dirty="0">
                <a:sym typeface="Symbol" panose="05050102010706020507" pitchFamily="18" charset="2"/>
              </a:rPr>
              <a:t></a:t>
            </a:r>
            <a:r>
              <a:rPr lang="pt-BR" sz="2200" dirty="0"/>
              <a:t>.</a:t>
            </a:r>
            <a:endParaRPr lang="sr-Latn-CS" sz="2200" dirty="0"/>
          </a:p>
          <a:p>
            <a:pPr>
              <a:lnSpc>
                <a:spcPct val="150000"/>
              </a:lnSpc>
            </a:pPr>
            <a:endParaRPr lang="sr-Latn-CS" sz="2200" dirty="0"/>
          </a:p>
        </p:txBody>
      </p:sp>
    </p:spTree>
    <p:extLst>
      <p:ext uri="{BB962C8B-B14F-4D97-AF65-F5344CB8AC3E}">
        <p14:creationId xmlns:p14="http://schemas.microsoft.com/office/powerpoint/2010/main" xmlns="" val="453501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400" dirty="0" smtClean="0"/>
              <a:t>Kontrolni zadatak</a:t>
            </a:r>
          </a:p>
          <a:p>
            <a:endParaRPr lang="sr-Latn-CS" sz="2400" dirty="0" smtClean="0"/>
          </a:p>
          <a:p>
            <a:r>
              <a:rPr lang="sr-Latn-CS" dirty="0" smtClean="0"/>
              <a:t>1.</a:t>
            </a:r>
            <a:r>
              <a:rPr lang="pt-BR" dirty="0"/>
              <a:t> Data su dva kauzalna niza </a:t>
            </a:r>
            <a:r>
              <a:rPr lang="en-US" dirty="0">
                <a:sym typeface="Symbol" panose="05050102010706020507" pitchFamily="18" charset="2"/>
              </a:rPr>
              <a:t></a:t>
            </a:r>
            <a:r>
              <a:rPr lang="pt-BR" i="1" dirty="0"/>
              <a:t>x</a:t>
            </a:r>
            <a:r>
              <a:rPr lang="pt-BR" dirty="0"/>
              <a:t>(</a:t>
            </a:r>
            <a:r>
              <a:rPr lang="pt-BR" i="1" dirty="0"/>
              <a:t>n</a:t>
            </a:r>
            <a:r>
              <a:rPr lang="pt-BR" dirty="0"/>
              <a:t>)</a:t>
            </a:r>
            <a:r>
              <a:rPr lang="en-US" dirty="0">
                <a:sym typeface="Symbol" panose="05050102010706020507" pitchFamily="18" charset="2"/>
              </a:rPr>
              <a:t></a:t>
            </a:r>
            <a:r>
              <a:rPr lang="pt-BR" dirty="0"/>
              <a:t> i </a:t>
            </a:r>
            <a:r>
              <a:rPr lang="en-US" dirty="0">
                <a:sym typeface="Symbol" panose="05050102010706020507" pitchFamily="18" charset="2"/>
              </a:rPr>
              <a:t></a:t>
            </a:r>
            <a:r>
              <a:rPr lang="pt-BR" i="1" dirty="0"/>
              <a:t>h</a:t>
            </a:r>
            <a:r>
              <a:rPr lang="pt-BR" dirty="0"/>
              <a:t>(</a:t>
            </a:r>
            <a:r>
              <a:rPr lang="pt-BR" i="1" dirty="0"/>
              <a:t>n</a:t>
            </a:r>
            <a:r>
              <a:rPr lang="pt-BR" dirty="0"/>
              <a:t>)</a:t>
            </a:r>
            <a:r>
              <a:rPr lang="en-US" dirty="0" smtClean="0">
                <a:sym typeface="Symbol" panose="05050102010706020507" pitchFamily="18" charset="2"/>
              </a:rPr>
              <a:t></a:t>
            </a:r>
            <a:endParaRPr lang="sr-Latn-CS" dirty="0" smtClean="0">
              <a:sym typeface="Symbol" panose="05050102010706020507" pitchFamily="18" charset="2"/>
            </a:endParaRPr>
          </a:p>
          <a:p>
            <a:endParaRPr lang="sr-Latn-CS" dirty="0" smtClean="0">
              <a:sym typeface="Symbol" panose="05050102010706020507" pitchFamily="18" charset="2"/>
            </a:endParaRPr>
          </a:p>
          <a:p>
            <a:r>
              <a:rPr lang="sr-Latn-CS" dirty="0" smtClean="0">
                <a:sym typeface="Symbol" panose="05050102010706020507" pitchFamily="18" charset="2"/>
              </a:rPr>
              <a:t>                                ,     </a:t>
            </a:r>
          </a:p>
          <a:p>
            <a:endParaRPr lang="sr-Latn-CS" dirty="0">
              <a:sym typeface="Symbol" panose="05050102010706020507" pitchFamily="18" charset="2"/>
            </a:endParaRPr>
          </a:p>
          <a:p>
            <a:r>
              <a:rPr lang="sr-Latn-CS" dirty="0" smtClean="0">
                <a:sym typeface="Symbol" panose="05050102010706020507" pitchFamily="18" charset="2"/>
              </a:rPr>
              <a:t>a) </a:t>
            </a:r>
            <a:r>
              <a:rPr lang="pt-BR" dirty="0"/>
              <a:t>Naći </a:t>
            </a:r>
            <a:r>
              <a:rPr lang="pt-BR" i="1" dirty="0"/>
              <a:t>z</a:t>
            </a:r>
            <a:r>
              <a:rPr lang="pt-BR" dirty="0"/>
              <a:t> </a:t>
            </a:r>
            <a:r>
              <a:rPr lang="pt-BR" dirty="0" smtClean="0"/>
              <a:t>transformacij</a:t>
            </a:r>
            <a:r>
              <a:rPr lang="sr-Latn-CS" dirty="0" smtClean="0"/>
              <a:t>e</a:t>
            </a:r>
            <a:r>
              <a:rPr lang="pt-BR" dirty="0" smtClean="0"/>
              <a:t> nizova </a:t>
            </a:r>
            <a:r>
              <a:rPr lang="en-US" dirty="0">
                <a:sym typeface="Symbol" panose="05050102010706020507" pitchFamily="18" charset="2"/>
              </a:rPr>
              <a:t></a:t>
            </a:r>
            <a:r>
              <a:rPr lang="pt-BR" i="1" dirty="0"/>
              <a:t>x</a:t>
            </a:r>
            <a:r>
              <a:rPr lang="pt-BR" dirty="0"/>
              <a:t>(</a:t>
            </a:r>
            <a:r>
              <a:rPr lang="pt-BR" i="1" dirty="0"/>
              <a:t>n</a:t>
            </a:r>
            <a:r>
              <a:rPr lang="pt-BR" dirty="0"/>
              <a:t>)</a:t>
            </a:r>
            <a:r>
              <a:rPr lang="en-US" dirty="0">
                <a:sym typeface="Symbol" panose="05050102010706020507" pitchFamily="18" charset="2"/>
              </a:rPr>
              <a:t></a:t>
            </a:r>
            <a:r>
              <a:rPr lang="pt-BR" dirty="0"/>
              <a:t> i </a:t>
            </a:r>
            <a:r>
              <a:rPr lang="en-US" dirty="0">
                <a:sym typeface="Symbol" panose="05050102010706020507" pitchFamily="18" charset="2"/>
              </a:rPr>
              <a:t></a:t>
            </a:r>
            <a:r>
              <a:rPr lang="pt-BR" i="1" dirty="0"/>
              <a:t>h</a:t>
            </a:r>
            <a:r>
              <a:rPr lang="pt-BR" dirty="0"/>
              <a:t>(</a:t>
            </a:r>
            <a:r>
              <a:rPr lang="pt-BR" i="1" dirty="0"/>
              <a:t>n</a:t>
            </a:r>
            <a:r>
              <a:rPr lang="pt-BR" dirty="0"/>
              <a:t>)</a:t>
            </a:r>
            <a:r>
              <a:rPr lang="en-US" dirty="0">
                <a:sym typeface="Symbol" panose="05050102010706020507" pitchFamily="18" charset="2"/>
              </a:rPr>
              <a:t></a:t>
            </a:r>
            <a:r>
              <a:rPr lang="sr-Latn-CS" dirty="0" smtClean="0">
                <a:sym typeface="Symbol" panose="05050102010706020507" pitchFamily="18" charset="2"/>
              </a:rPr>
              <a:t>.</a:t>
            </a:r>
          </a:p>
          <a:p>
            <a:r>
              <a:rPr lang="sr-Latn-CS" dirty="0" smtClean="0">
                <a:sym typeface="Symbol" panose="05050102010706020507" pitchFamily="18" charset="2"/>
              </a:rPr>
              <a:t>b) </a:t>
            </a:r>
            <a:r>
              <a:rPr lang="pt-BR" dirty="0"/>
              <a:t>Naći </a:t>
            </a:r>
            <a:r>
              <a:rPr lang="pt-BR" i="1" dirty="0"/>
              <a:t>z</a:t>
            </a:r>
            <a:r>
              <a:rPr lang="pt-BR" dirty="0"/>
              <a:t> </a:t>
            </a:r>
            <a:r>
              <a:rPr lang="pt-BR" dirty="0" smtClean="0"/>
              <a:t>transformaciju</a:t>
            </a:r>
            <a:r>
              <a:rPr lang="sr-Latn-CS" dirty="0" smtClean="0"/>
              <a:t> </a:t>
            </a:r>
            <a:r>
              <a:rPr lang="sr-Latn-CS" i="1" dirty="0"/>
              <a:t>Y(z)</a:t>
            </a:r>
            <a:r>
              <a:rPr lang="pt-BR" dirty="0" smtClean="0"/>
              <a:t> niza </a:t>
            </a:r>
            <a:r>
              <a:rPr lang="en-US" dirty="0">
                <a:sym typeface="Symbol" panose="05050102010706020507" pitchFamily="18" charset="2"/>
              </a:rPr>
              <a:t></a:t>
            </a:r>
            <a:r>
              <a:rPr lang="pt-BR" i="1" dirty="0"/>
              <a:t>y</a:t>
            </a:r>
            <a:r>
              <a:rPr lang="pt-BR" dirty="0"/>
              <a:t>(</a:t>
            </a:r>
            <a:r>
              <a:rPr lang="pt-BR" i="1" dirty="0"/>
              <a:t>n</a:t>
            </a:r>
            <a:r>
              <a:rPr lang="pt-BR" dirty="0"/>
              <a:t>)</a:t>
            </a:r>
            <a:r>
              <a:rPr lang="en-US" dirty="0" smtClean="0">
                <a:sym typeface="Symbol" panose="05050102010706020507" pitchFamily="18" charset="2"/>
              </a:rPr>
              <a:t></a:t>
            </a:r>
            <a:r>
              <a:rPr lang="sr-Latn-CS" i="1" dirty="0" smtClean="0"/>
              <a:t> </a:t>
            </a:r>
            <a:r>
              <a:rPr lang="pt-BR" dirty="0" smtClean="0"/>
              <a:t> </a:t>
            </a:r>
            <a:r>
              <a:rPr lang="pt-BR" dirty="0"/>
              <a:t>koji se dobija konvolucijom nizova </a:t>
            </a:r>
            <a:r>
              <a:rPr lang="en-US" dirty="0">
                <a:sym typeface="Symbol" panose="05050102010706020507" pitchFamily="18" charset="2"/>
              </a:rPr>
              <a:t></a:t>
            </a:r>
            <a:r>
              <a:rPr lang="pt-BR" i="1" dirty="0"/>
              <a:t>x</a:t>
            </a:r>
            <a:r>
              <a:rPr lang="pt-BR" dirty="0"/>
              <a:t>(</a:t>
            </a:r>
            <a:r>
              <a:rPr lang="pt-BR" i="1" dirty="0"/>
              <a:t>n</a:t>
            </a:r>
            <a:r>
              <a:rPr lang="pt-BR" dirty="0"/>
              <a:t>)</a:t>
            </a:r>
            <a:r>
              <a:rPr lang="en-US" dirty="0">
                <a:sym typeface="Symbol" panose="05050102010706020507" pitchFamily="18" charset="2"/>
              </a:rPr>
              <a:t></a:t>
            </a:r>
            <a:r>
              <a:rPr lang="pt-BR" dirty="0"/>
              <a:t> i </a:t>
            </a:r>
            <a:r>
              <a:rPr lang="en-US" dirty="0">
                <a:sym typeface="Symbol" panose="05050102010706020507" pitchFamily="18" charset="2"/>
              </a:rPr>
              <a:t></a:t>
            </a:r>
            <a:r>
              <a:rPr lang="pt-BR" i="1" dirty="0"/>
              <a:t>h</a:t>
            </a:r>
            <a:r>
              <a:rPr lang="pt-BR" dirty="0"/>
              <a:t>(</a:t>
            </a:r>
            <a:r>
              <a:rPr lang="pt-BR" i="1" dirty="0"/>
              <a:t>n</a:t>
            </a:r>
            <a:r>
              <a:rPr lang="pt-BR" dirty="0"/>
              <a:t>)</a:t>
            </a:r>
            <a:r>
              <a:rPr lang="en-US" dirty="0">
                <a:sym typeface="Symbol" panose="05050102010706020507" pitchFamily="18" charset="2"/>
              </a:rPr>
              <a:t></a:t>
            </a:r>
            <a:r>
              <a:rPr lang="sr-Latn-CS" dirty="0">
                <a:sym typeface="Symbol" panose="05050102010706020507" pitchFamily="18" charset="2"/>
              </a:rPr>
              <a:t>.</a:t>
            </a:r>
            <a:endParaRPr lang="sr-Latn-CS" dirty="0"/>
          </a:p>
          <a:p>
            <a:endParaRPr lang="sr-Latn-CS" dirty="0"/>
          </a:p>
          <a:p>
            <a:endParaRPr lang="sr-Latn-CS" dirty="0"/>
          </a:p>
          <a:p>
            <a:endParaRPr lang="sr-Latn-CS" dirty="0"/>
          </a:p>
          <a:p>
            <a:endParaRPr lang="sr-Latn-C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104" y="3679160"/>
            <a:ext cx="1906603" cy="8436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9624" y="3679160"/>
            <a:ext cx="1889732" cy="843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920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u="sng" dirty="0"/>
              <a:t>Pomeraj u vremenu (kašnjenje</a:t>
            </a:r>
            <a:r>
              <a:rPr lang="pl-PL" sz="2400" b="1" u="sng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Ako je </a:t>
            </a:r>
            <a:r>
              <a:rPr lang="pl-PL" sz="2400" i="1" dirty="0"/>
              <a:t>X</a:t>
            </a:r>
            <a:r>
              <a:rPr lang="pl-PL" sz="2400" dirty="0"/>
              <a:t>(</a:t>
            </a:r>
            <a:r>
              <a:rPr lang="pl-PL" sz="2400" i="1" dirty="0"/>
              <a:t>z</a:t>
            </a:r>
            <a:r>
              <a:rPr lang="pl-PL" sz="2400" dirty="0"/>
              <a:t>) </a:t>
            </a:r>
            <a:r>
              <a:rPr lang="pl-PL" sz="2400" i="1" dirty="0"/>
              <a:t>z</a:t>
            </a:r>
            <a:r>
              <a:rPr lang="pl-PL" sz="2400" dirty="0"/>
              <a:t> transformacija niza </a:t>
            </a:r>
            <a:r>
              <a:rPr lang="en-US" sz="2400" dirty="0">
                <a:sym typeface="Symbol" panose="05050102010706020507" pitchFamily="18" charset="2"/>
              </a:rPr>
              <a:t></a:t>
            </a:r>
            <a:r>
              <a:rPr lang="pl-PL" sz="2400" i="1" dirty="0"/>
              <a:t>x</a:t>
            </a:r>
            <a:r>
              <a:rPr lang="pl-PL" sz="2400" dirty="0"/>
              <a:t>(</a:t>
            </a:r>
            <a:r>
              <a:rPr lang="pl-PL" sz="2400" i="1" dirty="0"/>
              <a:t>n</a:t>
            </a:r>
            <a:r>
              <a:rPr lang="pl-PL" sz="2400" dirty="0"/>
              <a:t>)</a:t>
            </a:r>
            <a:r>
              <a:rPr lang="en-US" sz="2400" dirty="0">
                <a:sym typeface="Symbol" panose="05050102010706020507" pitchFamily="18" charset="2"/>
              </a:rPr>
              <a:t></a:t>
            </a:r>
            <a:r>
              <a:rPr lang="pl-PL" sz="2400" dirty="0"/>
              <a:t>, tada će za pomereni niz </a:t>
            </a:r>
            <a:r>
              <a:rPr lang="en-US" sz="2400" dirty="0">
                <a:sym typeface="Symbol" panose="05050102010706020507" pitchFamily="18" charset="2"/>
              </a:rPr>
              <a:t></a:t>
            </a:r>
            <a:r>
              <a:rPr lang="pl-PL" sz="2400" i="1" dirty="0"/>
              <a:t>x</a:t>
            </a:r>
            <a:r>
              <a:rPr lang="pl-PL" sz="2400" dirty="0"/>
              <a:t>(</a:t>
            </a:r>
            <a:r>
              <a:rPr lang="pl-PL" sz="2400" i="1" dirty="0"/>
              <a:t>n</a:t>
            </a:r>
            <a:r>
              <a:rPr lang="pl-PL" sz="2400" dirty="0"/>
              <a:t>-</a:t>
            </a:r>
            <a:r>
              <a:rPr lang="pl-PL" sz="2400" i="1" dirty="0"/>
              <a:t>n</a:t>
            </a:r>
            <a:r>
              <a:rPr lang="pl-PL" sz="2400" baseline="-25000" dirty="0"/>
              <a:t>0</a:t>
            </a:r>
            <a:r>
              <a:rPr lang="pl-PL" sz="2400" dirty="0"/>
              <a:t>)</a:t>
            </a:r>
            <a:r>
              <a:rPr lang="en-US" sz="2400" dirty="0">
                <a:sym typeface="Symbol" panose="05050102010706020507" pitchFamily="18" charset="2"/>
              </a:rPr>
              <a:t></a:t>
            </a:r>
            <a:r>
              <a:rPr lang="pl-PL" sz="2400" dirty="0"/>
              <a:t> </a:t>
            </a:r>
            <a:r>
              <a:rPr lang="pl-PL" sz="2400" dirty="0" smtClean="0"/>
              <a:t>biti</a:t>
            </a:r>
          </a:p>
          <a:p>
            <a:pPr>
              <a:lnSpc>
                <a:spcPct val="150000"/>
              </a:lnSpc>
            </a:pPr>
            <a:endParaRPr lang="pl-PL" sz="2400" dirty="0"/>
          </a:p>
          <a:p>
            <a:pPr>
              <a:lnSpc>
                <a:spcPct val="150000"/>
              </a:lnSpc>
            </a:pPr>
            <a:endParaRPr lang="sr-Latn-CS" sz="2400" dirty="0"/>
          </a:p>
          <a:p>
            <a:endParaRPr lang="pl-PL" sz="2400" b="1" u="sng" dirty="0" smtClean="0"/>
          </a:p>
          <a:p>
            <a:endParaRPr lang="sr-Latn-CS" sz="2400" dirty="0"/>
          </a:p>
          <a:p>
            <a:endParaRPr lang="sr-Latn-C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471" y="3937495"/>
            <a:ext cx="3118904" cy="73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2593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52737"/>
          </a:xfrm>
        </p:spPr>
        <p:txBody>
          <a:bodyPr>
            <a:normAutofit/>
          </a:bodyPr>
          <a:lstStyle/>
          <a:p>
            <a:r>
              <a:rPr lang="sr-Latn-CS" sz="2400" b="1" u="sng" dirty="0"/>
              <a:t>Množenje </a:t>
            </a:r>
            <a:r>
              <a:rPr lang="sr-Latn-CS" sz="2400" b="1" u="sng" dirty="0" smtClean="0"/>
              <a:t>eksponencijalnim </a:t>
            </a:r>
            <a:r>
              <a:rPr lang="sr-Latn-CS" sz="2400" b="1" u="sng" dirty="0"/>
              <a:t>nizom (modulacija</a:t>
            </a:r>
            <a:r>
              <a:rPr lang="sr-Latn-CS" sz="2400" b="1" u="sng" dirty="0" smtClean="0"/>
              <a:t>)</a:t>
            </a:r>
          </a:p>
          <a:p>
            <a:endParaRPr lang="sr-Latn-CS" sz="2400" b="1" u="sng" dirty="0" smtClean="0"/>
          </a:p>
          <a:p>
            <a:pPr>
              <a:lnSpc>
                <a:spcPct val="150000"/>
              </a:lnSpc>
            </a:pPr>
            <a:r>
              <a:rPr lang="sr-Latn-CS" sz="2000" dirty="0"/>
              <a:t> Pomnožimo niz </a:t>
            </a:r>
            <a:r>
              <a:rPr lang="en-US" sz="2000" dirty="0" smtClean="0"/>
              <a:t>{</a:t>
            </a:r>
            <a:r>
              <a:rPr lang="sr-Latn-CS" sz="2000" dirty="0" smtClean="0"/>
              <a:t>x(n)</a:t>
            </a:r>
            <a:r>
              <a:rPr lang="en-US" sz="2000" dirty="0" smtClean="0"/>
              <a:t>}</a:t>
            </a:r>
            <a:r>
              <a:rPr lang="sr-Latn-CS" sz="2000" dirty="0" smtClean="0"/>
              <a:t> </a:t>
            </a:r>
            <a:r>
              <a:rPr lang="sr-Latn-CS" sz="2000" dirty="0"/>
              <a:t>kompleksnim nizom  </a:t>
            </a:r>
            <a:r>
              <a:rPr lang="sr-Latn-CS" sz="2000" dirty="0" smtClean="0"/>
              <a:t>   . </a:t>
            </a:r>
            <a:r>
              <a:rPr lang="sr-Latn-CS" sz="2000" dirty="0"/>
              <a:t>Z transformacija proizvoda </a:t>
            </a:r>
            <a:r>
              <a:rPr lang="sr-Latn-CS" sz="2000" dirty="0" smtClean="0"/>
              <a:t>je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sr-Latn-RS" sz="2000" dirty="0" smtClean="0"/>
              <a:t>Z</a:t>
            </a:r>
          </a:p>
          <a:p>
            <a:pPr>
              <a:lnSpc>
                <a:spcPct val="150000"/>
              </a:lnSpc>
            </a:pPr>
            <a:r>
              <a:rPr lang="en-US" sz="2000" dirty="0" err="1"/>
              <a:t>što</a:t>
            </a:r>
            <a:r>
              <a:rPr lang="en-US" sz="2000" dirty="0"/>
              <a:t> </a:t>
            </a:r>
            <a:r>
              <a:rPr lang="en-US" sz="2000" dirty="0" err="1"/>
              <a:t>direktno</a:t>
            </a:r>
            <a:r>
              <a:rPr lang="en-US" sz="2000" dirty="0"/>
              <a:t> </a:t>
            </a:r>
            <a:r>
              <a:rPr lang="en-US" sz="2000" dirty="0" err="1" smtClean="0"/>
              <a:t>daje</a:t>
            </a:r>
            <a:endParaRPr lang="sr-Latn-RS" sz="2000" dirty="0" smtClean="0"/>
          </a:p>
          <a:p>
            <a:pPr>
              <a:lnSpc>
                <a:spcPct val="150000"/>
              </a:lnSpc>
            </a:pPr>
            <a:r>
              <a:rPr lang="sr-Latn-RS" sz="2000" dirty="0" smtClean="0"/>
              <a:t>Z</a:t>
            </a:r>
            <a:endParaRPr lang="en-US" sz="2000" dirty="0" smtClean="0"/>
          </a:p>
          <a:p>
            <a:pPr>
              <a:lnSpc>
                <a:spcPct val="150000"/>
              </a:lnSpc>
            </a:pPr>
            <a:endParaRPr lang="sr-Latn-CS" sz="20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0285" y="3101932"/>
            <a:ext cx="377989" cy="50398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8641" y="4083485"/>
            <a:ext cx="2566051" cy="79511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8641" y="5380446"/>
            <a:ext cx="2048267" cy="53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685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2600" b="1" u="sng" dirty="0"/>
              <a:t>Množenje sa </a:t>
            </a:r>
            <a:r>
              <a:rPr lang="sr-Latn-CS" sz="2600" b="1" u="sng" dirty="0" smtClean="0"/>
              <a:t>n</a:t>
            </a:r>
          </a:p>
          <a:p>
            <a:endParaRPr lang="sr-Latn-RS" sz="2400" b="1" dirty="0"/>
          </a:p>
          <a:p>
            <a:r>
              <a:rPr lang="pl-PL" sz="2400" dirty="0"/>
              <a:t>Ako se svaki član niza </a:t>
            </a:r>
            <a:r>
              <a:rPr lang="en-US" sz="2400" dirty="0">
                <a:sym typeface="Symbol" panose="05050102010706020507" pitchFamily="18" charset="2"/>
              </a:rPr>
              <a:t></a:t>
            </a:r>
            <a:r>
              <a:rPr lang="pl-PL" sz="2400" i="1" dirty="0"/>
              <a:t>x</a:t>
            </a:r>
            <a:r>
              <a:rPr lang="pl-PL" sz="2400" dirty="0"/>
              <a:t>(</a:t>
            </a:r>
            <a:r>
              <a:rPr lang="pl-PL" sz="2400" i="1" dirty="0"/>
              <a:t>n</a:t>
            </a:r>
            <a:r>
              <a:rPr lang="pl-PL" sz="2400" dirty="0"/>
              <a:t>)</a:t>
            </a:r>
            <a:r>
              <a:rPr lang="en-US" sz="2400" dirty="0">
                <a:sym typeface="Symbol" panose="05050102010706020507" pitchFamily="18" charset="2"/>
              </a:rPr>
              <a:t></a:t>
            </a:r>
            <a:r>
              <a:rPr lang="pl-PL" sz="2400" dirty="0"/>
              <a:t> pomnoži sa </a:t>
            </a:r>
            <a:r>
              <a:rPr lang="pl-PL" sz="2400" i="1" dirty="0"/>
              <a:t>n</a:t>
            </a:r>
            <a:r>
              <a:rPr lang="pl-PL" sz="2400" dirty="0"/>
              <a:t>, važi </a:t>
            </a:r>
            <a:r>
              <a:rPr lang="pl-PL" sz="2400" dirty="0" smtClean="0"/>
              <a:t>relacija</a:t>
            </a:r>
          </a:p>
          <a:p>
            <a:endParaRPr lang="pl-PL" sz="2400" dirty="0"/>
          </a:p>
          <a:p>
            <a:r>
              <a:rPr lang="pl-PL" sz="2400" dirty="0" smtClean="0"/>
              <a:t>Z</a:t>
            </a:r>
            <a:endParaRPr lang="sr-Latn-CS" sz="2400" dirty="0"/>
          </a:p>
          <a:p>
            <a:endParaRPr lang="sr-Latn-C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312" y="3878596"/>
            <a:ext cx="2878115" cy="100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6991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2800" b="1" u="sng" dirty="0"/>
              <a:t>Inverzija u </a:t>
            </a:r>
            <a:r>
              <a:rPr lang="sr-Latn-CS" sz="2800" b="1" u="sng" dirty="0" smtClean="0"/>
              <a:t>vremenu</a:t>
            </a:r>
          </a:p>
          <a:p>
            <a:endParaRPr lang="sr-Latn-RS" sz="2800" b="1" dirty="0"/>
          </a:p>
          <a:p>
            <a:pPr>
              <a:lnSpc>
                <a:spcPct val="150000"/>
              </a:lnSpc>
            </a:pPr>
            <a:r>
              <a:rPr lang="pl-PL" sz="2800" dirty="0"/>
              <a:t> </a:t>
            </a:r>
            <a:r>
              <a:rPr lang="pl-PL" sz="2200" dirty="0"/>
              <a:t>Ako je </a:t>
            </a:r>
            <a:r>
              <a:rPr lang="pl-PL" sz="2200" i="1" dirty="0"/>
              <a:t>X</a:t>
            </a:r>
            <a:r>
              <a:rPr lang="pl-PL" sz="2200" dirty="0"/>
              <a:t>(</a:t>
            </a:r>
            <a:r>
              <a:rPr lang="pl-PL" sz="2200" i="1" dirty="0"/>
              <a:t>z</a:t>
            </a:r>
            <a:r>
              <a:rPr lang="pl-PL" sz="2200" dirty="0"/>
              <a:t>) </a:t>
            </a:r>
            <a:r>
              <a:rPr lang="pl-PL" sz="2200" i="1" dirty="0"/>
              <a:t>z</a:t>
            </a:r>
            <a:r>
              <a:rPr lang="pl-PL" sz="2200" dirty="0"/>
              <a:t> transformacija niza </a:t>
            </a:r>
            <a:r>
              <a:rPr lang="en-US" sz="2200" dirty="0">
                <a:sym typeface="Symbol" panose="05050102010706020507" pitchFamily="18" charset="2"/>
              </a:rPr>
              <a:t></a:t>
            </a:r>
            <a:r>
              <a:rPr lang="pl-PL" sz="2200" i="1" dirty="0"/>
              <a:t>x</a:t>
            </a:r>
            <a:r>
              <a:rPr lang="pl-PL" sz="2200" dirty="0"/>
              <a:t>(</a:t>
            </a:r>
            <a:r>
              <a:rPr lang="pl-PL" sz="2200" i="1" dirty="0"/>
              <a:t>n</a:t>
            </a:r>
            <a:r>
              <a:rPr lang="pl-PL" sz="2200" dirty="0"/>
              <a:t>)</a:t>
            </a:r>
            <a:r>
              <a:rPr lang="en-US" sz="2200" dirty="0">
                <a:sym typeface="Symbol" panose="05050102010706020507" pitchFamily="18" charset="2"/>
              </a:rPr>
              <a:t></a:t>
            </a:r>
            <a:r>
              <a:rPr lang="pl-PL" sz="2200" dirty="0"/>
              <a:t>, niz obrnut u vremenu </a:t>
            </a:r>
            <a:r>
              <a:rPr lang="en-US" sz="2200" dirty="0">
                <a:sym typeface="Symbol" panose="05050102010706020507" pitchFamily="18" charset="2"/>
              </a:rPr>
              <a:t></a:t>
            </a:r>
            <a:r>
              <a:rPr lang="pl-PL" sz="2200" i="1" dirty="0"/>
              <a:t>x</a:t>
            </a:r>
            <a:r>
              <a:rPr lang="pl-PL" sz="2200" dirty="0"/>
              <a:t>(-</a:t>
            </a:r>
            <a:r>
              <a:rPr lang="pl-PL" sz="2200" i="1" dirty="0"/>
              <a:t>n</a:t>
            </a:r>
            <a:r>
              <a:rPr lang="pl-PL" sz="2200" dirty="0"/>
              <a:t>)</a:t>
            </a:r>
            <a:r>
              <a:rPr lang="en-US" sz="2200" dirty="0">
                <a:sym typeface="Symbol" panose="05050102010706020507" pitchFamily="18" charset="2"/>
              </a:rPr>
              <a:t></a:t>
            </a:r>
            <a:r>
              <a:rPr lang="pl-PL" sz="2200" dirty="0"/>
              <a:t> imaće kao </a:t>
            </a:r>
            <a:r>
              <a:rPr lang="pl-PL" sz="2200" i="1" dirty="0"/>
              <a:t>z</a:t>
            </a:r>
            <a:r>
              <a:rPr lang="pl-PL" sz="2200" dirty="0"/>
              <a:t> </a:t>
            </a:r>
            <a:r>
              <a:rPr lang="pl-PL" sz="2200" dirty="0" smtClean="0"/>
              <a:t>transformaciju</a:t>
            </a:r>
          </a:p>
          <a:p>
            <a:endParaRPr lang="pl-PL" sz="2200" dirty="0"/>
          </a:p>
          <a:p>
            <a:r>
              <a:rPr lang="pl-PL" sz="2200" dirty="0" smtClean="0"/>
              <a:t>Z</a:t>
            </a:r>
          </a:p>
          <a:p>
            <a:endParaRPr lang="pl-PL" sz="2200" dirty="0"/>
          </a:p>
          <a:p>
            <a:endParaRPr lang="sr-Latn-CS" sz="2200" dirty="0"/>
          </a:p>
          <a:p>
            <a:endParaRPr lang="sr-Latn-CS" sz="2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849" y="4960307"/>
            <a:ext cx="2339942" cy="52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2977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u="sng" dirty="0" smtClean="0"/>
              <a:t>Konjugovano </a:t>
            </a:r>
            <a:r>
              <a:rPr lang="pl-PL" sz="2400" b="1" u="sng" dirty="0"/>
              <a:t>kompleksni </a:t>
            </a:r>
            <a:r>
              <a:rPr lang="pl-PL" sz="2400" b="1" u="sng" dirty="0" smtClean="0"/>
              <a:t>nizovi</a:t>
            </a:r>
          </a:p>
          <a:p>
            <a:endParaRPr lang="sr-Latn-CS" sz="2400" b="1" dirty="0"/>
          </a:p>
          <a:p>
            <a:pPr algn="just">
              <a:lnSpc>
                <a:spcPct val="150000"/>
              </a:lnSpc>
            </a:pPr>
            <a:r>
              <a:rPr lang="pl-PL" sz="2000" b="1" dirty="0"/>
              <a:t> </a:t>
            </a:r>
            <a:r>
              <a:rPr lang="pl-PL" sz="2000" dirty="0"/>
              <a:t>Ako je </a:t>
            </a:r>
            <a:r>
              <a:rPr lang="pl-PL" sz="2000" i="1" dirty="0"/>
              <a:t>X</a:t>
            </a:r>
            <a:r>
              <a:rPr lang="pl-PL" sz="2000" dirty="0"/>
              <a:t>(</a:t>
            </a:r>
            <a:r>
              <a:rPr lang="pl-PL" sz="2000" i="1" dirty="0"/>
              <a:t>z</a:t>
            </a:r>
            <a:r>
              <a:rPr lang="pl-PL" sz="2000" dirty="0"/>
              <a:t>) </a:t>
            </a:r>
            <a:r>
              <a:rPr lang="pl-PL" sz="2000" i="1" dirty="0"/>
              <a:t>z</a:t>
            </a:r>
            <a:r>
              <a:rPr lang="pl-PL" sz="2000" dirty="0"/>
              <a:t> transformacija kompleksnog niza </a:t>
            </a:r>
            <a:r>
              <a:rPr lang="en-US" sz="2000" dirty="0">
                <a:sym typeface="Symbol" panose="05050102010706020507" pitchFamily="18" charset="2"/>
              </a:rPr>
              <a:t></a:t>
            </a:r>
            <a:r>
              <a:rPr lang="pl-PL" sz="2000" i="1" dirty="0"/>
              <a:t>x</a:t>
            </a:r>
            <a:r>
              <a:rPr lang="pl-PL" sz="2000" dirty="0"/>
              <a:t>(</a:t>
            </a:r>
            <a:r>
              <a:rPr lang="pl-PL" sz="2000" i="1" dirty="0"/>
              <a:t>n</a:t>
            </a:r>
            <a:r>
              <a:rPr lang="pl-PL" sz="2000" dirty="0"/>
              <a:t>)</a:t>
            </a:r>
            <a:r>
              <a:rPr lang="en-US" sz="2000" dirty="0">
                <a:sym typeface="Symbol" panose="05050102010706020507" pitchFamily="18" charset="2"/>
              </a:rPr>
              <a:t></a:t>
            </a:r>
            <a:r>
              <a:rPr lang="pl-PL" sz="2000" dirty="0"/>
              <a:t>, </a:t>
            </a:r>
            <a:r>
              <a:rPr lang="pl-PL" sz="2000" i="1" dirty="0"/>
              <a:t>z</a:t>
            </a:r>
            <a:r>
              <a:rPr lang="pl-PL" sz="2000" dirty="0"/>
              <a:t> transformacija konjugovano kompleksnog niza </a:t>
            </a:r>
            <a:r>
              <a:rPr lang="en-US" sz="2000" dirty="0">
                <a:sym typeface="Symbol" panose="05050102010706020507" pitchFamily="18" charset="2"/>
              </a:rPr>
              <a:t></a:t>
            </a:r>
            <a:r>
              <a:rPr lang="pl-PL" sz="2000" i="1" dirty="0"/>
              <a:t>x</a:t>
            </a:r>
            <a:r>
              <a:rPr lang="en-US" sz="2000" i="1" baseline="30000" dirty="0">
                <a:sym typeface="Symbol" panose="05050102010706020507" pitchFamily="18" charset="2"/>
              </a:rPr>
              <a:t></a:t>
            </a:r>
            <a:r>
              <a:rPr lang="pl-PL" sz="2000" dirty="0"/>
              <a:t>(</a:t>
            </a:r>
            <a:r>
              <a:rPr lang="pl-PL" sz="2000" i="1" dirty="0"/>
              <a:t>n</a:t>
            </a:r>
            <a:r>
              <a:rPr lang="pl-PL" sz="2000" dirty="0"/>
              <a:t>)</a:t>
            </a:r>
            <a:r>
              <a:rPr lang="en-US" sz="2000" dirty="0">
                <a:sym typeface="Symbol" panose="05050102010706020507" pitchFamily="18" charset="2"/>
              </a:rPr>
              <a:t></a:t>
            </a:r>
            <a:r>
              <a:rPr lang="pl-PL" sz="2000" dirty="0"/>
              <a:t> biće</a:t>
            </a:r>
            <a:r>
              <a:rPr lang="pl-PL" sz="2000" dirty="0" smtClean="0"/>
              <a:t>: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/>
              <a:t>Z</a:t>
            </a:r>
          </a:p>
          <a:p>
            <a:pPr algn="just">
              <a:lnSpc>
                <a:spcPct val="150000"/>
              </a:lnSpc>
            </a:pPr>
            <a:endParaRPr lang="pl-PL" sz="2000" dirty="0"/>
          </a:p>
          <a:p>
            <a:pPr algn="just">
              <a:lnSpc>
                <a:spcPct val="150000"/>
              </a:lnSpc>
            </a:pPr>
            <a:endParaRPr lang="sr-Latn-C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475" y="4271375"/>
            <a:ext cx="1747980" cy="46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0727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sz="2400" b="1" u="sng" dirty="0" err="1" smtClean="0"/>
              <a:t>Konvolucija</a:t>
            </a:r>
            <a:endParaRPr lang="sr-Latn-RS" sz="2400" b="1" u="sng" dirty="0" smtClean="0"/>
          </a:p>
          <a:p>
            <a:pPr hangingPunct="0"/>
            <a:endParaRPr lang="sr-Latn-CS" sz="2400" b="1" u="sng" dirty="0"/>
          </a:p>
          <a:p>
            <a:pPr algn="just">
              <a:lnSpc>
                <a:spcPct val="150000"/>
              </a:lnSpc>
            </a:pPr>
            <a:r>
              <a:rPr lang="pl-PL" sz="2000" dirty="0"/>
              <a:t>Ako su </a:t>
            </a:r>
            <a:r>
              <a:rPr lang="en-US" sz="2000" dirty="0">
                <a:sym typeface="Symbol" panose="05050102010706020507" pitchFamily="18" charset="2"/>
              </a:rPr>
              <a:t></a:t>
            </a:r>
            <a:r>
              <a:rPr lang="pl-PL" sz="2000" i="1" dirty="0"/>
              <a:t>x</a:t>
            </a:r>
            <a:r>
              <a:rPr lang="pl-PL" sz="2000" dirty="0"/>
              <a:t>(</a:t>
            </a:r>
            <a:r>
              <a:rPr lang="pl-PL" sz="2000" i="1" dirty="0"/>
              <a:t>n</a:t>
            </a:r>
            <a:r>
              <a:rPr lang="pl-PL" sz="2000" dirty="0"/>
              <a:t>)</a:t>
            </a:r>
            <a:r>
              <a:rPr lang="en-US" sz="2000" dirty="0">
                <a:sym typeface="Symbol" panose="05050102010706020507" pitchFamily="18" charset="2"/>
              </a:rPr>
              <a:t></a:t>
            </a:r>
            <a:r>
              <a:rPr lang="pl-PL" sz="2000" dirty="0"/>
              <a:t> i </a:t>
            </a:r>
            <a:r>
              <a:rPr lang="en-US" sz="2000" dirty="0">
                <a:sym typeface="Symbol" panose="05050102010706020507" pitchFamily="18" charset="2"/>
              </a:rPr>
              <a:t></a:t>
            </a:r>
            <a:r>
              <a:rPr lang="pl-PL" sz="2000" i="1" dirty="0"/>
              <a:t>h</a:t>
            </a:r>
            <a:r>
              <a:rPr lang="pl-PL" sz="2000" dirty="0"/>
              <a:t>(</a:t>
            </a:r>
            <a:r>
              <a:rPr lang="pl-PL" sz="2000" i="1" dirty="0"/>
              <a:t>n</a:t>
            </a:r>
            <a:r>
              <a:rPr lang="pl-PL" sz="2000" dirty="0"/>
              <a:t>)</a:t>
            </a:r>
            <a:r>
              <a:rPr lang="en-US" sz="2000" dirty="0">
                <a:sym typeface="Symbol" panose="05050102010706020507" pitchFamily="18" charset="2"/>
              </a:rPr>
              <a:t></a:t>
            </a:r>
            <a:r>
              <a:rPr lang="pl-PL" sz="2000" dirty="0"/>
              <a:t> diskretni nizovi čije su </a:t>
            </a:r>
            <a:r>
              <a:rPr lang="pl-PL" sz="2000" i="1" dirty="0"/>
              <a:t>z</a:t>
            </a:r>
            <a:r>
              <a:rPr lang="pl-PL" sz="2000" dirty="0"/>
              <a:t> transformacije </a:t>
            </a:r>
            <a:r>
              <a:rPr lang="pl-PL" sz="2000" i="1" dirty="0"/>
              <a:t>X</a:t>
            </a:r>
            <a:r>
              <a:rPr lang="pl-PL" sz="2000" dirty="0"/>
              <a:t>(z) i </a:t>
            </a:r>
            <a:r>
              <a:rPr lang="pl-PL" sz="2000" i="1" dirty="0"/>
              <a:t>H</a:t>
            </a:r>
            <a:r>
              <a:rPr lang="pl-PL" sz="2000" dirty="0"/>
              <a:t>(</a:t>
            </a:r>
            <a:r>
              <a:rPr lang="pl-PL" sz="2000" i="1" dirty="0"/>
              <a:t>z</a:t>
            </a:r>
            <a:r>
              <a:rPr lang="pl-PL" sz="2000" dirty="0"/>
              <a:t>), važi </a:t>
            </a:r>
            <a:r>
              <a:rPr lang="pl-PL" sz="2000" dirty="0" smtClean="0"/>
              <a:t>relacija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/>
              <a:t>Z</a:t>
            </a:r>
            <a:endParaRPr lang="pl-PL" sz="2000" dirty="0"/>
          </a:p>
          <a:p>
            <a:pPr algn="just">
              <a:lnSpc>
                <a:spcPct val="150000"/>
              </a:lnSpc>
            </a:pPr>
            <a:endParaRPr lang="pl-PL" sz="2000" dirty="0" smtClean="0"/>
          </a:p>
          <a:p>
            <a:pPr algn="just">
              <a:lnSpc>
                <a:spcPct val="150000"/>
              </a:lnSpc>
            </a:pPr>
            <a:endParaRPr lang="sr-Latn-CS" sz="2000" dirty="0"/>
          </a:p>
          <a:p>
            <a:endParaRPr lang="sr-Latn-C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130" y="4296427"/>
            <a:ext cx="2696239" cy="42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9618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2400" b="1" dirty="0" smtClean="0"/>
              <a:t>Primer</a:t>
            </a:r>
          </a:p>
          <a:p>
            <a:r>
              <a:rPr lang="pt-BR" sz="2400" dirty="0"/>
              <a:t>Data su dva kauzalna niza </a:t>
            </a:r>
            <a:r>
              <a:rPr lang="en-US" sz="2400" dirty="0">
                <a:sym typeface="Symbol" panose="05050102010706020507" pitchFamily="18" charset="2"/>
              </a:rPr>
              <a:t></a:t>
            </a:r>
            <a:r>
              <a:rPr lang="pt-BR" sz="2400" i="1" dirty="0"/>
              <a:t>x</a:t>
            </a:r>
            <a:r>
              <a:rPr lang="pt-BR" sz="2400" dirty="0"/>
              <a:t>(</a:t>
            </a:r>
            <a:r>
              <a:rPr lang="pt-BR" sz="2400" i="1" dirty="0"/>
              <a:t>n</a:t>
            </a:r>
            <a:r>
              <a:rPr lang="pt-BR" sz="2400" dirty="0"/>
              <a:t>)</a:t>
            </a:r>
            <a:r>
              <a:rPr lang="en-US" sz="2400" dirty="0">
                <a:sym typeface="Symbol" panose="05050102010706020507" pitchFamily="18" charset="2"/>
              </a:rPr>
              <a:t></a:t>
            </a:r>
            <a:r>
              <a:rPr lang="pt-BR" sz="2400" dirty="0"/>
              <a:t> i </a:t>
            </a:r>
            <a:r>
              <a:rPr lang="en-US" sz="2400" dirty="0">
                <a:sym typeface="Symbol" panose="05050102010706020507" pitchFamily="18" charset="2"/>
              </a:rPr>
              <a:t></a:t>
            </a:r>
            <a:r>
              <a:rPr lang="pt-BR" sz="2400" i="1" dirty="0"/>
              <a:t>h</a:t>
            </a:r>
            <a:r>
              <a:rPr lang="pt-BR" sz="2400" dirty="0"/>
              <a:t>(</a:t>
            </a:r>
            <a:r>
              <a:rPr lang="pt-BR" sz="2400" i="1" dirty="0"/>
              <a:t>n</a:t>
            </a:r>
            <a:r>
              <a:rPr lang="pt-BR" sz="2400" dirty="0"/>
              <a:t>)</a:t>
            </a:r>
            <a:r>
              <a:rPr lang="en-US" sz="2400" dirty="0">
                <a:sym typeface="Symbol" panose="05050102010706020507" pitchFamily="18" charset="2"/>
              </a:rPr>
              <a:t></a:t>
            </a:r>
            <a:r>
              <a:rPr lang="pt-BR" sz="2400" dirty="0" smtClean="0"/>
              <a:t>,</a:t>
            </a:r>
            <a:endParaRPr lang="sr-Latn-CS" sz="2400" dirty="0" smtClean="0"/>
          </a:p>
          <a:p>
            <a:endParaRPr lang="sr-Latn-CS" sz="2400" dirty="0"/>
          </a:p>
          <a:p>
            <a:r>
              <a:rPr lang="sr-Latn-CS" sz="2400" dirty="0" smtClean="0"/>
              <a:t>                           i </a:t>
            </a:r>
          </a:p>
          <a:p>
            <a:endParaRPr lang="sr-Latn-CS" sz="2400" dirty="0"/>
          </a:p>
          <a:p>
            <a:endParaRPr lang="sr-Latn-CS" sz="2400" dirty="0" smtClean="0"/>
          </a:p>
          <a:p>
            <a:r>
              <a:rPr lang="pl-PL" sz="2400" dirty="0"/>
              <a:t>Njihove </a:t>
            </a:r>
            <a:r>
              <a:rPr lang="pl-PL" sz="2400" i="1" dirty="0"/>
              <a:t>z</a:t>
            </a:r>
            <a:r>
              <a:rPr lang="pl-PL" sz="2400" dirty="0"/>
              <a:t> transformacije su</a:t>
            </a:r>
            <a:endParaRPr lang="sr-Latn-CS" sz="2400" dirty="0"/>
          </a:p>
          <a:p>
            <a:endParaRPr lang="sr-Latn-CS" sz="2400" dirty="0" smtClean="0"/>
          </a:p>
          <a:p>
            <a:endParaRPr lang="sr-Latn-CS" sz="2400" dirty="0"/>
          </a:p>
          <a:p>
            <a:endParaRPr lang="sr-Latn-CS" sz="2400" dirty="0"/>
          </a:p>
          <a:p>
            <a:endParaRPr lang="sr-Latn-CS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368" y="3368897"/>
            <a:ext cx="1877977" cy="8573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368" y="4276461"/>
            <a:ext cx="1877977" cy="85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2105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r-Latn-CS" dirty="0" smtClean="0"/>
          </a:p>
          <a:p>
            <a:endParaRPr lang="sr-Latn-CS" dirty="0"/>
          </a:p>
          <a:p>
            <a:endParaRPr lang="sr-Latn-CS" dirty="0" smtClean="0"/>
          </a:p>
          <a:p>
            <a:r>
              <a:rPr lang="sr-Latn-CS" dirty="0" smtClean="0"/>
              <a:t>i</a:t>
            </a:r>
          </a:p>
          <a:p>
            <a:endParaRPr lang="sr-Latn-CS" dirty="0" smtClean="0"/>
          </a:p>
          <a:p>
            <a:endParaRPr lang="sr-Latn-CS" dirty="0"/>
          </a:p>
          <a:p>
            <a:endParaRPr lang="sr-Latn-CS" dirty="0" smtClean="0"/>
          </a:p>
          <a:p>
            <a:endParaRPr lang="sr-Latn-CS" dirty="0"/>
          </a:p>
          <a:p>
            <a:r>
              <a:rPr lang="pt-BR" sz="2000" dirty="0"/>
              <a:t>Naći </a:t>
            </a:r>
            <a:r>
              <a:rPr lang="pt-BR" sz="2000" i="1" dirty="0"/>
              <a:t>z</a:t>
            </a:r>
            <a:r>
              <a:rPr lang="pt-BR" sz="2000" dirty="0"/>
              <a:t> transformaciju niza </a:t>
            </a:r>
            <a:r>
              <a:rPr lang="en-US" sz="2000" dirty="0">
                <a:sym typeface="Symbol" panose="05050102010706020507" pitchFamily="18" charset="2"/>
              </a:rPr>
              <a:t></a:t>
            </a:r>
            <a:r>
              <a:rPr lang="pt-BR" sz="2000" i="1" dirty="0"/>
              <a:t>y</a:t>
            </a:r>
            <a:r>
              <a:rPr lang="pt-BR" sz="2000" dirty="0"/>
              <a:t>(</a:t>
            </a:r>
            <a:r>
              <a:rPr lang="pt-BR" sz="2000" i="1" dirty="0"/>
              <a:t>n</a:t>
            </a:r>
            <a:r>
              <a:rPr lang="pt-BR" sz="2000" dirty="0"/>
              <a:t>)</a:t>
            </a:r>
            <a:r>
              <a:rPr lang="en-US" sz="2000" dirty="0">
                <a:sym typeface="Symbol" panose="05050102010706020507" pitchFamily="18" charset="2"/>
              </a:rPr>
              <a:t></a:t>
            </a:r>
            <a:r>
              <a:rPr lang="pt-BR" sz="2000" dirty="0"/>
              <a:t> koji se dobija konvolucijom nizova </a:t>
            </a:r>
            <a:r>
              <a:rPr lang="en-US" sz="2000" dirty="0">
                <a:sym typeface="Symbol" panose="05050102010706020507" pitchFamily="18" charset="2"/>
              </a:rPr>
              <a:t></a:t>
            </a:r>
            <a:r>
              <a:rPr lang="pt-BR" sz="2000" i="1" dirty="0"/>
              <a:t>x</a:t>
            </a:r>
            <a:r>
              <a:rPr lang="pt-BR" sz="2000" dirty="0"/>
              <a:t>(</a:t>
            </a:r>
            <a:r>
              <a:rPr lang="pt-BR" sz="2000" i="1" dirty="0"/>
              <a:t>n</a:t>
            </a:r>
            <a:r>
              <a:rPr lang="pt-BR" sz="2000" dirty="0"/>
              <a:t>)</a:t>
            </a:r>
            <a:r>
              <a:rPr lang="en-US" sz="2000" dirty="0">
                <a:sym typeface="Symbol" panose="05050102010706020507" pitchFamily="18" charset="2"/>
              </a:rPr>
              <a:t></a:t>
            </a:r>
            <a:r>
              <a:rPr lang="pt-BR" sz="2000" dirty="0"/>
              <a:t> i </a:t>
            </a:r>
            <a:r>
              <a:rPr lang="en-US" sz="2000" dirty="0">
                <a:sym typeface="Symbol" panose="05050102010706020507" pitchFamily="18" charset="2"/>
              </a:rPr>
              <a:t></a:t>
            </a:r>
            <a:r>
              <a:rPr lang="pt-BR" sz="2000" i="1" dirty="0"/>
              <a:t>h</a:t>
            </a:r>
            <a:r>
              <a:rPr lang="pt-BR" sz="2000" dirty="0"/>
              <a:t>(</a:t>
            </a:r>
            <a:r>
              <a:rPr lang="pt-BR" sz="2000" i="1" dirty="0"/>
              <a:t>n</a:t>
            </a:r>
            <a:r>
              <a:rPr lang="pt-BR" sz="2000" dirty="0"/>
              <a:t>)</a:t>
            </a:r>
            <a:r>
              <a:rPr lang="en-US" sz="2000" dirty="0" smtClean="0">
                <a:sym typeface="Symbol" panose="05050102010706020507" pitchFamily="18" charset="2"/>
              </a:rPr>
              <a:t></a:t>
            </a:r>
            <a:r>
              <a:rPr lang="sr-Latn-CS" sz="2000" dirty="0">
                <a:sym typeface="Symbol" panose="05050102010706020507" pitchFamily="18" charset="2"/>
              </a:rPr>
              <a:t>.</a:t>
            </a:r>
            <a:endParaRPr lang="sr-Latn-CS" sz="2000" dirty="0"/>
          </a:p>
          <a:p>
            <a:endParaRPr lang="sr-Latn-C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755" y="2324849"/>
            <a:ext cx="1463107" cy="1007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755" y="3858017"/>
            <a:ext cx="1463107" cy="99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16968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605</TotalTime>
  <Words>455</Words>
  <Application>Microsoft Office PowerPoint</Application>
  <PresentationFormat>Custom</PresentationFormat>
  <Paragraphs>106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Facet</vt:lpstr>
      <vt:lpstr>Osobine z transformacije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diskretnih signala u vremenskom domenu</dc:title>
  <dc:creator>Jelena</dc:creator>
  <cp:lastModifiedBy>zorica</cp:lastModifiedBy>
  <cp:revision>52</cp:revision>
  <dcterms:created xsi:type="dcterms:W3CDTF">2020-01-21T18:17:04Z</dcterms:created>
  <dcterms:modified xsi:type="dcterms:W3CDTF">2022-03-17T22:23:35Z</dcterms:modified>
</cp:coreProperties>
</file>