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96" r:id="rId2"/>
    <p:sldId id="297" r:id="rId3"/>
    <p:sldId id="316" r:id="rId4"/>
    <p:sldId id="298" r:id="rId5"/>
    <p:sldId id="299" r:id="rId6"/>
    <p:sldId id="317" r:id="rId7"/>
    <p:sldId id="300" r:id="rId8"/>
    <p:sldId id="301" r:id="rId9"/>
    <p:sldId id="302" r:id="rId10"/>
    <p:sldId id="303" r:id="rId11"/>
    <p:sldId id="318" r:id="rId12"/>
    <p:sldId id="304" r:id="rId13"/>
    <p:sldId id="305" r:id="rId14"/>
    <p:sldId id="319" r:id="rId15"/>
    <p:sldId id="306" r:id="rId16"/>
    <p:sldId id="307" r:id="rId17"/>
    <p:sldId id="308" r:id="rId18"/>
    <p:sldId id="309" r:id="rId19"/>
    <p:sldId id="320" r:id="rId20"/>
    <p:sldId id="32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0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869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67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988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7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06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7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2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5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5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5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0CE2-2896-46E1-9F6B-8321802F565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6D4FE5-DE7D-47E6-98AF-D86F3755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5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en-US" sz="3100" b="1" dirty="0" err="1"/>
              <a:t>Definicija</a:t>
            </a:r>
            <a:r>
              <a:rPr lang="en-US" sz="3100" b="1" dirty="0"/>
              <a:t> </a:t>
            </a:r>
            <a:r>
              <a:rPr lang="en-US" sz="3100" b="1" dirty="0" err="1"/>
              <a:t>količine</a:t>
            </a:r>
            <a:r>
              <a:rPr lang="en-US" sz="3100" b="1" dirty="0"/>
              <a:t> </a:t>
            </a:r>
            <a:r>
              <a:rPr lang="en-US" sz="3100" b="1" dirty="0" err="1"/>
              <a:t>informacija</a:t>
            </a:r>
            <a:endParaRPr lang="sr-Latn-C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04086"/>
            <a:ext cx="6347714" cy="423727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 err="1"/>
              <a:t>Sintaktički</a:t>
            </a:r>
            <a:r>
              <a:rPr lang="en-US" sz="2400" b="1" i="1" dirty="0"/>
              <a:t> </a:t>
            </a:r>
            <a:r>
              <a:rPr lang="en-US" sz="2400" b="1" i="1" dirty="0" err="1"/>
              <a:t>nivo</a:t>
            </a:r>
            <a:endParaRPr lang="en-US" sz="2400" b="1" i="1" dirty="0"/>
          </a:p>
          <a:p>
            <a:pPr algn="just">
              <a:lnSpc>
                <a:spcPct val="150000"/>
              </a:lnSpc>
            </a:pPr>
            <a:r>
              <a:rPr lang="en-US" sz="2200" dirty="0"/>
              <a:t>Na </a:t>
            </a:r>
            <a:r>
              <a:rPr lang="en-US" sz="2200" dirty="0" err="1"/>
              <a:t>ovom</a:t>
            </a:r>
            <a:r>
              <a:rPr lang="en-US" sz="2200" dirty="0"/>
              <a:t> </a:t>
            </a:r>
            <a:r>
              <a:rPr lang="en-US" sz="2200" dirty="0" err="1"/>
              <a:t>nivou</a:t>
            </a:r>
            <a:r>
              <a:rPr lang="en-US" sz="2200" dirty="0"/>
              <a:t> </a:t>
            </a:r>
            <a:r>
              <a:rPr lang="en-US" sz="2200" dirty="0" err="1"/>
              <a:t>može</a:t>
            </a:r>
            <a:r>
              <a:rPr lang="en-US" sz="2200" dirty="0"/>
              <a:t> se </a:t>
            </a:r>
            <a:r>
              <a:rPr lang="en-US" sz="2200" dirty="0" err="1"/>
              <a:t>smatrati</a:t>
            </a:r>
            <a:r>
              <a:rPr lang="en-US" sz="2200" dirty="0"/>
              <a:t> da </a:t>
            </a:r>
            <a:r>
              <a:rPr lang="en-US" sz="2200" dirty="0" err="1"/>
              <a:t>poruka</a:t>
            </a:r>
            <a:r>
              <a:rPr lang="en-US" sz="2200" dirty="0"/>
              <a:t> </a:t>
            </a:r>
            <a:r>
              <a:rPr lang="en-US" sz="2200" dirty="0" err="1"/>
              <a:t>nosi</a:t>
            </a:r>
            <a:r>
              <a:rPr lang="en-US" sz="2200" dirty="0"/>
              <a:t> </a:t>
            </a:r>
            <a:r>
              <a:rPr lang="en-US" sz="2200" dirty="0" err="1"/>
              <a:t>izvesnu</a:t>
            </a:r>
            <a:r>
              <a:rPr lang="en-US" sz="2200" dirty="0"/>
              <a:t> </a:t>
            </a:r>
            <a:r>
              <a:rPr lang="en-US" sz="2200" dirty="0" err="1"/>
              <a:t>količinu</a:t>
            </a:r>
            <a:r>
              <a:rPr lang="en-US" sz="2200" dirty="0"/>
              <a:t> </a:t>
            </a:r>
            <a:r>
              <a:rPr lang="en-US" sz="2200" dirty="0" err="1"/>
              <a:t>informacije</a:t>
            </a:r>
            <a:r>
              <a:rPr lang="en-US" sz="2200" dirty="0"/>
              <a:t> </a:t>
            </a:r>
            <a:r>
              <a:rPr lang="en-US" sz="2200" dirty="0" err="1"/>
              <a:t>ako</a:t>
            </a:r>
            <a:r>
              <a:rPr lang="en-US" sz="2200" dirty="0"/>
              <a:t> je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prijemu</a:t>
            </a:r>
            <a:r>
              <a:rPr lang="en-US" sz="2200" dirty="0"/>
              <a:t>, pre </a:t>
            </a:r>
            <a:r>
              <a:rPr lang="en-US" sz="2200" dirty="0" err="1"/>
              <a:t>nego</a:t>
            </a:r>
            <a:r>
              <a:rPr lang="en-US" sz="2200" dirty="0"/>
              <a:t> je </a:t>
            </a:r>
            <a:r>
              <a:rPr lang="en-US" sz="2200" dirty="0" err="1"/>
              <a:t>ona</a:t>
            </a:r>
            <a:r>
              <a:rPr lang="en-US" sz="2200" dirty="0"/>
              <a:t> </a:t>
            </a:r>
            <a:r>
              <a:rPr lang="en-US" sz="2200" dirty="0" err="1"/>
              <a:t>primljena</a:t>
            </a:r>
            <a:r>
              <a:rPr lang="en-US" sz="2200" dirty="0"/>
              <a:t>, </a:t>
            </a:r>
            <a:r>
              <a:rPr lang="en-US" sz="2200" dirty="0" err="1"/>
              <a:t>postojala</a:t>
            </a:r>
            <a:r>
              <a:rPr lang="en-US" sz="2200" dirty="0"/>
              <a:t> </a:t>
            </a:r>
            <a:r>
              <a:rPr lang="en-US" sz="2200" dirty="0" err="1"/>
              <a:t>neka</a:t>
            </a:r>
            <a:r>
              <a:rPr lang="en-US" sz="2200" dirty="0"/>
              <a:t> </a:t>
            </a:r>
            <a:r>
              <a:rPr lang="en-US" sz="2200" dirty="0" err="1"/>
              <a:t>neizvesnost</a:t>
            </a:r>
            <a:r>
              <a:rPr lang="en-US" sz="2200" dirty="0"/>
              <a:t> </a:t>
            </a:r>
            <a:r>
              <a:rPr lang="en-US" sz="2200" dirty="0" err="1"/>
              <a:t>koja</a:t>
            </a:r>
            <a:r>
              <a:rPr lang="en-US" sz="2200" dirty="0"/>
              <a:t> </a:t>
            </a:r>
            <a:r>
              <a:rPr lang="en-US" sz="2200" dirty="0" err="1"/>
              <a:t>će</a:t>
            </a:r>
            <a:r>
              <a:rPr lang="en-US" sz="2200" dirty="0"/>
              <a:t> od </a:t>
            </a:r>
            <a:r>
              <a:rPr lang="en-US" sz="2200" dirty="0" err="1"/>
              <a:t>mogućih</a:t>
            </a:r>
            <a:r>
              <a:rPr lang="en-US" sz="2200" dirty="0"/>
              <a:t> </a:t>
            </a:r>
            <a:r>
              <a:rPr lang="en-US" sz="2200" dirty="0" err="1"/>
              <a:t>poruka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primljena</a:t>
            </a:r>
            <a:r>
              <a:rPr lang="en-US" sz="2200" dirty="0"/>
              <a:t>. </a:t>
            </a:r>
            <a:r>
              <a:rPr lang="en-US" sz="2200" dirty="0" err="1"/>
              <a:t>Ovde</a:t>
            </a:r>
            <a:r>
              <a:rPr lang="en-US" sz="2200" dirty="0"/>
              <a:t> se ne </a:t>
            </a:r>
            <a:r>
              <a:rPr lang="en-US" sz="2200" dirty="0" err="1"/>
              <a:t>ulazi</a:t>
            </a:r>
            <a:r>
              <a:rPr lang="en-US" sz="2200" dirty="0"/>
              <a:t> u </a:t>
            </a:r>
            <a:r>
              <a:rPr lang="en-US" sz="2200" dirty="0" err="1"/>
              <a:t>značenje</a:t>
            </a:r>
            <a:r>
              <a:rPr lang="en-US" sz="2200" dirty="0"/>
              <a:t> I </a:t>
            </a:r>
            <a:r>
              <a:rPr lang="en-US" sz="2200" dirty="0" err="1"/>
              <a:t>važnost</a:t>
            </a:r>
            <a:r>
              <a:rPr lang="en-US" sz="2200" dirty="0"/>
              <a:t> </a:t>
            </a:r>
            <a:r>
              <a:rPr lang="en-US" sz="2200" dirty="0" err="1"/>
              <a:t>poruke</a:t>
            </a:r>
            <a:r>
              <a:rPr lang="en-US" sz="2200" dirty="0"/>
              <a:t> </a:t>
            </a:r>
            <a:r>
              <a:rPr lang="en-US" sz="2200" dirty="0" err="1"/>
              <a:t>već</a:t>
            </a:r>
            <a:r>
              <a:rPr lang="en-US" sz="2200" dirty="0"/>
              <a:t> se </a:t>
            </a:r>
            <a:r>
              <a:rPr lang="en-US" sz="2200" dirty="0" err="1"/>
              <a:t>samo</a:t>
            </a:r>
            <a:r>
              <a:rPr lang="en-US" sz="2200" dirty="0"/>
              <a:t> </a:t>
            </a:r>
            <a:r>
              <a:rPr lang="en-US" sz="2200" dirty="0" err="1"/>
              <a:t>ulaže</a:t>
            </a:r>
            <a:r>
              <a:rPr lang="en-US" sz="2200" dirty="0"/>
              <a:t> </a:t>
            </a:r>
            <a:r>
              <a:rPr lang="en-US" sz="2200" dirty="0" err="1"/>
              <a:t>napor</a:t>
            </a:r>
            <a:r>
              <a:rPr lang="en-US" sz="2200" dirty="0"/>
              <a:t> da se </a:t>
            </a:r>
            <a:r>
              <a:rPr lang="en-US" sz="2200" dirty="0" err="1"/>
              <a:t>ove</a:t>
            </a:r>
            <a:r>
              <a:rPr lang="en-US" sz="2200" dirty="0"/>
              <a:t> </a:t>
            </a:r>
            <a:r>
              <a:rPr lang="en-US" sz="2200" dirty="0" err="1"/>
              <a:t>poruke</a:t>
            </a:r>
            <a:r>
              <a:rPr lang="en-US" sz="2200" dirty="0"/>
              <a:t> </a:t>
            </a:r>
            <a:r>
              <a:rPr lang="en-US" sz="2200" dirty="0" err="1"/>
              <a:t>pr</a:t>
            </a:r>
            <a:r>
              <a:rPr lang="en-US" sz="2200" dirty="0"/>
              <a:t> </a:t>
            </a:r>
            <a:r>
              <a:rPr lang="en-US" sz="2200" dirty="0" err="1"/>
              <a:t>avilno</a:t>
            </a:r>
            <a:r>
              <a:rPr lang="en-US" sz="2200" dirty="0"/>
              <a:t> </a:t>
            </a:r>
            <a:r>
              <a:rPr lang="en-US" sz="2200" dirty="0" err="1"/>
              <a:t>dostave</a:t>
            </a:r>
            <a:r>
              <a:rPr lang="en-US" sz="2200" dirty="0"/>
              <a:t> </a:t>
            </a:r>
            <a:r>
              <a:rPr lang="en-US" sz="2200" dirty="0" err="1"/>
              <a:t>korisniku</a:t>
            </a:r>
            <a:r>
              <a:rPr lang="en-US" sz="2200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1849580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B0F0"/>
                </a:solidFill>
              </a:rPr>
              <a:t>Diskretni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izvori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>
                <a:solidFill>
                  <a:srgbClr val="00B0F0"/>
                </a:solidFill>
              </a:rPr>
              <a:t>bez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memorije</a:t>
            </a:r>
            <a:endParaRPr lang="sr-Latn-CS" sz="2800" b="1" dirty="0" smtClean="0">
              <a:solidFill>
                <a:srgbClr val="00B0F0"/>
              </a:solidFill>
            </a:endParaRPr>
          </a:p>
          <a:p>
            <a:endParaRPr lang="sr-Latn-CS" sz="2800" b="1" dirty="0" smtClean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b="1" dirty="0" err="1"/>
              <a:t>Diskretni</a:t>
            </a:r>
            <a:r>
              <a:rPr lang="en-US" sz="2200" b="1" dirty="0"/>
              <a:t> </a:t>
            </a:r>
            <a:r>
              <a:rPr lang="en-US" sz="2200" b="1" dirty="0" err="1"/>
              <a:t>izvori</a:t>
            </a:r>
            <a:r>
              <a:rPr lang="en-US" sz="2200" b="1" dirty="0"/>
              <a:t> </a:t>
            </a:r>
            <a:r>
              <a:rPr lang="en-US" sz="2200" b="1" dirty="0" err="1"/>
              <a:t>bez</a:t>
            </a:r>
            <a:r>
              <a:rPr lang="en-US" sz="2200" b="1" dirty="0"/>
              <a:t> </a:t>
            </a:r>
            <a:r>
              <a:rPr lang="en-US" sz="2200" b="1" dirty="0" err="1"/>
              <a:t>memorije</a:t>
            </a:r>
            <a:r>
              <a:rPr lang="sr-Latn-RS" sz="2200" b="1" dirty="0"/>
              <a:t> </a:t>
            </a:r>
            <a:r>
              <a:rPr lang="sr-Latn-RS" sz="2200" dirty="0"/>
              <a:t>je d</a:t>
            </a:r>
            <a:r>
              <a:rPr lang="en-US" sz="2200" dirty="0" err="1"/>
              <a:t>efinisan</a:t>
            </a:r>
            <a:r>
              <a:rPr lang="en-US" sz="2200" dirty="0"/>
              <a:t> </a:t>
            </a:r>
            <a:r>
              <a:rPr lang="en-US" sz="2200" dirty="0" err="1"/>
              <a:t>listom</a:t>
            </a:r>
            <a:r>
              <a:rPr lang="en-US" sz="2200" dirty="0"/>
              <a:t> </a:t>
            </a:r>
            <a:r>
              <a:rPr lang="en-US" sz="2200" dirty="0" err="1"/>
              <a:t>simbola</a:t>
            </a:r>
            <a:r>
              <a:rPr lang="en-US" sz="2200" dirty="0"/>
              <a:t>: S(s</a:t>
            </a:r>
            <a:r>
              <a:rPr lang="en-US" sz="2200" baseline="-25000" dirty="0"/>
              <a:t>1</a:t>
            </a:r>
            <a:r>
              <a:rPr lang="en-US" sz="2200" dirty="0"/>
              <a:t>,s</a:t>
            </a:r>
            <a:r>
              <a:rPr lang="en-US" sz="2200" baseline="-25000" dirty="0"/>
              <a:t>2</a:t>
            </a:r>
            <a:r>
              <a:rPr lang="en-US" sz="2200" dirty="0"/>
              <a:t>, ...,</a:t>
            </a:r>
            <a:r>
              <a:rPr lang="en-US" sz="2200" dirty="0" err="1"/>
              <a:t>s</a:t>
            </a:r>
            <a:r>
              <a:rPr lang="en-US" sz="2200" baseline="-25000" dirty="0" err="1"/>
              <a:t>q</a:t>
            </a:r>
            <a:r>
              <a:rPr lang="en-US" sz="2200" dirty="0"/>
              <a:t>)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RS" sz="2200" dirty="0"/>
              <a:t>	</a:t>
            </a:r>
            <a:r>
              <a:rPr lang="en-US" sz="2200" dirty="0" err="1"/>
              <a:t>skupom</a:t>
            </a:r>
            <a:r>
              <a:rPr lang="en-US" sz="2200" dirty="0"/>
              <a:t> </a:t>
            </a:r>
            <a:r>
              <a:rPr lang="en-US" sz="2200" dirty="0" err="1"/>
              <a:t>verovatnoća</a:t>
            </a:r>
            <a:r>
              <a:rPr lang="en-US" sz="2200" dirty="0"/>
              <a:t> P(</a:t>
            </a:r>
            <a:r>
              <a:rPr lang="en-US" sz="2200" dirty="0" err="1"/>
              <a:t>s</a:t>
            </a:r>
            <a:r>
              <a:rPr lang="en-US" sz="2200" baseline="-25000" dirty="0" err="1"/>
              <a:t>i</a:t>
            </a:r>
            <a:r>
              <a:rPr lang="en-US" sz="2200" dirty="0"/>
              <a:t>)    </a:t>
            </a:r>
            <a:r>
              <a:rPr lang="en-US" sz="2200" dirty="0" err="1"/>
              <a:t>i</a:t>
            </a:r>
            <a:r>
              <a:rPr lang="en-US" sz="2200" dirty="0"/>
              <a:t>=1,2,...,q</a:t>
            </a:r>
            <a:endParaRPr lang="sr-Latn-RS" sz="2200" dirty="0"/>
          </a:p>
          <a:p>
            <a:pPr marL="0" indent="0">
              <a:lnSpc>
                <a:spcPct val="150000"/>
              </a:lnSpc>
              <a:buNone/>
            </a:pP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 err="1"/>
              <a:t>Emitovanje</a:t>
            </a:r>
            <a:r>
              <a:rPr lang="en-US" sz="2200" dirty="0"/>
              <a:t> </a:t>
            </a:r>
            <a:r>
              <a:rPr lang="en-US" sz="2200" dirty="0" err="1"/>
              <a:t>simbola</a:t>
            </a:r>
            <a:r>
              <a:rPr lang="en-US" sz="2200" dirty="0"/>
              <a:t> </a:t>
            </a:r>
            <a:r>
              <a:rPr lang="en-US" sz="2200" dirty="0" err="1"/>
              <a:t>predstavlja</a:t>
            </a:r>
            <a:r>
              <a:rPr lang="en-US" sz="2200" dirty="0"/>
              <a:t> </a:t>
            </a:r>
            <a:r>
              <a:rPr lang="en-US" sz="2200" dirty="0" err="1"/>
              <a:t>potpun</a:t>
            </a:r>
            <a:r>
              <a:rPr lang="en-US" sz="2200" dirty="0"/>
              <a:t> </a:t>
            </a:r>
            <a:r>
              <a:rPr lang="en-US" sz="2200" dirty="0" err="1"/>
              <a:t>skup</a:t>
            </a:r>
            <a:r>
              <a:rPr lang="en-US" sz="2200" dirty="0"/>
              <a:t> </a:t>
            </a:r>
            <a:r>
              <a:rPr lang="en-US" sz="2200" dirty="0" err="1"/>
              <a:t>međusobno</a:t>
            </a:r>
            <a:r>
              <a:rPr lang="en-US" sz="2200" dirty="0"/>
              <a:t> </a:t>
            </a:r>
            <a:r>
              <a:rPr lang="en-US" sz="2200" dirty="0" err="1"/>
              <a:t>isključivih</a:t>
            </a:r>
            <a:r>
              <a:rPr lang="en-US" sz="2200" dirty="0"/>
              <a:t> </a:t>
            </a:r>
            <a:r>
              <a:rPr lang="en-US" sz="2200" dirty="0" err="1"/>
              <a:t>događaja</a:t>
            </a:r>
            <a:r>
              <a:rPr lang="en-US" sz="2200" dirty="0"/>
              <a:t>:</a:t>
            </a:r>
          </a:p>
          <a:p>
            <a:endParaRPr lang="sr-Latn-C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908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sr-Latn-CS" dirty="0"/>
              <a:t>	</a:t>
            </a:r>
            <a:r>
              <a:rPr lang="sr-Latn-CS" sz="2200" dirty="0"/>
              <a:t>∑ P(si)=</a:t>
            </a:r>
            <a:r>
              <a:rPr lang="sr-Latn-CS" sz="2200" dirty="0" smtClean="0"/>
              <a:t>1</a:t>
            </a:r>
          </a:p>
          <a:p>
            <a:pPr>
              <a:lnSpc>
                <a:spcPct val="150000"/>
              </a:lnSpc>
            </a:pPr>
            <a:r>
              <a:rPr lang="sr-Latn-CS" sz="2200" dirty="0" smtClean="0"/>
              <a:t>Izvor </a:t>
            </a:r>
            <a:r>
              <a:rPr lang="sr-Latn-CS" sz="2200" dirty="0"/>
              <a:t>emituje simbole brzinom </a:t>
            </a:r>
            <a:r>
              <a:rPr lang="sr-Latn-CS" sz="2200" i="1" dirty="0"/>
              <a:t>v </a:t>
            </a:r>
            <a:r>
              <a:rPr lang="sr-Latn-CS" sz="2200" dirty="0"/>
              <a:t>(simb/s).</a:t>
            </a:r>
          </a:p>
          <a:p>
            <a:pPr>
              <a:lnSpc>
                <a:spcPct val="150000"/>
              </a:lnSpc>
            </a:pPr>
            <a:r>
              <a:rPr lang="sr-Latn-CS" sz="2200" dirty="0"/>
              <a:t>Količina informacije pojedinačnog simbola:</a:t>
            </a:r>
          </a:p>
          <a:p>
            <a:pPr>
              <a:lnSpc>
                <a:spcPct val="150000"/>
              </a:lnSpc>
            </a:pPr>
            <a:r>
              <a:rPr lang="sr-Latn-CS" sz="2200" dirty="0"/>
              <a:t>	Q(si)=ld(1/ P(si))    (Sh)   i=1,2,...q</a:t>
            </a:r>
          </a:p>
          <a:p>
            <a:pPr>
              <a:lnSpc>
                <a:spcPct val="150000"/>
              </a:lnSpc>
            </a:pPr>
            <a:r>
              <a:rPr lang="sr-Latn-CS" sz="2200" dirty="0"/>
              <a:t>Srednja količina informacije koju izvor emituje po simbolu:</a:t>
            </a:r>
          </a:p>
          <a:p>
            <a:endParaRPr lang="sr-Latn-CS" sz="2200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17809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000" dirty="0"/>
              <a:t>	</a:t>
            </a:r>
            <a:r>
              <a:rPr lang="en-US" sz="2200" dirty="0"/>
              <a:t>H(s)=E(Q(</a:t>
            </a:r>
            <a:r>
              <a:rPr lang="en-US" sz="2200" dirty="0" err="1"/>
              <a:t>si</a:t>
            </a:r>
            <a:r>
              <a:rPr lang="en-US" sz="2200" dirty="0"/>
              <a:t>)) =∑ P(</a:t>
            </a:r>
            <a:r>
              <a:rPr lang="en-US" sz="2200" dirty="0" err="1"/>
              <a:t>si</a:t>
            </a:r>
            <a:r>
              <a:rPr lang="en-US" sz="2200" dirty="0"/>
              <a:t>) </a:t>
            </a:r>
            <a:r>
              <a:rPr lang="en-US" sz="2200" dirty="0" err="1"/>
              <a:t>ld</a:t>
            </a:r>
            <a:r>
              <a:rPr lang="en-US" sz="2200" dirty="0"/>
              <a:t>(1/ P(</a:t>
            </a:r>
            <a:r>
              <a:rPr lang="en-US" sz="2200" dirty="0" err="1"/>
              <a:t>si</a:t>
            </a:r>
            <a:r>
              <a:rPr lang="en-US" sz="2200" dirty="0" smtClean="0"/>
              <a:t>)=</a:t>
            </a:r>
            <a:endParaRPr lang="sr-Latn-CS" sz="2200" dirty="0" smtClean="0"/>
          </a:p>
          <a:p>
            <a:pPr marL="0" indent="0">
              <a:buNone/>
            </a:pPr>
            <a:r>
              <a:rPr lang="sr-Latn-CS" sz="2200" dirty="0"/>
              <a:t> </a:t>
            </a:r>
            <a:r>
              <a:rPr lang="sr-Latn-CS" sz="2200" dirty="0" smtClean="0"/>
              <a:t>           =</a:t>
            </a:r>
            <a:r>
              <a:rPr lang="en-US" sz="2200" dirty="0" smtClean="0"/>
              <a:t> </a:t>
            </a:r>
            <a:r>
              <a:rPr lang="en-US" sz="2200" dirty="0"/>
              <a:t>- ∑ P(</a:t>
            </a:r>
            <a:r>
              <a:rPr lang="en-US" sz="2200" dirty="0" err="1"/>
              <a:t>si</a:t>
            </a:r>
            <a:r>
              <a:rPr lang="en-US" sz="2200" dirty="0"/>
              <a:t>) </a:t>
            </a:r>
            <a:r>
              <a:rPr lang="en-US" sz="2200" dirty="0" err="1"/>
              <a:t>ld</a:t>
            </a:r>
            <a:r>
              <a:rPr lang="en-US" sz="2200" dirty="0"/>
              <a:t> P(</a:t>
            </a:r>
            <a:r>
              <a:rPr lang="en-US" sz="2200" dirty="0" err="1"/>
              <a:t>si</a:t>
            </a:r>
            <a:r>
              <a:rPr lang="en-US" sz="2200" dirty="0"/>
              <a:t>)  </a:t>
            </a:r>
            <a:r>
              <a:rPr lang="sr-Latn-CS" sz="2200" dirty="0" smtClean="0"/>
              <a:t>   </a:t>
            </a:r>
            <a:r>
              <a:rPr lang="en-US" sz="2200" dirty="0" smtClean="0"/>
              <a:t>(</a:t>
            </a:r>
            <a:r>
              <a:rPr lang="en-US" sz="2200" b="1" i="1" dirty="0" err="1"/>
              <a:t>Sh</a:t>
            </a:r>
            <a:r>
              <a:rPr lang="en-US" sz="2200" b="1" i="1" dirty="0"/>
              <a:t>/</a:t>
            </a:r>
            <a:r>
              <a:rPr lang="en-US" sz="2200" b="1" i="1" dirty="0" err="1"/>
              <a:t>simb</a:t>
            </a:r>
            <a:r>
              <a:rPr lang="en-US" sz="2200" dirty="0"/>
              <a:t>)</a:t>
            </a:r>
            <a:endParaRPr lang="sr-Latn-RS" sz="2200" dirty="0"/>
          </a:p>
          <a:p>
            <a:pPr marL="0" indent="0">
              <a:buNone/>
            </a:pPr>
            <a:endParaRPr lang="sr-Latn-CS" sz="20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err="1" smtClean="0"/>
              <a:t>Srednja</a:t>
            </a:r>
            <a:r>
              <a:rPr lang="en-US" sz="2200" dirty="0" smtClean="0"/>
              <a:t> </a:t>
            </a:r>
            <a:r>
              <a:rPr lang="en-US" sz="2200" dirty="0" err="1"/>
              <a:t>količina</a:t>
            </a:r>
            <a:r>
              <a:rPr lang="en-US" sz="2200" dirty="0"/>
              <a:t> </a:t>
            </a:r>
            <a:r>
              <a:rPr lang="en-US" sz="2200" dirty="0" err="1"/>
              <a:t>informacija</a:t>
            </a:r>
            <a:r>
              <a:rPr lang="en-US" sz="2200" dirty="0"/>
              <a:t> </a:t>
            </a:r>
            <a:r>
              <a:rPr lang="en-US" sz="2200" dirty="0" err="1"/>
              <a:t>emitovana</a:t>
            </a:r>
            <a:r>
              <a:rPr lang="en-US" sz="2200" dirty="0"/>
              <a:t> u </a:t>
            </a:r>
            <a:r>
              <a:rPr lang="en-US" sz="2200" dirty="0" err="1"/>
              <a:t>sekundi</a:t>
            </a:r>
            <a:r>
              <a:rPr lang="en-US" sz="2200" dirty="0"/>
              <a:t> (</a:t>
            </a:r>
            <a:r>
              <a:rPr lang="en-US" sz="2200" dirty="0" err="1"/>
              <a:t>Informacioni</a:t>
            </a:r>
            <a:r>
              <a:rPr lang="en-US" sz="2200" dirty="0"/>
              <a:t> </a:t>
            </a:r>
            <a:r>
              <a:rPr lang="en-US" sz="2200" dirty="0" err="1"/>
              <a:t>protok</a:t>
            </a:r>
            <a:r>
              <a:rPr lang="en-US" sz="2200" dirty="0"/>
              <a:t>(</a:t>
            </a:r>
            <a:r>
              <a:rPr lang="en-US" sz="2200" dirty="0" err="1"/>
              <a:t>fluks</a:t>
            </a:r>
            <a:r>
              <a:rPr lang="en-US" sz="2200" dirty="0"/>
              <a:t>) </a:t>
            </a:r>
            <a:r>
              <a:rPr lang="en-US" sz="2200" dirty="0" err="1"/>
              <a:t>izvora</a:t>
            </a:r>
            <a:r>
              <a:rPr lang="en-US" sz="2200" dirty="0" smtClean="0"/>
              <a:t>)</a:t>
            </a:r>
            <a:r>
              <a:rPr lang="sr-Latn-CS" sz="2200" dirty="0" smtClean="0"/>
              <a:t>-</a:t>
            </a:r>
            <a:r>
              <a:rPr lang="en-US" sz="2200" dirty="0" err="1"/>
              <a:t>predstavlja</a:t>
            </a:r>
            <a:r>
              <a:rPr lang="en-US" sz="2200" dirty="0"/>
              <a:t> </a:t>
            </a:r>
            <a:r>
              <a:rPr lang="en-US" sz="2200" dirty="0" err="1"/>
              <a:t>prosečnu</a:t>
            </a:r>
            <a:r>
              <a:rPr lang="en-US" sz="2200" dirty="0"/>
              <a:t> </a:t>
            </a:r>
            <a:r>
              <a:rPr lang="en-US" sz="2200" dirty="0" err="1"/>
              <a:t>brzinu</a:t>
            </a:r>
            <a:r>
              <a:rPr lang="en-US" sz="2200" dirty="0"/>
              <a:t> </a:t>
            </a:r>
            <a:r>
              <a:rPr lang="en-US" sz="2200" dirty="0" err="1"/>
              <a:t>kojom</a:t>
            </a:r>
            <a:r>
              <a:rPr lang="en-US" sz="2200" dirty="0"/>
              <a:t> </a:t>
            </a:r>
            <a:r>
              <a:rPr lang="en-US" sz="2200" dirty="0" err="1"/>
              <a:t>izvor</a:t>
            </a:r>
            <a:r>
              <a:rPr lang="en-US" sz="2200" dirty="0"/>
              <a:t> </a:t>
            </a:r>
            <a:r>
              <a:rPr lang="en-US" sz="2200" dirty="0" err="1"/>
              <a:t>emituje</a:t>
            </a:r>
            <a:r>
              <a:rPr lang="en-US" sz="2200" dirty="0"/>
              <a:t> </a:t>
            </a:r>
            <a:r>
              <a:rPr lang="en-US" sz="2200" dirty="0" err="1"/>
              <a:t>informacije</a:t>
            </a:r>
            <a:r>
              <a:rPr lang="en-US" sz="2200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200" dirty="0"/>
          </a:p>
          <a:p>
            <a:pPr algn="just"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val="97939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203140"/>
          </a:xfrm>
        </p:spPr>
        <p:txBody>
          <a:bodyPr>
            <a:normAutofit/>
          </a:bodyPr>
          <a:lstStyle/>
          <a:p>
            <a:r>
              <a:rPr lang="en-US" sz="2200" dirty="0"/>
              <a:t>∅(s)=v H(s)  (</a:t>
            </a:r>
            <a:r>
              <a:rPr lang="en-US" sz="2200" dirty="0" err="1"/>
              <a:t>Sh</a:t>
            </a:r>
            <a:r>
              <a:rPr lang="en-US" sz="2200" dirty="0"/>
              <a:t>/</a:t>
            </a:r>
            <a:r>
              <a:rPr lang="en-US" sz="2200" dirty="0" err="1"/>
              <a:t>simb</a:t>
            </a:r>
            <a:r>
              <a:rPr lang="en-US" sz="2200" dirty="0"/>
              <a:t>  </a:t>
            </a:r>
            <a:r>
              <a:rPr lang="en-US" sz="2200" dirty="0" err="1"/>
              <a:t>simb</a:t>
            </a:r>
            <a:r>
              <a:rPr lang="en-US" sz="2200" dirty="0"/>
              <a:t>/s = </a:t>
            </a:r>
            <a:r>
              <a:rPr lang="en-US" sz="2200" dirty="0" err="1"/>
              <a:t>Sh</a:t>
            </a:r>
            <a:r>
              <a:rPr lang="en-US" sz="2200" dirty="0"/>
              <a:t>/s)</a:t>
            </a:r>
          </a:p>
          <a:p>
            <a:endParaRPr lang="sr-Latn-CS" dirty="0" smtClean="0"/>
          </a:p>
          <a:p>
            <a:endParaRPr lang="sr-Latn-CS" dirty="0" smtClean="0"/>
          </a:p>
          <a:p>
            <a:pPr marL="0" indent="0">
              <a:buNone/>
            </a:pPr>
            <a:r>
              <a:rPr lang="en-US" sz="2800" b="1" dirty="0" err="1" smtClean="0"/>
              <a:t>Osobine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entropije</a:t>
            </a:r>
            <a:endParaRPr lang="sr-Latn-CS" sz="2800" b="1" dirty="0" smtClean="0"/>
          </a:p>
          <a:p>
            <a:pPr algn="just">
              <a:lnSpc>
                <a:spcPct val="150000"/>
              </a:lnSpc>
            </a:pPr>
            <a:r>
              <a:rPr lang="en-US" sz="2200" dirty="0"/>
              <a:t>	</a:t>
            </a:r>
            <a:r>
              <a:rPr lang="en-US" sz="2200" b="1" i="1" dirty="0" err="1"/>
              <a:t>Kontinualnost</a:t>
            </a:r>
            <a:r>
              <a:rPr lang="en-US" sz="2200" b="1" i="1" dirty="0"/>
              <a:t> </a:t>
            </a:r>
            <a:endParaRPr lang="sr-Latn-CS" sz="2200" b="1" i="1" dirty="0" smtClean="0"/>
          </a:p>
          <a:p>
            <a:pPr algn="just">
              <a:lnSpc>
                <a:spcPct val="150000"/>
              </a:lnSpc>
            </a:pPr>
            <a:r>
              <a:rPr lang="sr-Latn-CS" sz="2200" dirty="0" smtClean="0"/>
              <a:t>E</a:t>
            </a:r>
            <a:r>
              <a:rPr lang="en-US" sz="2200" dirty="0" err="1" smtClean="0"/>
              <a:t>ntropija</a:t>
            </a:r>
            <a:r>
              <a:rPr lang="en-US" sz="2200" dirty="0" smtClean="0"/>
              <a:t> </a:t>
            </a:r>
            <a:r>
              <a:rPr lang="en-US" sz="2200" dirty="0"/>
              <a:t>je </a:t>
            </a:r>
            <a:r>
              <a:rPr lang="en-US" sz="2200" dirty="0" err="1"/>
              <a:t>kontinualna</a:t>
            </a:r>
            <a:r>
              <a:rPr lang="en-US" sz="2200" dirty="0"/>
              <a:t> </a:t>
            </a:r>
            <a:r>
              <a:rPr lang="en-US" sz="2200" dirty="0" err="1"/>
              <a:t>funkcija</a:t>
            </a:r>
            <a:r>
              <a:rPr lang="en-US" sz="2200" dirty="0"/>
              <a:t> </a:t>
            </a:r>
            <a:r>
              <a:rPr lang="en-US" sz="2200" dirty="0" err="1"/>
              <a:t>verovatnoće</a:t>
            </a:r>
            <a:r>
              <a:rPr lang="en-US" sz="2200" dirty="0"/>
              <a:t> </a:t>
            </a:r>
            <a:r>
              <a:rPr lang="en-US" sz="2200" dirty="0" err="1"/>
              <a:t>pojedinih</a:t>
            </a:r>
            <a:r>
              <a:rPr lang="en-US" sz="2200" dirty="0"/>
              <a:t> </a:t>
            </a:r>
            <a:r>
              <a:rPr lang="en-US" sz="2200" dirty="0" err="1" smtClean="0"/>
              <a:t>simbola</a:t>
            </a:r>
            <a:r>
              <a:rPr lang="sr-Latn-CS" sz="2200" dirty="0" smtClean="0"/>
              <a:t>.</a:t>
            </a:r>
            <a:endParaRPr lang="en-US" sz="22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buNone/>
            </a:pPr>
            <a:endParaRPr lang="sr-Latn-CS" sz="2400" b="1" dirty="0"/>
          </a:p>
        </p:txBody>
      </p:sp>
    </p:spTree>
    <p:extLst>
      <p:ext uri="{BB962C8B-B14F-4D97-AF65-F5344CB8AC3E}">
        <p14:creationId xmlns:p14="http://schemas.microsoft.com/office/powerpoint/2010/main" val="3211624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r-Latn-CS" dirty="0"/>
              <a:t>	</a:t>
            </a:r>
            <a:r>
              <a:rPr lang="sr-Latn-CS" sz="2200" dirty="0"/>
              <a:t>Simetričnost  entropija nesme da se menja ako se promeni redosled simbola. Važno je da se njihove verovatnoće ne </a:t>
            </a:r>
            <a:r>
              <a:rPr lang="sr-Latn-CS" sz="2200" dirty="0" smtClean="0"/>
              <a:t>menjaju.</a:t>
            </a:r>
          </a:p>
          <a:p>
            <a:pPr>
              <a:lnSpc>
                <a:spcPct val="150000"/>
              </a:lnSpc>
            </a:pPr>
            <a:endParaRPr lang="sr-Latn-CS" sz="2200" dirty="0" smtClean="0"/>
          </a:p>
          <a:p>
            <a:pPr algn="just">
              <a:lnSpc>
                <a:spcPct val="150000"/>
              </a:lnSpc>
            </a:pPr>
            <a:r>
              <a:rPr lang="en-US" sz="2400" dirty="0"/>
              <a:t>	</a:t>
            </a:r>
            <a:r>
              <a:rPr lang="en-US" sz="2400" b="1" i="1" dirty="0" err="1"/>
              <a:t>Ekstremna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vrednost</a:t>
            </a:r>
            <a:endParaRPr lang="sr-Latn-RS" sz="2400" b="1" i="1" dirty="0" smtClean="0"/>
          </a:p>
          <a:p>
            <a:pPr algn="just">
              <a:lnSpc>
                <a:spcPct val="150000"/>
              </a:lnSpc>
            </a:pPr>
            <a:r>
              <a:rPr lang="en-US" sz="2200" dirty="0" err="1" smtClean="0"/>
              <a:t>Kada</a:t>
            </a:r>
            <a:r>
              <a:rPr lang="en-US" sz="2200" dirty="0" smtClean="0"/>
              <a:t>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svi</a:t>
            </a:r>
            <a:r>
              <a:rPr lang="en-US" sz="2200" dirty="0"/>
              <a:t> </a:t>
            </a:r>
            <a:r>
              <a:rPr lang="en-US" sz="2200" dirty="0" err="1"/>
              <a:t>simboli</a:t>
            </a:r>
            <a:r>
              <a:rPr lang="en-US" sz="2200" dirty="0"/>
              <a:t> </a:t>
            </a:r>
            <a:r>
              <a:rPr lang="en-US" sz="2200" dirty="0" err="1"/>
              <a:t>podjednako</a:t>
            </a:r>
            <a:r>
              <a:rPr lang="en-US" sz="2200" dirty="0"/>
              <a:t> </a:t>
            </a:r>
            <a:r>
              <a:rPr lang="en-US" sz="2200" dirty="0" err="1"/>
              <a:t>verovatni</a:t>
            </a:r>
            <a:r>
              <a:rPr lang="en-US" sz="2200" dirty="0"/>
              <a:t> </a:t>
            </a:r>
            <a:r>
              <a:rPr lang="en-US" sz="2200" dirty="0" err="1"/>
              <a:t>entropija</a:t>
            </a:r>
            <a:r>
              <a:rPr lang="en-US" sz="2200" dirty="0"/>
              <a:t> </a:t>
            </a:r>
            <a:r>
              <a:rPr lang="en-US" sz="2200" dirty="0" err="1"/>
              <a:t>ima</a:t>
            </a:r>
            <a:r>
              <a:rPr lang="en-US" sz="2200" dirty="0"/>
              <a:t> </a:t>
            </a:r>
            <a:r>
              <a:rPr lang="en-US" sz="2200" dirty="0" err="1" smtClean="0"/>
              <a:t>maksimum</a:t>
            </a:r>
            <a:r>
              <a:rPr lang="sr-Latn-CS" sz="2200" dirty="0" smtClean="0"/>
              <a:t>.</a:t>
            </a:r>
            <a:endParaRPr lang="en-US" sz="2200" dirty="0"/>
          </a:p>
          <a:p>
            <a:pPr>
              <a:lnSpc>
                <a:spcPct val="150000"/>
              </a:lnSpc>
            </a:pPr>
            <a:endParaRPr lang="sr-Latn-CS" sz="2200" dirty="0" smtClean="0"/>
          </a:p>
          <a:p>
            <a:pPr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val="316832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000" b="1" i="1" dirty="0"/>
              <a:t>	</a:t>
            </a:r>
            <a:r>
              <a:rPr lang="en-US" sz="2400" b="1" i="1" dirty="0" err="1" smtClean="0"/>
              <a:t>Aditivnost</a:t>
            </a:r>
            <a:r>
              <a:rPr lang="sr-Latn-CS" sz="2400" b="1" i="1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sr-Latn-CS" sz="2200" b="1" i="1" dirty="0" smtClean="0"/>
              <a:t>E</a:t>
            </a:r>
            <a:r>
              <a:rPr lang="en-US" sz="2200" dirty="0" err="1" smtClean="0"/>
              <a:t>ntropija</a:t>
            </a:r>
            <a:r>
              <a:rPr lang="en-US" sz="2200" dirty="0" smtClean="0"/>
              <a:t> </a:t>
            </a:r>
            <a:r>
              <a:rPr lang="en-US" sz="2200" dirty="0" err="1"/>
              <a:t>unije</a:t>
            </a:r>
            <a:r>
              <a:rPr lang="en-US" sz="2200" dirty="0"/>
              <a:t> </a:t>
            </a:r>
            <a:r>
              <a:rPr lang="en-US" sz="2200" dirty="0" err="1"/>
              <a:t>dva</a:t>
            </a:r>
            <a:r>
              <a:rPr lang="en-US" sz="2200" dirty="0"/>
              <a:t> </a:t>
            </a:r>
            <a:r>
              <a:rPr lang="en-US" sz="2200" dirty="0" err="1"/>
              <a:t>nezavisna</a:t>
            </a:r>
            <a:r>
              <a:rPr lang="en-US" sz="2200" dirty="0"/>
              <a:t> </a:t>
            </a:r>
            <a:r>
              <a:rPr lang="en-US" sz="2200" dirty="0" err="1"/>
              <a:t>događaja</a:t>
            </a:r>
            <a:r>
              <a:rPr lang="en-US" sz="2200" dirty="0"/>
              <a:t> </a:t>
            </a:r>
            <a:r>
              <a:rPr lang="en-US" sz="2200" dirty="0" err="1"/>
              <a:t>jednaka</a:t>
            </a:r>
            <a:r>
              <a:rPr lang="en-US" sz="2200" dirty="0"/>
              <a:t> je </a:t>
            </a:r>
            <a:r>
              <a:rPr lang="en-US" sz="2200" dirty="0" err="1"/>
              <a:t>zbiru</a:t>
            </a:r>
            <a:r>
              <a:rPr lang="en-US" sz="2200" dirty="0"/>
              <a:t> </a:t>
            </a:r>
            <a:r>
              <a:rPr lang="en-US" sz="2200" dirty="0" err="1"/>
              <a:t>njihovih</a:t>
            </a:r>
            <a:r>
              <a:rPr lang="en-US" sz="2200" dirty="0"/>
              <a:t> </a:t>
            </a:r>
            <a:r>
              <a:rPr lang="en-US" sz="2200" dirty="0" err="1" smtClean="0"/>
              <a:t>entropija</a:t>
            </a:r>
            <a:r>
              <a:rPr lang="sr-Latn-CS" sz="22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200" dirty="0"/>
          </a:p>
          <a:p>
            <a:pPr algn="just">
              <a:lnSpc>
                <a:spcPct val="150000"/>
              </a:lnSpc>
            </a:pPr>
            <a:r>
              <a:rPr lang="en-US" sz="2200" dirty="0" err="1"/>
              <a:t>Entropija</a:t>
            </a:r>
            <a:r>
              <a:rPr lang="en-US" sz="2200" dirty="0"/>
              <a:t> je </a:t>
            </a:r>
            <a:r>
              <a:rPr lang="en-US" sz="2200" dirty="0" err="1"/>
              <a:t>ograničena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obe</a:t>
            </a:r>
            <a:r>
              <a:rPr lang="en-US" sz="2200" dirty="0"/>
              <a:t> </a:t>
            </a:r>
            <a:r>
              <a:rPr lang="en-US" sz="2200" dirty="0" err="1"/>
              <a:t>strane</a:t>
            </a:r>
            <a:r>
              <a:rPr lang="en-US" sz="2200" dirty="0"/>
              <a:t>:</a:t>
            </a:r>
            <a:r>
              <a:rPr lang="sr-Latn-RS" sz="2200" dirty="0"/>
              <a:t>     </a:t>
            </a:r>
            <a:r>
              <a:rPr lang="en-US" sz="2200" dirty="0"/>
              <a:t>0≤H(s)≤</a:t>
            </a:r>
            <a:r>
              <a:rPr lang="en-US" sz="2200" dirty="0" err="1"/>
              <a:t>ldq</a:t>
            </a:r>
            <a:endParaRPr lang="en-US" sz="2200" dirty="0"/>
          </a:p>
          <a:p>
            <a:pPr algn="just">
              <a:lnSpc>
                <a:spcPct val="150000"/>
              </a:lnSpc>
            </a:pPr>
            <a:endParaRPr lang="en-US" sz="2000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62436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/>
              <a:t>Primer</a:t>
            </a:r>
            <a:r>
              <a:rPr lang="en-US" sz="2600" dirty="0" smtClean="0"/>
              <a:t>:</a:t>
            </a:r>
            <a:r>
              <a:rPr lang="en-US" sz="20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Neka</a:t>
            </a:r>
            <a:r>
              <a:rPr lang="en-US" sz="2400" dirty="0" smtClean="0"/>
              <a:t> je </a:t>
            </a:r>
            <a:r>
              <a:rPr lang="en-US" sz="2400" dirty="0" err="1" smtClean="0"/>
              <a:t>dat</a:t>
            </a:r>
            <a:r>
              <a:rPr lang="en-US" sz="2400" dirty="0" smtClean="0"/>
              <a:t> </a:t>
            </a:r>
            <a:r>
              <a:rPr lang="en-US" sz="2400" dirty="0" err="1" smtClean="0"/>
              <a:t>diskretan</a:t>
            </a:r>
            <a:r>
              <a:rPr lang="en-US" sz="2400" dirty="0" smtClean="0"/>
              <a:t> </a:t>
            </a:r>
            <a:r>
              <a:rPr lang="en-US" sz="2400" dirty="0" err="1" smtClean="0"/>
              <a:t>izvor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q=4 </a:t>
            </a:r>
            <a:r>
              <a:rPr lang="en-US" sz="2400" dirty="0" err="1" smtClean="0"/>
              <a:t>podjednako</a:t>
            </a:r>
            <a:r>
              <a:rPr lang="en-US" sz="2400" dirty="0" smtClean="0"/>
              <a:t> </a:t>
            </a:r>
            <a:r>
              <a:rPr lang="en-US" sz="2400" dirty="0" err="1" smtClean="0"/>
              <a:t>verovatna</a:t>
            </a:r>
            <a:r>
              <a:rPr lang="en-US" sz="2400" dirty="0" smtClean="0"/>
              <a:t> </a:t>
            </a:r>
            <a:r>
              <a:rPr lang="en-US" sz="2400" dirty="0" err="1" smtClean="0"/>
              <a:t>simbola</a:t>
            </a:r>
            <a:r>
              <a:rPr lang="en-US" sz="2400" dirty="0" smtClean="0"/>
              <a:t> P(</a:t>
            </a:r>
            <a:r>
              <a:rPr lang="en-US" sz="2400" dirty="0" err="1" smtClean="0"/>
              <a:t>si</a:t>
            </a:r>
            <a:r>
              <a:rPr lang="en-US" sz="2400" dirty="0" smtClean="0"/>
              <a:t>)=1/4 </a:t>
            </a:r>
            <a:r>
              <a:rPr lang="en-US" sz="2400" dirty="0" err="1" smtClean="0"/>
              <a:t>i</a:t>
            </a:r>
            <a:r>
              <a:rPr lang="en-US" sz="2400" dirty="0" smtClean="0"/>
              <a:t>=1,2,3,4. </a:t>
            </a:r>
            <a:r>
              <a:rPr lang="en-US" sz="2400" dirty="0" err="1" smtClean="0"/>
              <a:t>Naći</a:t>
            </a:r>
            <a:r>
              <a:rPr lang="en-US" sz="2400" dirty="0" smtClean="0"/>
              <a:t> </a:t>
            </a:r>
            <a:r>
              <a:rPr lang="en-US" sz="2400" dirty="0" err="1" smtClean="0"/>
              <a:t>entropiju</a:t>
            </a:r>
            <a:r>
              <a:rPr lang="en-US" sz="24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Latn-RS" sz="2400" dirty="0" smtClean="0"/>
              <a:t>	</a:t>
            </a:r>
            <a:r>
              <a:rPr lang="sr-Latn-RS" sz="2400" i="1" dirty="0" smtClean="0"/>
              <a:t>Rešenje: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Latn-RS" sz="2400" dirty="0"/>
              <a:t> </a:t>
            </a:r>
            <a:r>
              <a:rPr lang="sr-Latn-RS" sz="2400" dirty="0" smtClean="0"/>
              <a:t>   </a:t>
            </a:r>
            <a:r>
              <a:rPr lang="en-US" sz="2400" dirty="0" smtClean="0"/>
              <a:t>H(s)=4 P(</a:t>
            </a:r>
            <a:r>
              <a:rPr lang="en-US" sz="2400" dirty="0" err="1" smtClean="0"/>
              <a:t>si</a:t>
            </a:r>
            <a:r>
              <a:rPr lang="en-US" sz="2400" dirty="0" smtClean="0"/>
              <a:t>)</a:t>
            </a:r>
            <a:r>
              <a:rPr lang="en-US" sz="2400" dirty="0" err="1" smtClean="0"/>
              <a:t>ld</a:t>
            </a:r>
            <a:r>
              <a:rPr lang="en-US" sz="2400" dirty="0" smtClean="0"/>
              <a:t>(1/ P(</a:t>
            </a:r>
            <a:r>
              <a:rPr lang="en-US" sz="2400" dirty="0" err="1" smtClean="0"/>
              <a:t>si</a:t>
            </a:r>
            <a:r>
              <a:rPr lang="en-US" sz="2400" dirty="0" smtClean="0"/>
              <a:t>))=4 ¼ ld4=2</a:t>
            </a:r>
          </a:p>
          <a:p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208549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144013" cy="38807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r-Latn-CS" dirty="0" smtClean="0"/>
              <a:t>	</a:t>
            </a:r>
            <a:r>
              <a:rPr lang="sr-Latn-CS" sz="2800" b="1" dirty="0" smtClean="0"/>
              <a:t>Entropija </a:t>
            </a:r>
            <a:r>
              <a:rPr lang="sr-Latn-CS" sz="2800" b="1" dirty="0"/>
              <a:t>binarnog izvora informacija</a:t>
            </a:r>
          </a:p>
          <a:p>
            <a:pPr algn="just">
              <a:lnSpc>
                <a:spcPct val="150000"/>
              </a:lnSpc>
            </a:pPr>
            <a:r>
              <a:rPr lang="sr-Latn-CS" sz="2200" dirty="0"/>
              <a:t>Izvor se zove binarni izvor ako ima dva simbola kaja se označavaju sa 0 i 1 i nazivaju se biti</a:t>
            </a:r>
            <a:r>
              <a:rPr lang="sr-Latn-CS" sz="2200" dirty="0" smtClean="0"/>
              <a:t>.</a:t>
            </a:r>
            <a:endParaRPr lang="sr-Latn-CS" sz="2200" dirty="0"/>
          </a:p>
          <a:p>
            <a:pPr algn="just">
              <a:lnSpc>
                <a:spcPct val="200000"/>
              </a:lnSpc>
            </a:pPr>
            <a:r>
              <a:rPr lang="en-US" sz="2200" dirty="0" err="1"/>
              <a:t>Neka</a:t>
            </a:r>
            <a:r>
              <a:rPr lang="en-US" sz="2200" dirty="0"/>
              <a:t> je P(0)=P </a:t>
            </a:r>
            <a:r>
              <a:rPr lang="en-US" sz="2200" dirty="0" err="1"/>
              <a:t>tada</a:t>
            </a:r>
            <a:r>
              <a:rPr lang="en-US" sz="2200" dirty="0"/>
              <a:t> je P(1)=(1-P</a:t>
            </a:r>
            <a:r>
              <a:rPr lang="en-US" sz="2200" dirty="0" smtClean="0"/>
              <a:t>)</a:t>
            </a:r>
            <a:r>
              <a:rPr lang="sr-Latn-CS" sz="2200" dirty="0" smtClean="0"/>
              <a:t> tada je:</a:t>
            </a:r>
            <a:endParaRPr lang="en-US" sz="2200" dirty="0"/>
          </a:p>
          <a:p>
            <a:pPr algn="just">
              <a:lnSpc>
                <a:spcPct val="200000"/>
              </a:lnSpc>
            </a:pPr>
            <a:r>
              <a:rPr lang="en-US" sz="2200" dirty="0"/>
              <a:t>H(S)= </a:t>
            </a:r>
            <a:r>
              <a:rPr lang="en-US" sz="2200" dirty="0" err="1"/>
              <a:t>Pld</a:t>
            </a:r>
            <a:r>
              <a:rPr lang="en-US" sz="2200" dirty="0"/>
              <a:t>(1/P)+(1-P)</a:t>
            </a:r>
            <a:r>
              <a:rPr lang="en-US" sz="2200" dirty="0" err="1"/>
              <a:t>ld</a:t>
            </a:r>
            <a:r>
              <a:rPr lang="en-US" sz="2200" dirty="0"/>
              <a:t>(1/(1-P)) (</a:t>
            </a:r>
            <a:r>
              <a:rPr lang="en-US" sz="2200" dirty="0" err="1"/>
              <a:t>Sh│b</a:t>
            </a:r>
            <a:r>
              <a:rPr lang="en-US" sz="2200" dirty="0"/>
              <a:t>)</a:t>
            </a:r>
          </a:p>
          <a:p>
            <a:pPr algn="just">
              <a:lnSpc>
                <a:spcPct val="200000"/>
              </a:lnSpc>
            </a:pPr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2008952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err="1">
                <a:solidFill>
                  <a:schemeClr val="tx1"/>
                </a:solidFill>
              </a:rPr>
              <a:t>Proširenje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r>
              <a:rPr lang="en-US" sz="3400" b="1" dirty="0" err="1">
                <a:solidFill>
                  <a:schemeClr val="tx1"/>
                </a:solidFill>
              </a:rPr>
              <a:t>diskretnog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</a:rPr>
              <a:t>izvora</a:t>
            </a:r>
            <a:endParaRPr lang="sr-Latn-CS" sz="34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200" dirty="0" err="1" smtClean="0"/>
              <a:t>Neka</a:t>
            </a:r>
            <a:r>
              <a:rPr lang="en-US" sz="2200" dirty="0" smtClean="0"/>
              <a:t> je </a:t>
            </a:r>
            <a:r>
              <a:rPr lang="en-US" sz="2200" dirty="0" err="1" smtClean="0"/>
              <a:t>dat</a:t>
            </a:r>
            <a:r>
              <a:rPr lang="en-US" sz="2200" dirty="0" smtClean="0"/>
              <a:t> </a:t>
            </a:r>
            <a:r>
              <a:rPr lang="en-US" sz="2200" dirty="0" err="1" smtClean="0"/>
              <a:t>diskretan</a:t>
            </a:r>
            <a:r>
              <a:rPr lang="en-US" sz="2200" dirty="0" smtClean="0"/>
              <a:t> </a:t>
            </a:r>
            <a:r>
              <a:rPr lang="en-US" sz="2200" dirty="0" err="1" smtClean="0"/>
              <a:t>izvor</a:t>
            </a:r>
            <a:r>
              <a:rPr lang="en-US" sz="2200" dirty="0" smtClean="0"/>
              <a:t> S </a:t>
            </a:r>
            <a:r>
              <a:rPr lang="en-US" sz="2200" dirty="0" err="1" smtClean="0"/>
              <a:t>sa</a:t>
            </a:r>
            <a:r>
              <a:rPr lang="en-US" sz="2200" dirty="0" smtClean="0"/>
              <a:t> q </a:t>
            </a:r>
            <a:r>
              <a:rPr lang="en-US" sz="2200" dirty="0" err="1" smtClean="0"/>
              <a:t>simbola</a:t>
            </a:r>
            <a:r>
              <a:rPr lang="en-US" sz="2200" dirty="0" smtClean="0"/>
              <a:t> </a:t>
            </a:r>
            <a:r>
              <a:rPr lang="en-US" sz="2200" dirty="0" err="1" smtClean="0"/>
              <a:t>čija</a:t>
            </a:r>
            <a:r>
              <a:rPr lang="en-US" sz="2200" dirty="0" smtClean="0"/>
              <a:t> je </a:t>
            </a:r>
            <a:r>
              <a:rPr lang="en-US" sz="2200" dirty="0" err="1" smtClean="0"/>
              <a:t>entropija</a:t>
            </a:r>
            <a:r>
              <a:rPr lang="en-US" sz="2200" dirty="0" smtClean="0"/>
              <a:t> H(s). </a:t>
            </a:r>
            <a:r>
              <a:rPr lang="en-US" sz="2200" dirty="0" err="1" smtClean="0"/>
              <a:t>Ako</a:t>
            </a:r>
            <a:r>
              <a:rPr lang="en-US" sz="2200" dirty="0" smtClean="0"/>
              <a:t> se </a:t>
            </a:r>
            <a:r>
              <a:rPr lang="en-US" sz="2200" dirty="0" err="1" smtClean="0"/>
              <a:t>umesto</a:t>
            </a:r>
            <a:r>
              <a:rPr lang="en-US" sz="2200" dirty="0" smtClean="0"/>
              <a:t> </a:t>
            </a:r>
            <a:r>
              <a:rPr lang="en-US" sz="2200" dirty="0" err="1" smtClean="0"/>
              <a:t>pojedinih</a:t>
            </a:r>
            <a:r>
              <a:rPr lang="en-US" sz="2200" dirty="0" smtClean="0"/>
              <a:t> </a:t>
            </a:r>
            <a:r>
              <a:rPr lang="en-US" sz="2200" dirty="0" err="1" smtClean="0"/>
              <a:t>simbola</a:t>
            </a:r>
            <a:r>
              <a:rPr lang="en-US" sz="2200" dirty="0" smtClean="0"/>
              <a:t> </a:t>
            </a:r>
            <a:r>
              <a:rPr lang="en-US" sz="2200" dirty="0" err="1" smtClean="0"/>
              <a:t>posmatraju</a:t>
            </a:r>
            <a:r>
              <a:rPr lang="en-US" sz="2200" dirty="0" smtClean="0"/>
              <a:t> </a:t>
            </a:r>
            <a:r>
              <a:rPr lang="en-US" sz="2200" dirty="0" err="1" smtClean="0"/>
              <a:t>sekvence</a:t>
            </a:r>
            <a:r>
              <a:rPr lang="en-US" sz="2200" dirty="0" smtClean="0"/>
              <a:t> od 2, 3 </a:t>
            </a:r>
            <a:r>
              <a:rPr lang="en-US" sz="2200" dirty="0" err="1" smtClean="0"/>
              <a:t>ili</a:t>
            </a:r>
            <a:r>
              <a:rPr lang="en-US" sz="2200" dirty="0" smtClean="0"/>
              <a:t> </a:t>
            </a:r>
            <a:r>
              <a:rPr lang="en-US" sz="2200" dirty="0" err="1" smtClean="0"/>
              <a:t>više</a:t>
            </a:r>
            <a:r>
              <a:rPr lang="en-US" sz="2200" dirty="0" smtClean="0"/>
              <a:t> </a:t>
            </a:r>
            <a:r>
              <a:rPr lang="en-US" sz="2200" dirty="0" err="1" smtClean="0"/>
              <a:t>sukcesivnih</a:t>
            </a:r>
            <a:r>
              <a:rPr lang="en-US" sz="2200" dirty="0" smtClean="0"/>
              <a:t> </a:t>
            </a:r>
            <a:r>
              <a:rPr lang="en-US" sz="2200" dirty="0" err="1" smtClean="0"/>
              <a:t>simbola</a:t>
            </a:r>
            <a:r>
              <a:rPr lang="en-US" sz="2200" dirty="0" smtClean="0"/>
              <a:t> </a:t>
            </a:r>
            <a:r>
              <a:rPr lang="en-US" sz="2200" dirty="0" err="1" smtClean="0"/>
              <a:t>kaže</a:t>
            </a:r>
            <a:r>
              <a:rPr lang="en-US" sz="2200" dirty="0" smtClean="0"/>
              <a:t> se da se </a:t>
            </a:r>
            <a:r>
              <a:rPr lang="en-US" sz="2200" dirty="0" err="1" smtClean="0"/>
              <a:t>posmatra</a:t>
            </a:r>
            <a:r>
              <a:rPr lang="en-US" sz="2200" dirty="0" smtClean="0"/>
              <a:t> </a:t>
            </a:r>
            <a:r>
              <a:rPr lang="en-US" sz="2200" dirty="0" err="1" smtClean="0"/>
              <a:t>drugo</a:t>
            </a:r>
            <a:r>
              <a:rPr lang="en-US" sz="2200" dirty="0" smtClean="0"/>
              <a:t>, </a:t>
            </a:r>
            <a:r>
              <a:rPr lang="en-US" sz="2200" dirty="0" err="1" smtClean="0"/>
              <a:t>treće</a:t>
            </a:r>
            <a:r>
              <a:rPr lang="en-US" sz="2200" dirty="0" smtClean="0"/>
              <a:t> </a:t>
            </a:r>
            <a:r>
              <a:rPr lang="en-US" sz="2200" dirty="0" err="1" smtClean="0"/>
              <a:t>ili</a:t>
            </a:r>
            <a:r>
              <a:rPr lang="en-US" sz="2200" dirty="0" smtClean="0"/>
              <a:t> n-to </a:t>
            </a:r>
            <a:r>
              <a:rPr lang="en-US" sz="2200" dirty="0" err="1" smtClean="0"/>
              <a:t>proširenje</a:t>
            </a:r>
            <a:r>
              <a:rPr lang="en-US" sz="2200" dirty="0" smtClean="0"/>
              <a:t> </a:t>
            </a:r>
            <a:r>
              <a:rPr lang="en-US" sz="2200" dirty="0" err="1" smtClean="0"/>
              <a:t>izvora</a:t>
            </a:r>
            <a:r>
              <a:rPr lang="en-US" sz="2200" dirty="0" smtClean="0"/>
              <a:t>- </a:t>
            </a:r>
            <a:r>
              <a:rPr lang="en-US" sz="2200" dirty="0" err="1" smtClean="0"/>
              <a:t>Obeležava</a:t>
            </a:r>
            <a:r>
              <a:rPr lang="en-US" sz="2200" dirty="0" smtClean="0"/>
              <a:t> se </a:t>
            </a:r>
            <a:r>
              <a:rPr lang="en-US" sz="2200" dirty="0" err="1" smtClean="0"/>
              <a:t>sa</a:t>
            </a:r>
            <a:r>
              <a:rPr lang="en-US" sz="2200" dirty="0" smtClean="0"/>
              <a:t> S</a:t>
            </a:r>
            <a:r>
              <a:rPr lang="en-US" sz="2200" baseline="30000" dirty="0" smtClean="0"/>
              <a:t>n</a:t>
            </a:r>
            <a:r>
              <a:rPr lang="sr-Latn-CS" sz="2200" baseline="30000" dirty="0" smtClean="0"/>
              <a:t> </a:t>
            </a:r>
            <a:r>
              <a:rPr lang="en-US" sz="2000" dirty="0"/>
              <a:t>a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njegovih</a:t>
            </a:r>
            <a:r>
              <a:rPr lang="en-US" sz="2000" dirty="0"/>
              <a:t> </a:t>
            </a:r>
            <a:r>
              <a:rPr lang="en-US" sz="2000" dirty="0" err="1"/>
              <a:t>simbola</a:t>
            </a:r>
            <a:r>
              <a:rPr lang="en-US" sz="2000" dirty="0"/>
              <a:t> je q</a:t>
            </a:r>
            <a:r>
              <a:rPr lang="en-US" sz="2000" baseline="30000" dirty="0"/>
              <a:t>n</a:t>
            </a:r>
            <a:r>
              <a:rPr lang="en-US" sz="2000" dirty="0"/>
              <a:t>. </a:t>
            </a:r>
            <a:endParaRPr lang="sr-Latn-C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84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Tada </a:t>
            </a:r>
            <a:r>
              <a:rPr lang="en-US" sz="2400" dirty="0" err="1"/>
              <a:t>važi</a:t>
            </a:r>
            <a:r>
              <a:rPr lang="en-US" sz="2400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Latn-RS" sz="2400" dirty="0"/>
              <a:t>	</a:t>
            </a:r>
            <a:r>
              <a:rPr lang="en-US" sz="2400" dirty="0"/>
              <a:t>H(S</a:t>
            </a:r>
            <a:r>
              <a:rPr lang="en-US" sz="2400" baseline="30000" dirty="0"/>
              <a:t>n</a:t>
            </a:r>
            <a:r>
              <a:rPr lang="en-US" sz="2400" dirty="0"/>
              <a:t>)=n H(S</a:t>
            </a:r>
            <a:r>
              <a:rPr lang="en-US" sz="2400" dirty="0" smtClean="0"/>
              <a:t>)</a:t>
            </a:r>
            <a:endParaRPr lang="sr-Latn-CS" sz="24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sr-Latn-CS" sz="2400" dirty="0" smtClean="0"/>
          </a:p>
          <a:p>
            <a:r>
              <a:rPr lang="sr-Latn-CS" sz="2400" b="1" dirty="0"/>
              <a:t>Kontrolna pitanja</a:t>
            </a:r>
          </a:p>
          <a:p>
            <a:r>
              <a:rPr lang="sr-Latn-CS" dirty="0"/>
              <a:t>1. Koje osobine treba da ima funkcija koja predstavlja </a:t>
            </a:r>
            <a:r>
              <a:rPr lang="en-US" b="1" i="1" dirty="0" err="1"/>
              <a:t>količin</a:t>
            </a:r>
            <a:r>
              <a:rPr lang="sr-Latn-CS" b="1" i="1" dirty="0"/>
              <a:t>u</a:t>
            </a:r>
            <a:r>
              <a:rPr lang="en-US" b="1" i="1" dirty="0"/>
              <a:t> </a:t>
            </a:r>
            <a:r>
              <a:rPr lang="en-US" b="1" i="1" dirty="0" err="1"/>
              <a:t>informacija</a:t>
            </a:r>
            <a:r>
              <a:rPr lang="sr-Latn-CS" b="1" i="1" dirty="0"/>
              <a:t>?</a:t>
            </a:r>
          </a:p>
          <a:p>
            <a:r>
              <a:rPr lang="sr-Latn-CS" b="1" i="1" dirty="0"/>
              <a:t>2. K</a:t>
            </a:r>
            <a:r>
              <a:rPr lang="sr-Latn-CS" dirty="0"/>
              <a:t>ako se izračunava </a:t>
            </a:r>
            <a:r>
              <a:rPr lang="en-US" b="1" i="1" dirty="0" err="1"/>
              <a:t>količine</a:t>
            </a:r>
            <a:r>
              <a:rPr lang="en-US" b="1" i="1" dirty="0"/>
              <a:t> </a:t>
            </a:r>
            <a:r>
              <a:rPr lang="en-US" b="1" i="1" dirty="0" err="1"/>
              <a:t>informacija</a:t>
            </a:r>
            <a:r>
              <a:rPr lang="sr-Latn-CS" b="1" i="1" dirty="0"/>
              <a:t>? </a:t>
            </a:r>
            <a:r>
              <a:rPr lang="sr-Latn-CS" dirty="0"/>
              <a:t>(Napisati formulu)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r-Latn-RS" dirty="0"/>
          </a:p>
          <a:p>
            <a:pPr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val="88034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2600" b="1" i="1" dirty="0" smtClean="0"/>
              <a:t>Semantički nivo</a:t>
            </a:r>
          </a:p>
          <a:p>
            <a:endParaRPr lang="sr-Latn-CS" sz="2600" b="1" i="1" dirty="0" smtClean="0"/>
          </a:p>
          <a:p>
            <a:pPr algn="just">
              <a:lnSpc>
                <a:spcPct val="150000"/>
              </a:lnSpc>
            </a:pPr>
            <a:r>
              <a:rPr lang="sr-Latn-CS" sz="2100" dirty="0" smtClean="0"/>
              <a:t>Na ovom nivou se zahteva da korisnik razume poruku. Npr. Poruka napisana nepoznatim jezikom ili poruka koja se nemože dešifrovati na ovom nivou ne nosi informaciju.</a:t>
            </a:r>
          </a:p>
          <a:p>
            <a:pPr>
              <a:lnSpc>
                <a:spcPct val="150000"/>
              </a:lnSpc>
            </a:pPr>
            <a:endParaRPr lang="sr-Latn-CS" sz="2100" dirty="0"/>
          </a:p>
        </p:txBody>
      </p:sp>
    </p:spTree>
    <p:extLst>
      <p:ext uri="{BB962C8B-B14F-4D97-AF65-F5344CB8AC3E}">
        <p14:creationId xmlns:p14="http://schemas.microsoft.com/office/powerpoint/2010/main" val="2110521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3.Napisati izraz za izračunavanje </a:t>
            </a:r>
            <a:r>
              <a:rPr lang="sr-Latn-CS" i="1" dirty="0" smtClean="0"/>
              <a:t>sednje količine informacija koju diskretni izvor bez memorije </a:t>
            </a:r>
            <a:r>
              <a:rPr lang="sr-Latn-CS" i="1" dirty="0"/>
              <a:t>emituje po </a:t>
            </a:r>
            <a:r>
              <a:rPr lang="sr-Latn-CS" i="1" dirty="0" smtClean="0"/>
              <a:t>simbolu.</a:t>
            </a:r>
          </a:p>
          <a:p>
            <a:r>
              <a:rPr lang="sr-Latn-CS" i="1" dirty="0" smtClean="0"/>
              <a:t>4. </a:t>
            </a:r>
            <a:r>
              <a:rPr lang="sr-Latn-CS" dirty="0" smtClean="0"/>
              <a:t>Šta predstavlja </a:t>
            </a:r>
            <a:r>
              <a:rPr lang="en-US" dirty="0" err="1"/>
              <a:t>Informacioni</a:t>
            </a:r>
            <a:r>
              <a:rPr lang="en-US" dirty="0"/>
              <a:t> </a:t>
            </a:r>
            <a:r>
              <a:rPr lang="en-US" dirty="0" err="1"/>
              <a:t>protok</a:t>
            </a:r>
            <a:r>
              <a:rPr lang="en-US" dirty="0"/>
              <a:t>(</a:t>
            </a:r>
            <a:r>
              <a:rPr lang="en-US" dirty="0" err="1"/>
              <a:t>fluks</a:t>
            </a:r>
            <a:r>
              <a:rPr lang="en-US" dirty="0"/>
              <a:t>) </a:t>
            </a:r>
            <a:r>
              <a:rPr lang="en-US" dirty="0" err="1" smtClean="0"/>
              <a:t>izvora</a:t>
            </a:r>
            <a:r>
              <a:rPr lang="sr-Latn-CS" dirty="0" smtClean="0"/>
              <a:t> i kako se izračunava?</a:t>
            </a:r>
          </a:p>
          <a:p>
            <a:endParaRPr lang="sr-Latn-CS" dirty="0"/>
          </a:p>
          <a:p>
            <a:r>
              <a:rPr lang="sr-Latn-CS" dirty="0" smtClean="0"/>
              <a:t>Kontrolni zadatak:</a:t>
            </a:r>
            <a:endParaRPr lang="sr-Latn-CS" dirty="0"/>
          </a:p>
          <a:p>
            <a:r>
              <a:rPr lang="sr-Latn-CS" i="1" smtClean="0"/>
              <a:t>1.</a:t>
            </a:r>
            <a:r>
              <a:rPr lang="en-US" dirty="0" smtClean="0"/>
              <a:t> </a:t>
            </a:r>
            <a:r>
              <a:rPr lang="sr-Latn-CS" dirty="0" smtClean="0"/>
              <a:t>D</a:t>
            </a:r>
            <a:r>
              <a:rPr lang="en-US" dirty="0" smtClean="0"/>
              <a:t>at</a:t>
            </a:r>
            <a:r>
              <a:rPr lang="sr-Latn-CS" dirty="0" smtClean="0"/>
              <a:t> je</a:t>
            </a:r>
            <a:r>
              <a:rPr lang="en-US" dirty="0" smtClean="0"/>
              <a:t> </a:t>
            </a:r>
            <a:r>
              <a:rPr lang="en-US" dirty="0" err="1"/>
              <a:t>diskretan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q=</a:t>
            </a:r>
            <a:r>
              <a:rPr lang="sr-Latn-CS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simbola</a:t>
            </a:r>
            <a:r>
              <a:rPr lang="sr-Latn-CS" dirty="0" smtClean="0"/>
              <a:t> pri čemu je</a:t>
            </a:r>
            <a:r>
              <a:rPr lang="en-US" dirty="0" smtClean="0"/>
              <a:t> P(s</a:t>
            </a:r>
            <a:r>
              <a:rPr lang="sr-Latn-CS" sz="1400" dirty="0" smtClean="0"/>
              <a:t>i</a:t>
            </a:r>
            <a:r>
              <a:rPr lang="en-US" dirty="0" smtClean="0"/>
              <a:t>)=1/</a:t>
            </a:r>
            <a:r>
              <a:rPr lang="sr-Latn-CS" dirty="0" smtClean="0"/>
              <a:t>8</a:t>
            </a:r>
            <a:r>
              <a:rPr lang="en-US" dirty="0" smtClean="0"/>
              <a:t> </a:t>
            </a:r>
            <a:r>
              <a:rPr lang="en-US" sz="1400" dirty="0" err="1" smtClean="0"/>
              <a:t>i</a:t>
            </a:r>
            <a:r>
              <a:rPr lang="en-US" dirty="0" smtClean="0"/>
              <a:t>=1,2,3,4</a:t>
            </a:r>
            <a:r>
              <a:rPr lang="sr-Latn-CS" dirty="0" smtClean="0"/>
              <a:t>,5,6,7,8</a:t>
            </a:r>
            <a:r>
              <a:rPr lang="en-US" dirty="0" smtClean="0"/>
              <a:t>.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entropiju</a:t>
            </a:r>
            <a:r>
              <a:rPr lang="en-US" dirty="0"/>
              <a:t>.</a:t>
            </a:r>
          </a:p>
          <a:p>
            <a:endParaRPr lang="sr-Latn-CS" i="1" dirty="0" smtClean="0"/>
          </a:p>
        </p:txBody>
      </p:sp>
    </p:spTree>
    <p:extLst>
      <p:ext uri="{BB962C8B-B14F-4D97-AF65-F5344CB8AC3E}">
        <p14:creationId xmlns:p14="http://schemas.microsoft.com/office/powerpoint/2010/main" val="368918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530237" cy="3880773"/>
          </a:xfrm>
        </p:spPr>
        <p:txBody>
          <a:bodyPr/>
          <a:lstStyle/>
          <a:p>
            <a:r>
              <a:rPr lang="sr-Latn-CS" dirty="0"/>
              <a:t>	</a:t>
            </a:r>
            <a:r>
              <a:rPr lang="sr-Latn-CS" sz="2600" b="1" dirty="0"/>
              <a:t>Pragmatički nivo</a:t>
            </a:r>
          </a:p>
          <a:p>
            <a:pPr algn="just">
              <a:lnSpc>
                <a:spcPct val="150000"/>
              </a:lnSpc>
            </a:pPr>
            <a:r>
              <a:rPr lang="sr-Latn-CS" sz="2200" dirty="0"/>
              <a:t>U ovom slučaju se razmatra korist koju korisnik izvlači iz primljene  poruke. Ova  korist  se  </a:t>
            </a:r>
            <a:r>
              <a:rPr lang="sr-Latn-CS" sz="2200" dirty="0" smtClean="0"/>
              <a:t>može </a:t>
            </a:r>
            <a:r>
              <a:rPr lang="sr-Latn-CS" sz="2200" dirty="0"/>
              <a:t>meriti odgovarajućim jedinicama I menja </a:t>
            </a:r>
            <a:r>
              <a:rPr lang="sr-Latn-CS" sz="2200" dirty="0" smtClean="0"/>
              <a:t>se  </a:t>
            </a:r>
            <a:r>
              <a:rPr lang="sr-Latn-CS" sz="2200" dirty="0"/>
              <a:t>u </a:t>
            </a:r>
            <a:r>
              <a:rPr lang="sr-Latn-CS" sz="2200" dirty="0" smtClean="0"/>
              <a:t> toku </a:t>
            </a:r>
            <a:r>
              <a:rPr lang="sr-Latn-CS" sz="2200" dirty="0"/>
              <a:t>	vremena </a:t>
            </a:r>
            <a:r>
              <a:rPr lang="sr-Latn-CS" sz="2200" dirty="0" smtClean="0"/>
              <a:t>(praćenje zaliha  </a:t>
            </a:r>
            <a:r>
              <a:rPr lang="sr-Latn-CS" sz="2200" dirty="0"/>
              <a:t>robe, praćenje 	kretanja cena  itd.)</a:t>
            </a:r>
          </a:p>
          <a:p>
            <a:pPr algn="just"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val="360559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22785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r-Latn-CS" sz="2000" dirty="0" smtClean="0"/>
              <a:t>	</a:t>
            </a:r>
            <a:r>
              <a:rPr lang="en-US" sz="2200" dirty="0" err="1" smtClean="0"/>
              <a:t>Količina</a:t>
            </a:r>
            <a:r>
              <a:rPr lang="en-US" sz="2200" dirty="0" smtClean="0"/>
              <a:t> </a:t>
            </a:r>
            <a:r>
              <a:rPr lang="en-US" sz="2200" dirty="0" err="1"/>
              <a:t>informacija</a:t>
            </a:r>
            <a:r>
              <a:rPr lang="en-US" sz="2200" dirty="0"/>
              <a:t> </a:t>
            </a:r>
            <a:r>
              <a:rPr lang="en-US" sz="2200" dirty="0" err="1"/>
              <a:t>koju</a:t>
            </a:r>
            <a:r>
              <a:rPr lang="en-US" sz="2200" dirty="0"/>
              <a:t> </a:t>
            </a:r>
            <a:r>
              <a:rPr lang="en-US" sz="2200" dirty="0" err="1"/>
              <a:t>nosi</a:t>
            </a:r>
            <a:r>
              <a:rPr lang="en-US" sz="2200" dirty="0"/>
              <a:t> </a:t>
            </a:r>
            <a:r>
              <a:rPr lang="en-US" sz="2200" dirty="0" err="1"/>
              <a:t>neka</a:t>
            </a:r>
            <a:r>
              <a:rPr lang="en-US" sz="2200" dirty="0"/>
              <a:t> </a:t>
            </a:r>
            <a:r>
              <a:rPr lang="en-US" sz="2200" dirty="0" err="1"/>
              <a:t>poruka</a:t>
            </a:r>
            <a:r>
              <a:rPr lang="en-US" sz="2200" dirty="0"/>
              <a:t> </a:t>
            </a:r>
            <a:r>
              <a:rPr lang="en-US" sz="2200" dirty="0" err="1"/>
              <a:t>srazmerna</a:t>
            </a:r>
            <a:r>
              <a:rPr lang="en-US" sz="2200" dirty="0"/>
              <a:t> je </a:t>
            </a:r>
            <a:r>
              <a:rPr lang="en-US" sz="2200" dirty="0" err="1"/>
              <a:t>neizvesnosti</a:t>
            </a:r>
            <a:r>
              <a:rPr lang="en-US" sz="2200" dirty="0"/>
              <a:t> </a:t>
            </a:r>
            <a:r>
              <a:rPr lang="en-US" sz="2200" dirty="0" err="1"/>
              <a:t>koju</a:t>
            </a:r>
            <a:r>
              <a:rPr lang="en-US" sz="2200" dirty="0"/>
              <a:t> ta </a:t>
            </a:r>
            <a:r>
              <a:rPr lang="en-US" sz="2200" dirty="0" err="1"/>
              <a:t>poruka</a:t>
            </a:r>
            <a:r>
              <a:rPr lang="en-US" sz="2200" dirty="0"/>
              <a:t> </a:t>
            </a:r>
            <a:r>
              <a:rPr lang="en-US" sz="2200" dirty="0" err="1"/>
              <a:t>razrešava</a:t>
            </a:r>
            <a:r>
              <a:rPr lang="en-US" sz="2200" dirty="0"/>
              <a:t>. </a:t>
            </a:r>
            <a:endParaRPr lang="sr-Latn-CS" sz="22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err="1" smtClean="0"/>
              <a:t>Imajući</a:t>
            </a:r>
            <a:r>
              <a:rPr lang="en-US" sz="2200" dirty="0" smtClean="0"/>
              <a:t> </a:t>
            </a:r>
            <a:r>
              <a:rPr lang="en-US" sz="2200" dirty="0"/>
              <a:t>to u </a:t>
            </a:r>
            <a:r>
              <a:rPr lang="en-US" sz="2200" dirty="0" err="1" smtClean="0"/>
              <a:t>vidu</a:t>
            </a:r>
            <a:r>
              <a:rPr lang="sr-Latn-CS" sz="2200" dirty="0" smtClean="0"/>
              <a:t>,</a:t>
            </a:r>
            <a:r>
              <a:rPr lang="en-US" sz="2200" dirty="0" smtClean="0"/>
              <a:t> </a:t>
            </a:r>
            <a:r>
              <a:rPr lang="en-US" sz="2200" dirty="0" err="1"/>
              <a:t>zaključuje</a:t>
            </a:r>
            <a:r>
              <a:rPr lang="en-US" sz="2200" dirty="0"/>
              <a:t> se da </a:t>
            </a:r>
            <a:r>
              <a:rPr lang="en-US" sz="2200" dirty="0" err="1"/>
              <a:t>količina</a:t>
            </a:r>
            <a:r>
              <a:rPr lang="en-US" sz="2200" dirty="0"/>
              <a:t> </a:t>
            </a:r>
            <a:r>
              <a:rPr lang="en-US" sz="2200" dirty="0" err="1"/>
              <a:t>informacija</a:t>
            </a:r>
            <a:r>
              <a:rPr lang="en-US" sz="2200" dirty="0"/>
              <a:t> </a:t>
            </a:r>
            <a:r>
              <a:rPr lang="en-US" sz="2200" dirty="0" err="1"/>
              <a:t>koju</a:t>
            </a:r>
            <a:r>
              <a:rPr lang="en-US" sz="2200" dirty="0"/>
              <a:t> </a:t>
            </a:r>
            <a:r>
              <a:rPr lang="en-US" sz="2200" dirty="0" err="1"/>
              <a:t>nosi</a:t>
            </a:r>
            <a:r>
              <a:rPr lang="en-US" sz="2200" dirty="0"/>
              <a:t> </a:t>
            </a:r>
            <a:r>
              <a:rPr lang="en-US" sz="2200" dirty="0" err="1"/>
              <a:t>neka</a:t>
            </a:r>
            <a:r>
              <a:rPr lang="en-US" sz="2200" dirty="0"/>
              <a:t> </a:t>
            </a:r>
            <a:r>
              <a:rPr lang="en-US" sz="2200" dirty="0" err="1"/>
              <a:t>poruka</a:t>
            </a:r>
            <a:r>
              <a:rPr lang="en-US" sz="2200" dirty="0"/>
              <a:t> </a:t>
            </a:r>
            <a:r>
              <a:rPr lang="en-US" sz="2200" dirty="0" err="1"/>
              <a:t>obrnuto</a:t>
            </a:r>
            <a:r>
              <a:rPr lang="en-US" sz="2200" dirty="0"/>
              <a:t> </a:t>
            </a:r>
            <a:r>
              <a:rPr lang="en-US" sz="2200" dirty="0" err="1"/>
              <a:t>srazmerna</a:t>
            </a:r>
            <a:r>
              <a:rPr lang="en-US" sz="2200" dirty="0"/>
              <a:t> </a:t>
            </a:r>
            <a:r>
              <a:rPr lang="en-US" sz="2200" dirty="0" err="1"/>
              <a:t>njenoj</a:t>
            </a:r>
            <a:r>
              <a:rPr lang="en-US" sz="2200" dirty="0"/>
              <a:t> </a:t>
            </a:r>
            <a:r>
              <a:rPr lang="en-US" sz="2200" dirty="0" err="1"/>
              <a:t>verovatnoći</a:t>
            </a:r>
            <a:r>
              <a:rPr lang="en-US" sz="2200" dirty="0"/>
              <a:t> I da je </a:t>
            </a:r>
            <a:r>
              <a:rPr lang="en-US" sz="2200" dirty="0" err="1"/>
              <a:t>nula</a:t>
            </a:r>
            <a:r>
              <a:rPr lang="en-US" sz="2200" dirty="0"/>
              <a:t> </a:t>
            </a:r>
            <a:r>
              <a:rPr lang="en-US" sz="2200" dirty="0" err="1"/>
              <a:t>ako</a:t>
            </a:r>
            <a:r>
              <a:rPr lang="en-US" sz="2200" dirty="0"/>
              <a:t> je </a:t>
            </a:r>
            <a:r>
              <a:rPr lang="en-US" sz="2200" dirty="0" err="1"/>
              <a:t>događaj</a:t>
            </a:r>
            <a:r>
              <a:rPr lang="en-US" sz="2200" dirty="0"/>
              <a:t> </a:t>
            </a:r>
            <a:r>
              <a:rPr lang="en-US" sz="2200" dirty="0" err="1"/>
              <a:t>siguran</a:t>
            </a:r>
            <a:r>
              <a:rPr lang="en-US" sz="2200" dirty="0"/>
              <a:t>. </a:t>
            </a:r>
            <a:endParaRPr lang="sr-Latn-CS" sz="2200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98948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err="1"/>
              <a:t>Npr</a:t>
            </a:r>
            <a:r>
              <a:rPr lang="en-US" sz="2200" dirty="0"/>
              <a:t>. </a:t>
            </a:r>
            <a:r>
              <a:rPr lang="sr-Latn-CS" sz="2200" dirty="0" smtClean="0"/>
              <a:t>a</a:t>
            </a:r>
            <a:r>
              <a:rPr lang="en-US" sz="2200" dirty="0" err="1" smtClean="0"/>
              <a:t>ko</a:t>
            </a:r>
            <a:r>
              <a:rPr lang="en-US" sz="2200" dirty="0" smtClean="0"/>
              <a:t> </a:t>
            </a:r>
            <a:r>
              <a:rPr lang="en-US" sz="2200" dirty="0"/>
              <a:t>je </a:t>
            </a:r>
            <a:r>
              <a:rPr lang="en-US" sz="2200" dirty="0" err="1"/>
              <a:t>potpuno</a:t>
            </a:r>
            <a:r>
              <a:rPr lang="en-US" sz="2200" dirty="0"/>
              <a:t> </a:t>
            </a:r>
            <a:r>
              <a:rPr lang="en-US" sz="2200" dirty="0" err="1"/>
              <a:t>sigurno</a:t>
            </a:r>
            <a:r>
              <a:rPr lang="en-US" sz="2200" dirty="0"/>
              <a:t> da </a:t>
            </a:r>
            <a:r>
              <a:rPr lang="en-US" sz="2200" dirty="0" err="1"/>
              <a:t>će</a:t>
            </a:r>
            <a:r>
              <a:rPr lang="en-US" sz="2200" dirty="0"/>
              <a:t> </a:t>
            </a:r>
            <a:r>
              <a:rPr lang="en-US" sz="2200" dirty="0" err="1"/>
              <a:t>neka</a:t>
            </a:r>
            <a:r>
              <a:rPr lang="en-US" sz="2200" dirty="0"/>
              <a:t> </a:t>
            </a:r>
            <a:r>
              <a:rPr lang="en-US" sz="2200" dirty="0" err="1"/>
              <a:t>poruka</a:t>
            </a:r>
            <a:r>
              <a:rPr lang="en-US" sz="2200" dirty="0"/>
              <a:t> </a:t>
            </a:r>
            <a:r>
              <a:rPr lang="en-US" sz="2200" dirty="0" err="1"/>
              <a:t>biti</a:t>
            </a:r>
            <a:r>
              <a:rPr lang="en-US" sz="2200" dirty="0"/>
              <a:t> </a:t>
            </a:r>
            <a:r>
              <a:rPr lang="en-US" sz="2200" dirty="0" err="1"/>
              <a:t>emitovana</a:t>
            </a:r>
            <a:r>
              <a:rPr lang="en-US" sz="2200" dirty="0"/>
              <a:t> (P(</a:t>
            </a:r>
            <a:r>
              <a:rPr lang="en-US" sz="2200" dirty="0" err="1"/>
              <a:t>si</a:t>
            </a:r>
            <a:r>
              <a:rPr lang="en-US" sz="2200" dirty="0"/>
              <a:t>)=1) </a:t>
            </a:r>
            <a:r>
              <a:rPr lang="en-US" sz="2200" dirty="0" err="1"/>
              <a:t>tada</a:t>
            </a:r>
            <a:r>
              <a:rPr lang="en-US" sz="2200" dirty="0"/>
              <a:t> </a:t>
            </a:r>
            <a:r>
              <a:rPr lang="en-US" sz="2200" dirty="0" err="1"/>
              <a:t>ona</a:t>
            </a:r>
            <a:r>
              <a:rPr lang="en-US" sz="2200" dirty="0"/>
              <a:t> ne </a:t>
            </a:r>
            <a:r>
              <a:rPr lang="en-US" sz="2200" dirty="0" err="1"/>
              <a:t>nosi</a:t>
            </a:r>
            <a:r>
              <a:rPr lang="en-US" sz="2200" dirty="0"/>
              <a:t> </a:t>
            </a:r>
            <a:r>
              <a:rPr lang="en-US" sz="2200" dirty="0" err="1"/>
              <a:t>nikakvu</a:t>
            </a:r>
            <a:r>
              <a:rPr lang="en-US" sz="2200" dirty="0"/>
              <a:t> </a:t>
            </a:r>
            <a:r>
              <a:rPr lang="en-US" sz="2200" dirty="0" err="1"/>
              <a:t>količinu</a:t>
            </a:r>
            <a:r>
              <a:rPr lang="en-US" sz="2200" dirty="0"/>
              <a:t> </a:t>
            </a:r>
            <a:r>
              <a:rPr lang="en-US" sz="2200" dirty="0" err="1"/>
              <a:t>informacija</a:t>
            </a:r>
            <a:r>
              <a:rPr lang="en-US" sz="2200" dirty="0" smtClean="0"/>
              <a:t>.</a:t>
            </a:r>
            <a:endParaRPr lang="sr-Latn-CS" sz="2200" dirty="0" smtClean="0"/>
          </a:p>
          <a:p>
            <a:pPr algn="just">
              <a:lnSpc>
                <a:spcPct val="150000"/>
              </a:lnSpc>
            </a:pPr>
            <a:endParaRPr lang="sr-Latn-CS" sz="2200" dirty="0" smtClean="0"/>
          </a:p>
          <a:p>
            <a:pPr algn="just">
              <a:lnSpc>
                <a:spcPct val="150000"/>
              </a:lnSpc>
            </a:pPr>
            <a:r>
              <a:rPr lang="en-US" sz="2200" dirty="0"/>
              <a:t>Od </a:t>
            </a:r>
            <a:r>
              <a:rPr lang="en-US" sz="2200" b="1" i="1" dirty="0" err="1"/>
              <a:t>količine</a:t>
            </a:r>
            <a:r>
              <a:rPr lang="en-US" sz="2200" b="1" i="1" dirty="0"/>
              <a:t> </a:t>
            </a:r>
            <a:r>
              <a:rPr lang="en-US" sz="2200" b="1" i="1" dirty="0" err="1"/>
              <a:t>informacija</a:t>
            </a:r>
            <a:r>
              <a:rPr lang="en-US" sz="2200" b="1" i="1" dirty="0"/>
              <a:t> </a:t>
            </a:r>
            <a:r>
              <a:rPr lang="en-US" sz="2200" dirty="0"/>
              <a:t>se </a:t>
            </a:r>
            <a:r>
              <a:rPr lang="en-US" sz="2200" dirty="0" err="1"/>
              <a:t>očekuje</a:t>
            </a:r>
            <a:r>
              <a:rPr lang="en-US" sz="2200" dirty="0"/>
              <a:t> </a:t>
            </a:r>
            <a:r>
              <a:rPr lang="sr-Latn-CS" sz="2200" dirty="0" smtClean="0"/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 </a:t>
            </a:r>
            <a:r>
              <a:rPr lang="sr-Latn-CS" sz="2200" dirty="0" smtClean="0"/>
              <a:t>1. da bude n</a:t>
            </a:r>
            <a:r>
              <a:rPr lang="en-US" sz="2200" dirty="0" err="1" smtClean="0"/>
              <a:t>eprekidna</a:t>
            </a:r>
            <a:r>
              <a:rPr lang="en-US" sz="2200" dirty="0" smtClean="0"/>
              <a:t> </a:t>
            </a:r>
            <a:r>
              <a:rPr lang="en-US" sz="2200" dirty="0" err="1"/>
              <a:t>funkcija</a:t>
            </a:r>
            <a:r>
              <a:rPr lang="en-US" sz="2200" dirty="0"/>
              <a:t> </a:t>
            </a:r>
            <a:r>
              <a:rPr lang="en-US" sz="2200" dirty="0" err="1" smtClean="0"/>
              <a:t>Pe</a:t>
            </a:r>
            <a:r>
              <a:rPr lang="sr-Latn-CS" sz="2200" dirty="0"/>
              <a:t>.</a:t>
            </a:r>
            <a:endParaRPr lang="en-US" sz="2200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8105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r-Latn-CS" sz="2200" dirty="0" smtClean="0"/>
              <a:t>2. </a:t>
            </a:r>
            <a:r>
              <a:rPr lang="sr-Latn-CS" sz="2200" dirty="0"/>
              <a:t>D</a:t>
            </a:r>
            <a:r>
              <a:rPr lang="sr-Latn-CS" sz="2200" dirty="0" smtClean="0"/>
              <a:t>a mala </a:t>
            </a:r>
            <a:r>
              <a:rPr lang="sr-Latn-CS" sz="2200" dirty="0"/>
              <a:t>promena verovatnoće ne može drastično da utiče na količinu </a:t>
            </a:r>
            <a:r>
              <a:rPr lang="sr-Latn-CS" sz="2200" dirty="0" smtClean="0"/>
              <a:t>informacija. </a:t>
            </a:r>
          </a:p>
          <a:p>
            <a:pPr algn="just">
              <a:lnSpc>
                <a:spcPct val="150000"/>
              </a:lnSpc>
            </a:pPr>
            <a:r>
              <a:rPr lang="sr-Latn-CS" sz="2200" dirty="0" smtClean="0"/>
              <a:t>3. Da je količina informacije nenegativna </a:t>
            </a:r>
            <a:r>
              <a:rPr lang="sr-Latn-CS" sz="2200" dirty="0"/>
              <a:t>veličina</a:t>
            </a:r>
            <a:r>
              <a:rPr lang="sr-Latn-CS" sz="2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sr-Latn-CS" sz="2200" dirty="0" smtClean="0"/>
              <a:t>Postoji više funkcija koje ispunjavaju ove uslove.</a:t>
            </a:r>
            <a:endParaRPr lang="sr-Latn-CS" sz="2200" dirty="0"/>
          </a:p>
          <a:p>
            <a:pPr algn="just">
              <a:lnSpc>
                <a:spcPct val="150000"/>
              </a:lnSpc>
            </a:pPr>
            <a:endParaRPr lang="sr-Latn-CS" sz="2200" dirty="0"/>
          </a:p>
        </p:txBody>
      </p:sp>
    </p:spTree>
    <p:extLst>
      <p:ext uri="{BB962C8B-B14F-4D97-AF65-F5344CB8AC3E}">
        <p14:creationId xmlns:p14="http://schemas.microsoft.com/office/powerpoint/2010/main" val="358075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60000"/>
              </a:lnSpc>
            </a:pPr>
            <a:r>
              <a:rPr lang="sr-Latn-CS" sz="2400" dirty="0" smtClean="0"/>
              <a:t>Iz</a:t>
            </a:r>
            <a:r>
              <a:rPr lang="en-US" sz="2400" dirty="0" err="1" smtClean="0"/>
              <a:t>abrana</a:t>
            </a:r>
            <a:r>
              <a:rPr lang="en-US" sz="2400" dirty="0" smtClean="0"/>
              <a:t> </a:t>
            </a:r>
            <a:r>
              <a:rPr lang="en-US" sz="2400" dirty="0"/>
              <a:t>je </a:t>
            </a:r>
            <a:r>
              <a:rPr lang="en-US" sz="2400" dirty="0" err="1" smtClean="0"/>
              <a:t>logaritamska</a:t>
            </a:r>
            <a:r>
              <a:rPr lang="sr-Latn-CS" sz="2400" dirty="0" smtClean="0"/>
              <a:t>  funkcija. </a:t>
            </a:r>
          </a:p>
          <a:p>
            <a:pPr algn="just">
              <a:lnSpc>
                <a:spcPct val="160000"/>
              </a:lnSpc>
            </a:pPr>
            <a:r>
              <a:rPr lang="en-US" sz="2400" dirty="0" err="1" smtClean="0"/>
              <a:t>Mera</a:t>
            </a:r>
            <a:r>
              <a:rPr lang="en-US" sz="2400" dirty="0" smtClean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količinu</a:t>
            </a:r>
            <a:r>
              <a:rPr lang="en-US" sz="2400" dirty="0"/>
              <a:t> </a:t>
            </a:r>
            <a:r>
              <a:rPr lang="en-US" sz="2400" dirty="0" err="1"/>
              <a:t>informacija</a:t>
            </a:r>
            <a:r>
              <a:rPr lang="en-US" sz="2400" dirty="0"/>
              <a:t> o</a:t>
            </a:r>
            <a:r>
              <a:rPr lang="sr-Latn-RS" sz="2400" dirty="0"/>
              <a:t>značava se sa </a:t>
            </a:r>
            <a:r>
              <a:rPr lang="en-US" sz="2400" dirty="0" smtClean="0"/>
              <a:t>Q(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</a:t>
            </a:r>
            <a:r>
              <a:rPr lang="sr-Latn-CS" sz="2400" dirty="0" smtClean="0"/>
              <a:t> i data je izrazom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/>
              <a:t>	Q(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/>
              <a:t>)=log(1/P(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 smtClean="0"/>
              <a:t>))</a:t>
            </a:r>
            <a:endParaRPr lang="sr-Latn-CS" sz="24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sr-Latn-CS" sz="2400" dirty="0"/>
              <a:t> </a:t>
            </a:r>
            <a:r>
              <a:rPr lang="sr-Latn-CS" sz="2400" dirty="0" smtClean="0"/>
              <a:t>           </a:t>
            </a:r>
            <a:r>
              <a:rPr lang="en-US" sz="2400" dirty="0" smtClean="0"/>
              <a:t>= </a:t>
            </a:r>
            <a:r>
              <a:rPr lang="en-US" sz="2400" dirty="0"/>
              <a:t>- log P(</a:t>
            </a:r>
            <a:r>
              <a:rPr lang="en-US" sz="2400" dirty="0" err="1"/>
              <a:t>s</a:t>
            </a:r>
            <a:r>
              <a:rPr lang="en-US" sz="2400" baseline="-25000" dirty="0" err="1"/>
              <a:t>i</a:t>
            </a:r>
            <a:r>
              <a:rPr lang="en-US" sz="2400" dirty="0" smtClean="0"/>
              <a:t>)</a:t>
            </a:r>
            <a:endParaRPr lang="sr-Latn-CS" sz="2400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sr-Latn-CS" sz="2400" dirty="0"/>
              <a:t>Logaritamska funkcija je jedina koja </a:t>
            </a:r>
            <a:r>
              <a:rPr lang="sr-Latn-CS" sz="2400" dirty="0" smtClean="0"/>
              <a:t>obezbeđuje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algn="just">
              <a:lnSpc>
                <a:spcPct val="150000"/>
              </a:lnSpc>
            </a:pPr>
            <a:endParaRPr lang="en-US" sz="2000" dirty="0"/>
          </a:p>
          <a:p>
            <a:pPr algn="just">
              <a:lnSpc>
                <a:spcPct val="150000"/>
              </a:lnSpc>
            </a:pPr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20502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81414"/>
          </a:xfrm>
        </p:spPr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82" y="1941534"/>
            <a:ext cx="6748546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Latn-CS" sz="2200" dirty="0" smtClean="0"/>
              <a:t>aditivnost </a:t>
            </a:r>
            <a:r>
              <a:rPr lang="sr-Latn-CS" sz="2200" dirty="0"/>
              <a:t>količine informacija nezavisnih poruka</a:t>
            </a:r>
            <a:r>
              <a:rPr lang="sr-Latn-CS" sz="2200" dirty="0" smtClean="0"/>
              <a:t>.</a:t>
            </a:r>
            <a:endParaRPr lang="sr-Latn-CS" sz="2200" dirty="0"/>
          </a:p>
          <a:p>
            <a:pPr marL="0" indent="0">
              <a:lnSpc>
                <a:spcPct val="150000"/>
              </a:lnSpc>
              <a:buNone/>
            </a:pPr>
            <a:r>
              <a:rPr lang="sr-Latn-CS" sz="2200" dirty="0"/>
              <a:t>Q(si,sj)=log(1/P(si,sj))=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sz="2200" dirty="0"/>
              <a:t>           =log(1/(P(si)P(sj)))=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sz="2200" dirty="0"/>
              <a:t>          =log (1/P(si))+log(1/P(sj))=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sz="2200" dirty="0"/>
              <a:t>	    = Q(si)+Q(sj)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/>
              <a:t>(</a:t>
            </a:r>
            <a:r>
              <a:rPr lang="en-US" sz="2200" dirty="0" err="1"/>
              <a:t>Moguće</a:t>
            </a:r>
            <a:r>
              <a:rPr lang="en-US" sz="2200" dirty="0"/>
              <a:t> je</a:t>
            </a:r>
            <a:r>
              <a:rPr lang="sr-Latn-RS" sz="2200" dirty="0"/>
              <a:t> i </a:t>
            </a:r>
            <a:r>
              <a:rPr lang="en-US" sz="2200" dirty="0"/>
              <a:t>da je Q(</a:t>
            </a:r>
            <a:r>
              <a:rPr lang="en-US" sz="2200" dirty="0" err="1"/>
              <a:t>s</a:t>
            </a:r>
            <a:r>
              <a:rPr lang="en-US" sz="2200" baseline="-25000" dirty="0" err="1"/>
              <a:t>i</a:t>
            </a:r>
            <a:r>
              <a:rPr lang="en-US" sz="2200" dirty="0"/>
              <a:t>)=1/P(</a:t>
            </a:r>
            <a:r>
              <a:rPr lang="en-US" sz="2200" dirty="0" err="1"/>
              <a:t>s</a:t>
            </a:r>
            <a:r>
              <a:rPr lang="en-US" sz="2200" baseline="-25000" dirty="0" err="1"/>
              <a:t>i</a:t>
            </a:r>
            <a:r>
              <a:rPr lang="en-US" sz="2200" dirty="0"/>
              <a:t>)-1 </a:t>
            </a:r>
            <a:r>
              <a:rPr lang="en-US" sz="2200" dirty="0" err="1"/>
              <a:t>ali</a:t>
            </a:r>
            <a:r>
              <a:rPr lang="en-US" sz="2200" dirty="0"/>
              <a:t> ne </a:t>
            </a:r>
            <a:r>
              <a:rPr lang="en-US" sz="2200" dirty="0" err="1"/>
              <a:t>zadovoljava</a:t>
            </a:r>
            <a:r>
              <a:rPr lang="en-US" sz="2200" dirty="0"/>
              <a:t> </a:t>
            </a:r>
            <a:r>
              <a:rPr lang="en-US" sz="2200" dirty="0" err="1"/>
              <a:t>aditivnost</a:t>
            </a:r>
            <a:r>
              <a:rPr lang="en-US" sz="2200" dirty="0"/>
              <a:t> !!!!)</a:t>
            </a:r>
          </a:p>
          <a:p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2371245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698" y="384132"/>
            <a:ext cx="6347713" cy="880997"/>
          </a:xfrm>
        </p:spPr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0494"/>
            <a:ext cx="6542763" cy="460087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 err="1"/>
              <a:t>Izbor</a:t>
            </a:r>
            <a:r>
              <a:rPr lang="en-US" sz="2200" dirty="0"/>
              <a:t> </a:t>
            </a:r>
            <a:r>
              <a:rPr lang="en-US" sz="2200" dirty="0" err="1"/>
              <a:t>baze</a:t>
            </a:r>
            <a:r>
              <a:rPr lang="en-US" sz="2200" dirty="0"/>
              <a:t> </a:t>
            </a:r>
            <a:r>
              <a:rPr lang="en-US" sz="2200" dirty="0" err="1"/>
              <a:t>algoritma</a:t>
            </a:r>
            <a:r>
              <a:rPr lang="en-US" sz="2200" dirty="0"/>
              <a:t> </a:t>
            </a:r>
            <a:r>
              <a:rPr lang="en-US" sz="2200" dirty="0" err="1"/>
              <a:t>određuje</a:t>
            </a:r>
            <a:r>
              <a:rPr lang="en-US" sz="2200" dirty="0"/>
              <a:t> </a:t>
            </a:r>
            <a:r>
              <a:rPr lang="en-US" sz="2200" dirty="0" err="1"/>
              <a:t>jedini</a:t>
            </a:r>
            <a:r>
              <a:rPr lang="sr-Latn-RS" sz="2200" dirty="0"/>
              <a:t>c</a:t>
            </a:r>
            <a:r>
              <a:rPr lang="en-US" sz="2200" dirty="0"/>
              <a:t>u </a:t>
            </a:r>
            <a:r>
              <a:rPr lang="en-US" sz="2200" dirty="0" err="1"/>
              <a:t>za</a:t>
            </a:r>
            <a:r>
              <a:rPr lang="en-US" sz="2200" dirty="0"/>
              <a:t> </a:t>
            </a:r>
            <a:r>
              <a:rPr lang="en-US" sz="2200" dirty="0" err="1"/>
              <a:t>merenje</a:t>
            </a:r>
            <a:r>
              <a:rPr lang="en-US" sz="2200" dirty="0" smtClean="0"/>
              <a:t>:</a:t>
            </a:r>
            <a:endParaRPr lang="sr-Latn-CS" sz="2200" dirty="0" smtClean="0"/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Q(</a:t>
            </a:r>
            <a:r>
              <a:rPr lang="en-US" sz="2200" dirty="0" err="1" smtClean="0"/>
              <a:t>s</a:t>
            </a:r>
            <a:r>
              <a:rPr lang="en-US" sz="2200" baseline="-25000" dirty="0" err="1" smtClean="0"/>
              <a:t>i</a:t>
            </a:r>
            <a:r>
              <a:rPr lang="en-US" sz="2200" dirty="0"/>
              <a:t>)=log</a:t>
            </a:r>
            <a:r>
              <a:rPr lang="en-US" sz="2200" baseline="-25000" dirty="0"/>
              <a:t>10</a:t>
            </a:r>
            <a:r>
              <a:rPr lang="en-US" sz="2200" dirty="0"/>
              <a:t>(1/P(</a:t>
            </a:r>
            <a:r>
              <a:rPr lang="en-US" sz="2200" dirty="0" err="1"/>
              <a:t>s</a:t>
            </a:r>
            <a:r>
              <a:rPr lang="en-US" sz="2200" baseline="-25000" dirty="0" err="1"/>
              <a:t>i</a:t>
            </a:r>
            <a:r>
              <a:rPr lang="en-US" sz="2200" dirty="0"/>
              <a:t>))   (</a:t>
            </a:r>
            <a:r>
              <a:rPr lang="en-US" sz="2200" b="1" i="1" dirty="0" err="1"/>
              <a:t>hartley</a:t>
            </a:r>
            <a:r>
              <a:rPr lang="en-US" sz="2200" dirty="0"/>
              <a:t>) </a:t>
            </a:r>
            <a:endParaRPr lang="sr-Latn-RS" sz="2200" dirty="0"/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Q(</a:t>
            </a:r>
            <a:r>
              <a:rPr lang="en-US" sz="2200" dirty="0" err="1" smtClean="0"/>
              <a:t>s</a:t>
            </a:r>
            <a:r>
              <a:rPr lang="en-US" sz="2200" baseline="-25000" dirty="0" err="1" smtClean="0"/>
              <a:t>i</a:t>
            </a:r>
            <a:r>
              <a:rPr lang="en-US" sz="2200" dirty="0"/>
              <a:t>)=</a:t>
            </a:r>
            <a:r>
              <a:rPr lang="en-US" sz="2200" dirty="0" err="1"/>
              <a:t>ln</a:t>
            </a:r>
            <a:r>
              <a:rPr lang="en-US" sz="2200" dirty="0"/>
              <a:t>(1/P(</a:t>
            </a:r>
            <a:r>
              <a:rPr lang="en-US" sz="2200" dirty="0" err="1"/>
              <a:t>s</a:t>
            </a:r>
            <a:r>
              <a:rPr lang="en-US" sz="2200" baseline="-25000" dirty="0" err="1"/>
              <a:t>i</a:t>
            </a:r>
            <a:r>
              <a:rPr lang="en-US" sz="2200" dirty="0"/>
              <a:t>))     (</a:t>
            </a:r>
            <a:r>
              <a:rPr lang="en-US" sz="2200" b="1" i="1" dirty="0" err="1"/>
              <a:t>nat</a:t>
            </a:r>
            <a:r>
              <a:rPr lang="en-US" sz="2200" dirty="0"/>
              <a:t>)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r-Latn-RS" sz="2200" dirty="0"/>
              <a:t>	g</a:t>
            </a:r>
            <a:r>
              <a:rPr lang="en-US" sz="2200" dirty="0"/>
              <a:t>de je </a:t>
            </a:r>
            <a:r>
              <a:rPr lang="en-US" sz="2200" dirty="0" err="1"/>
              <a:t>nat</a:t>
            </a:r>
            <a:r>
              <a:rPr lang="en-US" sz="2200" dirty="0"/>
              <a:t> </a:t>
            </a:r>
            <a:r>
              <a:rPr lang="en-US" sz="2200" dirty="0" err="1"/>
              <a:t>skraćenica</a:t>
            </a:r>
            <a:r>
              <a:rPr lang="en-US" sz="2200" dirty="0"/>
              <a:t> od “</a:t>
            </a:r>
            <a:r>
              <a:rPr lang="en-US" sz="2200" b="1" i="1" dirty="0"/>
              <a:t>nat</a:t>
            </a:r>
            <a:r>
              <a:rPr lang="en-US" sz="2200" i="1" dirty="0"/>
              <a:t>ural unit</a:t>
            </a:r>
            <a:r>
              <a:rPr lang="en-US" sz="2200" dirty="0"/>
              <a:t>”</a:t>
            </a:r>
            <a:endParaRPr lang="sr-Latn-RS" sz="2200" dirty="0"/>
          </a:p>
          <a:p>
            <a:pPr algn="just">
              <a:lnSpc>
                <a:spcPct val="150000"/>
              </a:lnSpc>
            </a:pPr>
            <a:r>
              <a:rPr lang="en-US" sz="2200" dirty="0" smtClean="0"/>
              <a:t>Q(</a:t>
            </a:r>
            <a:r>
              <a:rPr lang="en-US" sz="2200" dirty="0" err="1" smtClean="0"/>
              <a:t>s</a:t>
            </a:r>
            <a:r>
              <a:rPr lang="en-US" sz="2200" baseline="-25000" dirty="0" err="1" smtClean="0"/>
              <a:t>i</a:t>
            </a:r>
            <a:r>
              <a:rPr lang="en-US" sz="2200" dirty="0"/>
              <a:t>)=log</a:t>
            </a:r>
            <a:r>
              <a:rPr lang="en-US" sz="2200" baseline="-25000" dirty="0"/>
              <a:t>2</a:t>
            </a:r>
            <a:r>
              <a:rPr lang="en-US" sz="2200" dirty="0"/>
              <a:t>(1/P(</a:t>
            </a:r>
            <a:r>
              <a:rPr lang="en-US" sz="2200" dirty="0" err="1"/>
              <a:t>s</a:t>
            </a:r>
            <a:r>
              <a:rPr lang="en-US" sz="2200" baseline="-25000" dirty="0" err="1"/>
              <a:t>i</a:t>
            </a:r>
            <a:r>
              <a:rPr lang="en-US" sz="2200" dirty="0"/>
              <a:t>))   (</a:t>
            </a:r>
            <a:r>
              <a:rPr lang="en-US" sz="2200" b="1" i="1" dirty="0"/>
              <a:t>Shannon</a:t>
            </a:r>
            <a:r>
              <a:rPr lang="en-US" sz="2200" dirty="0"/>
              <a:t>)</a:t>
            </a:r>
            <a:endParaRPr lang="sr-Latn-RS" sz="2200" dirty="0"/>
          </a:p>
          <a:p>
            <a:pPr algn="just">
              <a:lnSpc>
                <a:spcPct val="150000"/>
              </a:lnSpc>
            </a:pPr>
            <a:r>
              <a:rPr lang="en-US" sz="2200" dirty="0"/>
              <a:t>Danas se </a:t>
            </a:r>
            <a:r>
              <a:rPr lang="en-US" sz="2200" dirty="0" err="1"/>
              <a:t>umesto</a:t>
            </a:r>
            <a:r>
              <a:rPr lang="en-US" sz="2200" dirty="0"/>
              <a:t> </a:t>
            </a:r>
            <a:r>
              <a:rPr lang="en-US" sz="2200" dirty="0" err="1"/>
              <a:t>naziva</a:t>
            </a:r>
            <a:r>
              <a:rPr lang="en-US" sz="2200" dirty="0"/>
              <a:t> </a:t>
            </a:r>
            <a:r>
              <a:rPr lang="en-US" sz="2200" dirty="0" err="1"/>
              <a:t>jedinice</a:t>
            </a:r>
            <a:r>
              <a:rPr lang="en-US" sz="2200" dirty="0"/>
              <a:t> </a:t>
            </a:r>
            <a:r>
              <a:rPr lang="en-US" sz="2200" i="1" dirty="0" err="1"/>
              <a:t>šenon</a:t>
            </a:r>
            <a:r>
              <a:rPr lang="en-US" sz="2200" dirty="0"/>
              <a:t> </a:t>
            </a:r>
            <a:r>
              <a:rPr lang="en-US" sz="2200" dirty="0" err="1"/>
              <a:t>koristi</a:t>
            </a:r>
            <a:r>
              <a:rPr lang="en-US" sz="2200" dirty="0"/>
              <a:t> </a:t>
            </a:r>
            <a:r>
              <a:rPr lang="en-US" sz="2200" dirty="0" err="1"/>
              <a:t>naziv</a:t>
            </a:r>
            <a:r>
              <a:rPr lang="en-US" sz="2200" dirty="0"/>
              <a:t> </a:t>
            </a:r>
            <a:r>
              <a:rPr lang="en-US" sz="2200" b="1" i="1" dirty="0" err="1"/>
              <a:t>informacioni</a:t>
            </a:r>
            <a:r>
              <a:rPr lang="en-US" sz="2200" b="1" i="1" dirty="0"/>
              <a:t> bit </a:t>
            </a:r>
            <a:r>
              <a:rPr lang="en-US" sz="2200" dirty="0"/>
              <a:t>(information bit)</a:t>
            </a:r>
          </a:p>
          <a:p>
            <a:pPr algn="just">
              <a:lnSpc>
                <a:spcPct val="150000"/>
              </a:lnSpc>
            </a:pPr>
            <a:endParaRPr lang="sr-Latn-CS" sz="2000" dirty="0"/>
          </a:p>
        </p:txBody>
      </p:sp>
    </p:spTree>
    <p:extLst>
      <p:ext uri="{BB962C8B-B14F-4D97-AF65-F5344CB8AC3E}">
        <p14:creationId xmlns:p14="http://schemas.microsoft.com/office/powerpoint/2010/main" val="29135304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618</TotalTime>
  <Words>403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 Definicija količine informacija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Teorija informacija i zaštitno kodovanje</dc:title>
  <dc:creator>Jelena</dc:creator>
  <cp:lastModifiedBy>Zoran</cp:lastModifiedBy>
  <cp:revision>52</cp:revision>
  <dcterms:created xsi:type="dcterms:W3CDTF">2020-01-17T08:51:49Z</dcterms:created>
  <dcterms:modified xsi:type="dcterms:W3CDTF">2021-03-05T19:01:31Z</dcterms:modified>
</cp:coreProperties>
</file>