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6" r:id="rId2"/>
    <p:sldId id="288" r:id="rId3"/>
    <p:sldId id="267" r:id="rId4"/>
    <p:sldId id="268" r:id="rId5"/>
    <p:sldId id="290" r:id="rId6"/>
    <p:sldId id="269" r:id="rId7"/>
    <p:sldId id="291" r:id="rId8"/>
    <p:sldId id="270" r:id="rId9"/>
    <p:sldId id="279" r:id="rId10"/>
    <p:sldId id="271" r:id="rId11"/>
    <p:sldId id="297" r:id="rId12"/>
    <p:sldId id="292" r:id="rId13"/>
    <p:sldId id="293" r:id="rId14"/>
    <p:sldId id="294" r:id="rId15"/>
    <p:sldId id="298" r:id="rId16"/>
    <p:sldId id="300" r:id="rId17"/>
    <p:sldId id="301" r:id="rId18"/>
    <p:sldId id="302" r:id="rId19"/>
    <p:sldId id="303" r:id="rId20"/>
    <p:sldId id="299" r:id="rId21"/>
    <p:sldId id="30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8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9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89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1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687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24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6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1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8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8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9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7F99-4997-45AB-B088-472DE53CE1B8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CDB38A-ACA2-426D-9DEB-4429BC45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</a:t>
            </a:r>
            <a:r>
              <a:rPr lang="en-US" sz="2400" dirty="0" err="1"/>
              <a:t>Diskretni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183" y="2123012"/>
            <a:ext cx="6622970" cy="3880773"/>
          </a:xfrm>
        </p:spPr>
        <p:txBody>
          <a:bodyPr/>
          <a:lstStyle/>
          <a:p>
            <a:r>
              <a:rPr lang="en-US" sz="2400" b="1" u="sng" dirty="0" err="1"/>
              <a:t>Vremenska</a:t>
            </a:r>
            <a:r>
              <a:rPr lang="en-US" sz="2400" b="1" u="sng" dirty="0"/>
              <a:t> </a:t>
            </a:r>
            <a:r>
              <a:rPr lang="en-US" sz="2400" b="1" u="sng" dirty="0" err="1" smtClean="0"/>
              <a:t>invarijantnost</a:t>
            </a:r>
            <a:endParaRPr lang="sr-Latn-RS" sz="2400" b="1" u="sng" dirty="0" smtClean="0"/>
          </a:p>
          <a:p>
            <a:pPr algn="just">
              <a:lnSpc>
                <a:spcPct val="150000"/>
              </a:lnSpc>
            </a:pPr>
            <a:r>
              <a:rPr lang="en-US" sz="2200" dirty="0" err="1"/>
              <a:t>Sistem</a:t>
            </a:r>
            <a:r>
              <a:rPr lang="en-US" sz="2200" dirty="0"/>
              <a:t> je </a:t>
            </a:r>
            <a:r>
              <a:rPr lang="en-US" sz="2200" dirty="0" err="1"/>
              <a:t>vremenski</a:t>
            </a:r>
            <a:r>
              <a:rPr lang="en-US" sz="2200" dirty="0"/>
              <a:t> </a:t>
            </a:r>
            <a:r>
              <a:rPr lang="en-US" sz="2200" dirty="0" err="1"/>
              <a:t>invarijantan</a:t>
            </a:r>
            <a:r>
              <a:rPr lang="en-US" sz="2200" dirty="0"/>
              <a:t> (</a:t>
            </a:r>
            <a:r>
              <a:rPr lang="en-US" sz="2200" dirty="0" err="1"/>
              <a:t>nepromenljiv</a:t>
            </a:r>
            <a:r>
              <a:rPr lang="en-US" sz="2200" dirty="0"/>
              <a:t>) </a:t>
            </a:r>
            <a:r>
              <a:rPr lang="en-US" sz="2200" dirty="0" err="1"/>
              <a:t>ako</a:t>
            </a:r>
            <a:r>
              <a:rPr lang="en-US" sz="2200" dirty="0"/>
              <a:t> </a:t>
            </a:r>
            <a:r>
              <a:rPr lang="en-US" sz="2200" dirty="0" err="1"/>
              <a:t>pomeraj</a:t>
            </a:r>
            <a:r>
              <a:rPr lang="en-US" sz="2200" dirty="0"/>
              <a:t> </a:t>
            </a:r>
            <a:r>
              <a:rPr lang="en-US" sz="2200" dirty="0" err="1"/>
              <a:t>ulaznog</a:t>
            </a:r>
            <a:r>
              <a:rPr lang="en-US" sz="2200" dirty="0"/>
              <a:t> </a:t>
            </a:r>
            <a:r>
              <a:rPr lang="en-US" sz="2200" dirty="0" err="1"/>
              <a:t>niza</a:t>
            </a:r>
            <a:r>
              <a:rPr lang="en-US" sz="2200" dirty="0"/>
              <a:t>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baseline="-25000" dirty="0"/>
              <a:t>0</a:t>
            </a:r>
            <a:r>
              <a:rPr lang="en-US" sz="2200" i="1" dirty="0"/>
              <a:t> </a:t>
            </a:r>
            <a:r>
              <a:rPr lang="en-US" sz="2200" dirty="0" err="1"/>
              <a:t>prouzrokuje</a:t>
            </a:r>
            <a:r>
              <a:rPr lang="en-US" sz="2200" dirty="0"/>
              <a:t> </a:t>
            </a:r>
            <a:r>
              <a:rPr lang="en-US" sz="2200" dirty="0" err="1"/>
              <a:t>isti</a:t>
            </a:r>
            <a:r>
              <a:rPr lang="en-US" sz="2200" dirty="0"/>
              <a:t> </a:t>
            </a:r>
            <a:r>
              <a:rPr lang="en-US" sz="2200" dirty="0" err="1"/>
              <a:t>takav</a:t>
            </a:r>
            <a:r>
              <a:rPr lang="en-US" sz="2200" dirty="0"/>
              <a:t> </a:t>
            </a:r>
            <a:r>
              <a:rPr lang="en-US" sz="2200" dirty="0" err="1"/>
              <a:t>pomeraj</a:t>
            </a:r>
            <a:r>
              <a:rPr lang="en-US" sz="2200" dirty="0"/>
              <a:t> </a:t>
            </a:r>
            <a:r>
              <a:rPr lang="sr-Latn-CS" sz="2200" dirty="0" smtClean="0"/>
              <a:t> </a:t>
            </a:r>
            <a:r>
              <a:rPr lang="en-US" sz="2200" dirty="0" err="1" smtClean="0"/>
              <a:t>izlaznog</a:t>
            </a:r>
            <a:r>
              <a:rPr lang="en-US" sz="2200" dirty="0" smtClean="0"/>
              <a:t> </a:t>
            </a:r>
            <a:r>
              <a:rPr lang="en-US" sz="2200" dirty="0" err="1"/>
              <a:t>niza</a:t>
            </a:r>
            <a:r>
              <a:rPr lang="en-US" sz="2200" dirty="0"/>
              <a:t>. </a:t>
            </a:r>
            <a:r>
              <a:rPr lang="pl-PL" sz="2200" dirty="0"/>
              <a:t>Neka nizu na ulazu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 odgovara izlazni niz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y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. Ako je </a:t>
            </a:r>
            <a:r>
              <a:rPr lang="en-US" sz="2200" dirty="0" smtClean="0">
                <a:sym typeface="Symbol" panose="05050102010706020507" pitchFamily="18" charset="2"/>
              </a:rPr>
              <a:t></a:t>
            </a:r>
            <a:r>
              <a:rPr lang="pl-PL" sz="2200" dirty="0" smtClean="0"/>
              <a:t> oznaka  </a:t>
            </a:r>
            <a:r>
              <a:rPr lang="pl-PL" sz="2200" dirty="0"/>
              <a:t>za </a:t>
            </a:r>
            <a:r>
              <a:rPr lang="pl-PL" sz="2200" dirty="0" smtClean="0"/>
              <a:t> operator  </a:t>
            </a:r>
            <a:r>
              <a:rPr lang="pl-PL" sz="2200" dirty="0"/>
              <a:t>koji </a:t>
            </a:r>
            <a:r>
              <a:rPr lang="pl-PL" sz="2200" dirty="0" smtClean="0"/>
              <a:t> je okarakterisan</a:t>
            </a:r>
            <a:endParaRPr lang="sr-Latn-RS" sz="2000" dirty="0"/>
          </a:p>
          <a:p>
            <a:endParaRPr lang="sr-Latn-RS" sz="2000" dirty="0" smtClean="0"/>
          </a:p>
        </p:txBody>
      </p:sp>
    </p:spTree>
    <p:extLst>
      <p:ext uri="{BB962C8B-B14F-4D97-AF65-F5344CB8AC3E}">
        <p14:creationId xmlns:p14="http://schemas.microsoft.com/office/powerpoint/2010/main" val="1033752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6772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/>
              <a:t>Linearni</a:t>
            </a:r>
            <a:r>
              <a:rPr lang="en-US" sz="2400" dirty="0"/>
              <a:t> </a:t>
            </a:r>
            <a:r>
              <a:rPr lang="en-US" sz="2400" dirty="0" err="1"/>
              <a:t>vremenski</a:t>
            </a:r>
            <a:r>
              <a:rPr lang="en-US" sz="2400" dirty="0"/>
              <a:t> </a:t>
            </a:r>
            <a:r>
              <a:rPr lang="en-US" sz="2400" dirty="0" err="1"/>
              <a:t>invarijantni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1228" y="1390918"/>
            <a:ext cx="4585362" cy="50878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62701" y="5842659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 smtClean="0"/>
              <a:t>Slika 1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15073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10" y="2375770"/>
            <a:ext cx="8596668" cy="1970762"/>
          </a:xfrm>
        </p:spPr>
        <p:txBody>
          <a:bodyPr>
            <a:normAutofit/>
          </a:bodyPr>
          <a:lstStyle/>
          <a:p>
            <a:pPr algn="ctr"/>
            <a:r>
              <a:rPr lang="sr-Latn-CS" sz="4000" b="1" dirty="0" smtClean="0"/>
              <a:t>Predstavljanje diskretnih sistema</a:t>
            </a:r>
            <a:br>
              <a:rPr lang="sr-Latn-CS" sz="4000" b="1" dirty="0" smtClean="0"/>
            </a:br>
            <a:r>
              <a:rPr lang="sr-Latn-CS" sz="4000" b="1" dirty="0" smtClean="0"/>
              <a:t>pomoću blok dijagrama</a:t>
            </a:r>
            <a:endParaRPr lang="sr-Latn-CS" sz="4000" b="1" dirty="0"/>
          </a:p>
        </p:txBody>
      </p:sp>
    </p:spTree>
    <p:extLst>
      <p:ext uri="{BB962C8B-B14F-4D97-AF65-F5344CB8AC3E}">
        <p14:creationId xmlns:p14="http://schemas.microsoft.com/office/powerpoint/2010/main" val="704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789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3122"/>
            <a:ext cx="8596668" cy="50354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grafičko</a:t>
            </a:r>
            <a:r>
              <a:rPr lang="en-US" sz="2000" dirty="0"/>
              <a:t> </a:t>
            </a:r>
            <a:r>
              <a:rPr lang="en-US" sz="2000" dirty="0" err="1"/>
              <a:t>predstavljanje</a:t>
            </a:r>
            <a:r>
              <a:rPr lang="en-US" sz="2000" dirty="0"/>
              <a:t> </a:t>
            </a:r>
            <a:r>
              <a:rPr lang="en-US" sz="2000" dirty="0" err="1" smtClean="0"/>
              <a:t>diskretnih</a:t>
            </a:r>
            <a:r>
              <a:rPr lang="en-US" sz="2000" dirty="0" smtClean="0"/>
              <a:t> </a:t>
            </a:r>
            <a:r>
              <a:rPr lang="sr-Latn-CS" sz="2000" dirty="0" smtClean="0"/>
              <a:t>s</a:t>
            </a:r>
            <a:r>
              <a:rPr lang="en-US" sz="2000" dirty="0" err="1" smtClean="0"/>
              <a:t>istema</a:t>
            </a:r>
            <a:r>
              <a:rPr lang="en-US" sz="2000" dirty="0" smtClean="0"/>
              <a:t> </a:t>
            </a:r>
            <a:r>
              <a:rPr lang="en-US" sz="2000" dirty="0" err="1" smtClean="0"/>
              <a:t>preko</a:t>
            </a:r>
            <a:r>
              <a:rPr lang="en-US" sz="2000" dirty="0" smtClean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dijagrama</a:t>
            </a:r>
            <a:r>
              <a:rPr lang="en-US" sz="2000" dirty="0"/>
              <a:t> </a:t>
            </a:r>
            <a:r>
              <a:rPr lang="en-US" sz="2000" dirty="0" err="1"/>
              <a:t>potrebno</a:t>
            </a:r>
            <a:r>
              <a:rPr lang="en-US" sz="2000" dirty="0"/>
              <a:t> je </a:t>
            </a:r>
            <a:r>
              <a:rPr lang="en-US" sz="2000" dirty="0" err="1"/>
              <a:t>uvesti</a:t>
            </a:r>
            <a:r>
              <a:rPr lang="en-US" sz="2000" dirty="0"/>
              <a:t> </a:t>
            </a:r>
            <a:r>
              <a:rPr lang="en-US" sz="2000" dirty="0" err="1"/>
              <a:t>simbole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osnovne</a:t>
            </a:r>
            <a:r>
              <a:rPr lang="en-US" sz="2000" dirty="0"/>
              <a:t> </a:t>
            </a:r>
            <a:r>
              <a:rPr lang="en-US" sz="2000" dirty="0" err="1" smtClean="0"/>
              <a:t>operacije</a:t>
            </a:r>
            <a:r>
              <a:rPr lang="en-US" sz="2000" dirty="0" smtClean="0"/>
              <a:t>: </a:t>
            </a:r>
            <a:r>
              <a:rPr lang="en-US" sz="2000" dirty="0" err="1"/>
              <a:t>kašnjenje</a:t>
            </a:r>
            <a:r>
              <a:rPr lang="en-US" sz="2000" dirty="0"/>
              <a:t> (</a:t>
            </a:r>
            <a:r>
              <a:rPr lang="en-US" sz="2000" dirty="0" err="1"/>
              <a:t>pomeranje</a:t>
            </a:r>
            <a:r>
              <a:rPr lang="en-US" sz="2000" dirty="0"/>
              <a:t>), </a:t>
            </a:r>
            <a:r>
              <a:rPr lang="en-US" sz="2000" dirty="0" err="1"/>
              <a:t>sabiranje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množenje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</a:t>
            </a:r>
            <a:endParaRPr lang="sr-Latn-CS" dirty="0" smtClean="0"/>
          </a:p>
          <a:p>
            <a:endParaRPr lang="sr-Latn-C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kašnjenje</a:t>
            </a:r>
            <a:r>
              <a:rPr lang="en-US" dirty="0" smtClean="0"/>
              <a:t>              </a:t>
            </a:r>
            <a:r>
              <a:rPr lang="sr-Latn-CS" dirty="0" smtClean="0"/>
              <a:t>      </a:t>
            </a:r>
            <a:r>
              <a:rPr lang="en-US" dirty="0" smtClean="0"/>
              <a:t>    </a:t>
            </a:r>
            <a:r>
              <a:rPr lang="en-US" dirty="0" err="1" smtClean="0"/>
              <a:t>sabiranje</a:t>
            </a:r>
            <a:r>
              <a:rPr lang="en-US" dirty="0" smtClean="0"/>
              <a:t>              </a:t>
            </a:r>
            <a:r>
              <a:rPr lang="en-US" dirty="0" err="1" smtClean="0"/>
              <a:t>množenje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81" y="3061394"/>
            <a:ext cx="6698032" cy="229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9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7759"/>
            <a:ext cx="8596668" cy="4713603"/>
          </a:xfrm>
        </p:spPr>
        <p:txBody>
          <a:bodyPr/>
          <a:lstStyle/>
          <a:p>
            <a:r>
              <a:rPr lang="en-US" sz="2400" b="1" dirty="0" smtClean="0"/>
              <a:t>Primer</a:t>
            </a:r>
          </a:p>
          <a:p>
            <a:pPr marL="0" indent="0">
              <a:buNone/>
            </a:pPr>
            <a:r>
              <a:rPr lang="en-US" sz="2000" dirty="0" err="1"/>
              <a:t>Predstaviti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dijagramom</a:t>
            </a:r>
            <a:r>
              <a:rPr lang="en-US" sz="2000" dirty="0"/>
              <a:t> </a:t>
            </a:r>
            <a:r>
              <a:rPr lang="en-US" sz="2000" dirty="0" err="1"/>
              <a:t>diferencnu</a:t>
            </a:r>
            <a:r>
              <a:rPr lang="en-US" sz="2000" dirty="0"/>
              <a:t> </a:t>
            </a:r>
            <a:r>
              <a:rPr lang="en-US" sz="2000" dirty="0" err="1"/>
              <a:t>jednačinu</a:t>
            </a:r>
            <a:r>
              <a:rPr lang="en-US" sz="2000" dirty="0"/>
              <a:t> </a:t>
            </a:r>
            <a:r>
              <a:rPr lang="en-US" sz="2000" dirty="0" err="1"/>
              <a:t>sistema</a:t>
            </a:r>
            <a:r>
              <a:rPr lang="en-US" sz="2000" dirty="0"/>
              <a:t> </a:t>
            </a:r>
            <a:r>
              <a:rPr lang="en-US" sz="2000" dirty="0" err="1"/>
              <a:t>prvoga</a:t>
            </a:r>
            <a:r>
              <a:rPr lang="en-US" sz="2000" dirty="0"/>
              <a:t> </a:t>
            </a:r>
            <a:r>
              <a:rPr lang="en-US" sz="2000" dirty="0" err="1" smtClean="0"/>
              <a:t>reda</a:t>
            </a:r>
            <a:endParaRPr lang="en-US" sz="2000" dirty="0" smtClean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Rešenje: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457" y="2560499"/>
            <a:ext cx="3744211" cy="3688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723" y="4007491"/>
            <a:ext cx="4812070" cy="190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0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13775"/>
            <a:ext cx="8596668" cy="542758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Primer</a:t>
            </a:r>
          </a:p>
          <a:p>
            <a:r>
              <a:rPr lang="en-US" sz="2000" dirty="0" err="1"/>
              <a:t>Predstaviti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dijagramom</a:t>
            </a:r>
            <a:r>
              <a:rPr lang="en-US" sz="2000" dirty="0"/>
              <a:t> </a:t>
            </a:r>
            <a:r>
              <a:rPr lang="en-US" sz="2000" dirty="0" err="1"/>
              <a:t>diferencnu</a:t>
            </a:r>
            <a:r>
              <a:rPr lang="en-US" sz="2000" dirty="0"/>
              <a:t> </a:t>
            </a:r>
            <a:r>
              <a:rPr lang="en-US" sz="2000" dirty="0" err="1"/>
              <a:t>jednačinu</a:t>
            </a:r>
            <a:r>
              <a:rPr lang="en-US" sz="2000" dirty="0"/>
              <a:t> </a:t>
            </a:r>
            <a:r>
              <a:rPr lang="en-US" sz="2000" dirty="0" err="1"/>
              <a:t>sistema</a:t>
            </a:r>
            <a:r>
              <a:rPr lang="en-US" sz="2000" dirty="0"/>
              <a:t> </a:t>
            </a:r>
            <a:r>
              <a:rPr lang="en-US" sz="2000" dirty="0" err="1"/>
              <a:t>drugog</a:t>
            </a:r>
            <a:r>
              <a:rPr lang="en-US" sz="2000" dirty="0"/>
              <a:t> </a:t>
            </a:r>
            <a:r>
              <a:rPr lang="en-US" sz="2000" dirty="0" err="1"/>
              <a:t>reda</a:t>
            </a:r>
            <a:endParaRPr lang="en-US" sz="2000" dirty="0"/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endParaRPr lang="sr-Latn-CS" b="1" dirty="0" smtClean="0"/>
          </a:p>
          <a:p>
            <a:endParaRPr lang="sr-Latn-CS" b="1" dirty="0"/>
          </a:p>
          <a:p>
            <a:r>
              <a:rPr lang="sr-Latn-CS" b="1" dirty="0" smtClean="0"/>
              <a:t>Rešenje: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998" y="1914601"/>
            <a:ext cx="5858656" cy="3607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172" y="3576224"/>
            <a:ext cx="4536003" cy="233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993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endParaRPr lang="sr-Latn-CS" sz="4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Latn-CS" sz="4400" b="1" dirty="0" smtClean="0">
                <a:solidFill>
                  <a:schemeClr val="accent1">
                    <a:lumMod val="75000"/>
                  </a:schemeClr>
                </a:solidFill>
              </a:rPr>
              <a:t>z-</a:t>
            </a:r>
            <a:r>
              <a:rPr lang="sr-Latn-C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TRANSFORMACIJA</a:t>
            </a:r>
            <a:endParaRPr lang="sr-Latn-C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08189"/>
            <a:ext cx="8596668" cy="3880773"/>
          </a:xfrm>
        </p:spPr>
        <p:txBody>
          <a:bodyPr>
            <a:normAutofit/>
          </a:bodyPr>
          <a:lstStyle/>
          <a:p>
            <a:r>
              <a:rPr lang="pl-PL" sz="2200" dirty="0" smtClean="0"/>
              <a:t>Za niz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 smtClean="0">
                <a:sym typeface="Symbol" panose="05050102010706020507" pitchFamily="18" charset="2"/>
              </a:rPr>
              <a:t></a:t>
            </a:r>
            <a:r>
              <a:rPr lang="sr-Latn-CS" sz="2200" dirty="0" smtClean="0">
                <a:sym typeface="Symbol" panose="05050102010706020507" pitchFamily="18" charset="2"/>
              </a:rPr>
              <a:t> </a:t>
            </a:r>
            <a:r>
              <a:rPr lang="pl-PL" sz="2200" dirty="0" smtClean="0"/>
              <a:t>z transformacija, X(z), </a:t>
            </a:r>
            <a:r>
              <a:rPr lang="pl-PL" sz="2200" dirty="0"/>
              <a:t>je definisana </a:t>
            </a:r>
            <a:r>
              <a:rPr lang="pl-PL" sz="2200" dirty="0" smtClean="0"/>
              <a:t>izrazom:</a:t>
            </a:r>
          </a:p>
          <a:p>
            <a:r>
              <a:rPr lang="pl-PL" sz="2200" dirty="0" smtClean="0"/>
              <a:t>                             </a:t>
            </a:r>
          </a:p>
          <a:p>
            <a:r>
              <a:rPr lang="pl-PL" sz="2200" dirty="0"/>
              <a:t> </a:t>
            </a:r>
            <a:r>
              <a:rPr lang="pl-PL" sz="2200" dirty="0" smtClean="0"/>
              <a:t>                               (z1)</a:t>
            </a:r>
            <a:endParaRPr lang="pl-PL" sz="2200" dirty="0"/>
          </a:p>
          <a:p>
            <a:r>
              <a:rPr lang="pl-PL" sz="2200" dirty="0" smtClean="0"/>
              <a:t>gde </a:t>
            </a:r>
            <a:r>
              <a:rPr lang="pl-PL" sz="2200" dirty="0"/>
              <a:t>je z kompleksna </a:t>
            </a:r>
            <a:r>
              <a:rPr lang="pl-PL" sz="2200" dirty="0" smtClean="0"/>
              <a:t>promenljiva.</a:t>
            </a:r>
          </a:p>
          <a:p>
            <a:endParaRPr lang="pl-PL" sz="2200" dirty="0" smtClean="0"/>
          </a:p>
          <a:p>
            <a:pPr>
              <a:lnSpc>
                <a:spcPct val="150000"/>
              </a:lnSpc>
            </a:pPr>
            <a:r>
              <a:rPr lang="pl-PL" sz="2200" dirty="0"/>
              <a:t>Poređenjem definicije Furijeove transformacije i definicije </a:t>
            </a:r>
            <a:r>
              <a:rPr lang="pl-PL" sz="2200" i="1" dirty="0"/>
              <a:t>z</a:t>
            </a:r>
            <a:r>
              <a:rPr lang="pl-PL" sz="2200" dirty="0"/>
              <a:t> transformacije, uočava se njihova bliska povezanost. </a:t>
            </a:r>
            <a:endParaRPr lang="pl-PL" sz="2200" dirty="0" smtClean="0"/>
          </a:p>
          <a:p>
            <a:pPr>
              <a:lnSpc>
                <a:spcPct val="150000"/>
              </a:lnSpc>
            </a:pPr>
            <a:endParaRPr lang="pl-PL" sz="2200" dirty="0" smtClean="0"/>
          </a:p>
          <a:p>
            <a:pPr>
              <a:lnSpc>
                <a:spcPct val="150000"/>
              </a:lnSpc>
            </a:pPr>
            <a:endParaRPr lang="sr-Latn-CS" sz="2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190375" y="2583162"/>
          <a:ext cx="2072554" cy="784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977900" imgH="368300" progId="Equation.3">
                  <p:embed/>
                </p:oleObj>
              </mc:Choice>
              <mc:Fallback>
                <p:oleObj name="Equation" r:id="rId3" imgW="9779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375" y="2583162"/>
                        <a:ext cx="2072554" cy="784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4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dirty="0"/>
              <a:t>Ako u predhodni izraz  uvede zamena </a:t>
            </a:r>
            <a:r>
              <a:rPr lang="pl-PL" sz="2200" i="1" dirty="0"/>
              <a:t>z</a:t>
            </a:r>
            <a:r>
              <a:rPr lang="pl-PL" sz="2200" dirty="0"/>
              <a:t> = </a:t>
            </a:r>
            <a:r>
              <a:rPr lang="pl-PL" sz="2200" i="1" dirty="0"/>
              <a:t>e</a:t>
            </a:r>
            <a:r>
              <a:rPr lang="pl-PL" sz="2200" i="1" baseline="30000" dirty="0"/>
              <a:t>j</a:t>
            </a:r>
            <a:r>
              <a:rPr lang="en-US" sz="2200" i="1" baseline="30000" dirty="0">
                <a:sym typeface="Symbol" panose="05050102010706020507" pitchFamily="18" charset="2"/>
              </a:rPr>
              <a:t></a:t>
            </a:r>
            <a:r>
              <a:rPr lang="pl-PL" sz="2200" dirty="0"/>
              <a:t>,</a:t>
            </a:r>
            <a:r>
              <a:rPr lang="pl-PL" sz="2200" baseline="30000" dirty="0"/>
              <a:t> </a:t>
            </a:r>
            <a:r>
              <a:rPr lang="pl-PL" sz="2200" dirty="0"/>
              <a:t>dobija </a:t>
            </a:r>
            <a:r>
              <a:rPr lang="pl-PL" sz="2200" dirty="0" smtClean="0"/>
              <a:t>se</a:t>
            </a:r>
          </a:p>
          <a:p>
            <a:endParaRPr lang="pl-PL" sz="2200" dirty="0"/>
          </a:p>
          <a:p>
            <a:endParaRPr lang="pl-PL" sz="2200" dirty="0" smtClean="0"/>
          </a:p>
          <a:p>
            <a:endParaRPr lang="pl-PL" sz="2200" dirty="0"/>
          </a:p>
          <a:p>
            <a:pPr marL="0" indent="0">
              <a:buNone/>
            </a:pPr>
            <a:r>
              <a:rPr lang="sr-Latn-CS" sz="2200" dirty="0" smtClean="0"/>
              <a:t>	</a:t>
            </a:r>
            <a:r>
              <a:rPr lang="pt-BR" sz="2200" dirty="0" smtClean="0"/>
              <a:t>što </a:t>
            </a:r>
            <a:r>
              <a:rPr lang="pt-BR" sz="2200" dirty="0"/>
              <a:t>predstavlja Furijeovu transformaciju niza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t-BR" sz="2200" i="1" dirty="0"/>
              <a:t>x</a:t>
            </a:r>
            <a:r>
              <a:rPr lang="pt-BR" sz="2200" dirty="0"/>
              <a:t>(</a:t>
            </a:r>
            <a:r>
              <a:rPr lang="pt-BR" sz="2200" i="1" dirty="0"/>
              <a:t>n</a:t>
            </a:r>
            <a:r>
              <a:rPr lang="pt-BR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sr-Latn-CS" sz="2200" dirty="0" smtClean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sr-Latn-CS" sz="2200" dirty="0">
              <a:sym typeface="Symbol" panose="05050102010706020507" pitchFamily="18" charset="2"/>
            </a:endParaRPr>
          </a:p>
          <a:p>
            <a:pPr algn="just"/>
            <a:r>
              <a:rPr lang="pl-PL" sz="2200" i="1" dirty="0"/>
              <a:t>Z</a:t>
            </a:r>
            <a:r>
              <a:rPr lang="pl-PL" sz="2200" dirty="0"/>
              <a:t> transformacija je funkcija kompleksne promenljive pa je stoga korisna njena interpretacija u kompleksnoj, tzv. </a:t>
            </a:r>
            <a:r>
              <a:rPr lang="pl-PL" sz="2200" i="1" dirty="0"/>
              <a:t>z</a:t>
            </a:r>
            <a:r>
              <a:rPr lang="pl-PL" sz="2200" dirty="0"/>
              <a:t> ravni.</a:t>
            </a:r>
            <a:endParaRPr lang="sr-Latn-C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434" y="2932851"/>
            <a:ext cx="3804234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42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200" dirty="0" smtClean="0"/>
              <a:t>	Ova </a:t>
            </a:r>
            <a:r>
              <a:rPr lang="pl-PL" sz="2200" dirty="0"/>
              <a:t>ravan sadrži sve moguće vrednosti argumenta funkcije </a:t>
            </a:r>
            <a:r>
              <a:rPr lang="pl-PL" sz="2200" dirty="0" smtClean="0"/>
              <a:t>	</a:t>
            </a:r>
            <a:r>
              <a:rPr lang="pl-PL" sz="2200" i="1" dirty="0" smtClean="0"/>
              <a:t>X</a:t>
            </a:r>
            <a:r>
              <a:rPr lang="pl-PL" sz="2200" dirty="0" smtClean="0"/>
              <a:t>(</a:t>
            </a:r>
            <a:r>
              <a:rPr lang="pl-PL" sz="2200" i="1" dirty="0" smtClean="0"/>
              <a:t>z</a:t>
            </a:r>
            <a:r>
              <a:rPr lang="pl-PL" sz="2200" dirty="0"/>
              <a:t>). Sve tačke u </a:t>
            </a:r>
            <a:r>
              <a:rPr lang="pl-PL" sz="2200" i="1" dirty="0"/>
              <a:t>z</a:t>
            </a:r>
            <a:r>
              <a:rPr lang="pl-PL" sz="2200" dirty="0"/>
              <a:t> ravni za koje važi 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i="1" dirty="0"/>
              <a:t>z</a:t>
            </a:r>
            <a:r>
              <a:rPr lang="en-US" sz="2200" dirty="0">
                <a:sym typeface="Symbol" panose="05050102010706020507" pitchFamily="18" charset="2"/>
              </a:rPr>
              <a:t></a:t>
            </a:r>
            <a:r>
              <a:rPr lang="pl-PL" sz="2200" dirty="0"/>
              <a:t>= 1 čine krug </a:t>
            </a:r>
            <a:r>
              <a:rPr lang="pl-PL" sz="2200" dirty="0" smtClean="0"/>
              <a:t>	jediničnog </a:t>
            </a:r>
            <a:r>
              <a:rPr lang="pl-PL" sz="2200" dirty="0"/>
              <a:t>poluprečnika, tzv. </a:t>
            </a:r>
            <a:r>
              <a:rPr lang="pl-PL" sz="2200" i="1" dirty="0"/>
              <a:t>jedinični krug </a:t>
            </a:r>
            <a:r>
              <a:rPr lang="pl-PL" sz="2200" dirty="0"/>
              <a:t>koji je </a:t>
            </a:r>
            <a:r>
              <a:rPr lang="pl-PL" sz="2200" dirty="0" smtClean="0"/>
              <a:t>prikazan </a:t>
            </a:r>
            <a:r>
              <a:rPr lang="pl-PL" sz="2200" dirty="0"/>
              <a:t>na </a:t>
            </a:r>
            <a:r>
              <a:rPr lang="pl-PL" sz="2200" dirty="0" smtClean="0"/>
              <a:t>	slici 1z.</a:t>
            </a:r>
          </a:p>
          <a:p>
            <a:pPr algn="just">
              <a:lnSpc>
                <a:spcPct val="150000"/>
              </a:lnSpc>
            </a:pPr>
            <a:r>
              <a:rPr lang="en-US" sz="2200" i="1" dirty="0">
                <a:sym typeface="Symbol" panose="05050102010706020507" pitchFamily="18" charset="2"/>
              </a:rPr>
              <a:t></a:t>
            </a:r>
            <a:r>
              <a:rPr lang="pl-PL" sz="2200" dirty="0"/>
              <a:t> je ugao između vektora koji određuje tačku </a:t>
            </a:r>
            <a:r>
              <a:rPr lang="pl-PL" sz="2200" i="1" dirty="0"/>
              <a:t>z</a:t>
            </a:r>
            <a:r>
              <a:rPr lang="pl-PL" sz="2200" dirty="0"/>
              <a:t> na jediničnom krugu i realne ose </a:t>
            </a:r>
            <a:r>
              <a:rPr lang="pl-PL" sz="2200" i="1" dirty="0"/>
              <a:t>z</a:t>
            </a:r>
            <a:r>
              <a:rPr lang="pl-PL" sz="2200" dirty="0"/>
              <a:t> ravni. </a:t>
            </a: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val="445098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dirty="0"/>
              <a:t>Zbog toga se kružna frekvencija </a:t>
            </a:r>
            <a:r>
              <a:rPr lang="en-US" sz="2200" i="1" dirty="0">
                <a:sym typeface="Symbol" panose="05050102010706020507" pitchFamily="18" charset="2"/>
              </a:rPr>
              <a:t></a:t>
            </a:r>
            <a:r>
              <a:rPr lang="pl-PL" sz="2200" dirty="0"/>
              <a:t> naziva još i </a:t>
            </a:r>
            <a:r>
              <a:rPr lang="pl-PL" sz="2200" i="1" dirty="0"/>
              <a:t>uglovna frekvencija</a:t>
            </a:r>
            <a:r>
              <a:rPr lang="pl-PL" sz="2200" dirty="0"/>
              <a:t> </a:t>
            </a:r>
            <a:r>
              <a:rPr lang="pl-PL" sz="2200" dirty="0" smtClean="0"/>
              <a:t>.</a:t>
            </a:r>
            <a:r>
              <a:rPr lang="sr-Latn-CS" sz="2200" dirty="0" smtClean="0"/>
              <a:t> </a:t>
            </a:r>
          </a:p>
          <a:p>
            <a:endParaRPr lang="sr-Latn-CS" sz="2200" dirty="0"/>
          </a:p>
          <a:p>
            <a:endParaRPr lang="sr-Latn-CS" sz="2200" dirty="0" smtClean="0"/>
          </a:p>
          <a:p>
            <a:endParaRPr lang="sr-Latn-CS" sz="2200" dirty="0"/>
          </a:p>
          <a:p>
            <a:endParaRPr lang="sr-Latn-CS" sz="2200" dirty="0" smtClean="0"/>
          </a:p>
          <a:p>
            <a:endParaRPr lang="sr-Latn-CS" sz="2200" dirty="0"/>
          </a:p>
          <a:p>
            <a:r>
              <a:rPr lang="sr-Latn-CS" sz="2200" dirty="0" smtClean="0"/>
              <a:t>                               Slika 1z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178" y="3043227"/>
            <a:ext cx="2840982" cy="211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9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r>
              <a:rPr lang="pl-PL" sz="2200" dirty="0" smtClean="0"/>
              <a:t>gde </a:t>
            </a:r>
            <a:r>
              <a:rPr lang="pl-PL" sz="2200" dirty="0"/>
              <a:t>je </a:t>
            </a:r>
            <a:r>
              <a:rPr lang="pl-PL" sz="2200" i="1" dirty="0"/>
              <a:t>n</a:t>
            </a:r>
            <a:r>
              <a:rPr lang="pl-PL" sz="2200" baseline="-25000" dirty="0"/>
              <a:t>0</a:t>
            </a:r>
            <a:r>
              <a:rPr lang="pl-PL" sz="2200" dirty="0"/>
              <a:t> proizvoljna celobrojna </a:t>
            </a:r>
            <a:r>
              <a:rPr lang="pl-PL" sz="2200" dirty="0" smtClean="0"/>
              <a:t>konstanta,</a:t>
            </a:r>
          </a:p>
          <a:p>
            <a:endParaRPr lang="pl-PL" sz="2200" dirty="0"/>
          </a:p>
          <a:p>
            <a:r>
              <a:rPr lang="pl-PL" sz="2200" dirty="0" smtClean="0"/>
              <a:t>tada je posmatrani sistem vremenski invarijantan.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150" y="2395178"/>
            <a:ext cx="3036071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58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43716"/>
            <a:ext cx="8596668" cy="3880773"/>
          </a:xfrm>
        </p:spPr>
        <p:txBody>
          <a:bodyPr>
            <a:normAutofit/>
          </a:bodyPr>
          <a:lstStyle/>
          <a:p>
            <a:r>
              <a:rPr lang="sr-Latn-CS" sz="2900" dirty="0" smtClean="0"/>
              <a:t>Kontrolna pitanja</a:t>
            </a:r>
          </a:p>
          <a:p>
            <a:r>
              <a:rPr lang="sr-Latn-CS" sz="2900" dirty="0" smtClean="0"/>
              <a:t> </a:t>
            </a:r>
            <a:r>
              <a:rPr lang="sr-Latn-CS" sz="2000" dirty="0" smtClean="0"/>
              <a:t>1. Napisati definiciju vremenski invarijantnih sistema.</a:t>
            </a:r>
          </a:p>
          <a:p>
            <a:r>
              <a:rPr lang="pt-BR" sz="2000" dirty="0"/>
              <a:t>	2. </a:t>
            </a:r>
            <a:r>
              <a:rPr lang="sr-Latn-CS" sz="2000" dirty="0" smtClean="0"/>
              <a:t>Šta je  </a:t>
            </a:r>
            <a:r>
              <a:rPr lang="pl-PL" sz="2000" i="1" dirty="0" smtClean="0"/>
              <a:t>impulsni odziv?</a:t>
            </a:r>
          </a:p>
          <a:p>
            <a:pPr marL="457200" lvl="1" indent="0">
              <a:buNone/>
            </a:pPr>
            <a:r>
              <a:rPr lang="pl-PL" sz="2000" dirty="0" smtClean="0"/>
              <a:t>3. </a:t>
            </a:r>
            <a:r>
              <a:rPr lang="pl-PL" sz="2000" i="1" dirty="0" smtClean="0"/>
              <a:t>Šta </a:t>
            </a:r>
            <a:r>
              <a:rPr lang="pl-PL" sz="2000" i="1" dirty="0"/>
              <a:t>predstavlja kružna frekvencija i kako se označava</a:t>
            </a:r>
            <a:r>
              <a:rPr lang="pl-PL" i="1" dirty="0"/>
              <a:t>?</a:t>
            </a:r>
          </a:p>
          <a:p>
            <a:r>
              <a:rPr lang="pl-PL" sz="2000" i="1" dirty="0" smtClean="0"/>
              <a:t> 4. Kako </a:t>
            </a:r>
            <a:r>
              <a:rPr lang="pl-PL" sz="2000" i="1" dirty="0"/>
              <a:t>se drugačije zove kružna frekvencija i zbog čega</a:t>
            </a:r>
            <a:r>
              <a:rPr lang="pl-PL" sz="2000" i="1" dirty="0" smtClean="0"/>
              <a:t>?</a:t>
            </a:r>
          </a:p>
          <a:p>
            <a:r>
              <a:rPr lang="pl-PL" sz="2000" i="1" dirty="0"/>
              <a:t> </a:t>
            </a:r>
            <a:r>
              <a:rPr lang="pl-PL" sz="2000" i="1" dirty="0" smtClean="0"/>
              <a:t> 5.</a:t>
            </a:r>
            <a:r>
              <a:rPr lang="sr-Latn-CS" sz="2000" dirty="0" smtClean="0"/>
              <a:t>Grafički </a:t>
            </a:r>
            <a:r>
              <a:rPr lang="sr-Latn-CS" sz="2000" dirty="0"/>
              <a:t>ilustrovati kružnu frekvanciju u z-ravni.</a:t>
            </a:r>
          </a:p>
          <a:p>
            <a:endParaRPr lang="pl-PL" sz="2000" i="1" dirty="0" smtClean="0"/>
          </a:p>
          <a:p>
            <a:pPr marL="0" indent="0" hangingPunct="0">
              <a:buNone/>
            </a:pPr>
            <a:r>
              <a:rPr lang="pl-PL" sz="2000" i="1" dirty="0" smtClean="0"/>
              <a:t>      </a:t>
            </a:r>
            <a:endParaRPr lang="sr-Latn-CS" sz="2000" dirty="0" smtClean="0"/>
          </a:p>
        </p:txBody>
      </p:sp>
    </p:spTree>
    <p:extLst>
      <p:ext uri="{BB962C8B-B14F-4D97-AF65-F5344CB8AC3E}">
        <p14:creationId xmlns:p14="http://schemas.microsoft.com/office/powerpoint/2010/main" val="1524723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sz="2000" dirty="0" smtClean="0"/>
          </a:p>
          <a:p>
            <a:r>
              <a:rPr lang="sr-Latn-CS" sz="2000" dirty="0" smtClean="0"/>
              <a:t>Kontrolni zadaci:</a:t>
            </a:r>
          </a:p>
          <a:p>
            <a:pPr marL="0" indent="0" hangingPunct="0">
              <a:buNone/>
            </a:pPr>
            <a:r>
              <a:rPr lang="sr-Latn-CS" sz="2000" dirty="0" smtClean="0"/>
              <a:t>	1.</a:t>
            </a:r>
            <a:r>
              <a:rPr lang="pt-BR" sz="2000" dirty="0" smtClean="0"/>
              <a:t>Dati </a:t>
            </a:r>
            <a:r>
              <a:rPr lang="pt-BR" sz="2000" dirty="0"/>
              <a:t>su nizovi </a:t>
            </a:r>
            <a:r>
              <a:rPr lang="sr-Latn-CS" sz="2000" dirty="0"/>
              <a:t>:     </a:t>
            </a:r>
            <a:r>
              <a:rPr lang="pt-BR" sz="2000" i="1" dirty="0"/>
              <a:t>h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 = 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h</a:t>
            </a:r>
            <a:r>
              <a:rPr lang="en-US" sz="2000" dirty="0">
                <a:sym typeface="Symbol" panose="05050102010706020507" pitchFamily="18" charset="2"/>
              </a:rPr>
              <a:t></a:t>
            </a:r>
            <a:r>
              <a:rPr lang="pt-BR" sz="2000" dirty="0"/>
              <a:t>,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x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 = 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x</a:t>
            </a:r>
            <a:r>
              <a:rPr lang="en-US" sz="2000" dirty="0">
                <a:sym typeface="Symbol" panose="05050102010706020507" pitchFamily="18" charset="2"/>
              </a:rPr>
              <a:t></a:t>
            </a:r>
            <a:r>
              <a:rPr lang="sr-Latn-CS" sz="2000" dirty="0">
                <a:sym typeface="Symbol" panose="05050102010706020507" pitchFamily="18" charset="2"/>
              </a:rPr>
              <a:t>, x1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.</a:t>
            </a:r>
            <a:endParaRPr lang="sr-Latn-CS" sz="2000" dirty="0"/>
          </a:p>
          <a:p>
            <a:pPr marL="0" indent="0" hangingPunct="0">
              <a:buNone/>
            </a:pPr>
            <a:r>
              <a:rPr lang="sr-Latn-CS" sz="2000" dirty="0"/>
              <a:t>          </a:t>
            </a:r>
            <a:r>
              <a:rPr lang="pt-BR" sz="2000" dirty="0"/>
              <a:t>Formirati niz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y</a:t>
            </a:r>
            <a:r>
              <a:rPr lang="en-US" sz="2000" dirty="0">
                <a:sym typeface="Symbol" panose="05050102010706020507" pitchFamily="18" charset="2"/>
              </a:rPr>
              <a:t></a:t>
            </a:r>
            <a:r>
              <a:rPr lang="pt-BR" sz="2000" i="1" dirty="0"/>
              <a:t>n</a:t>
            </a:r>
            <a:r>
              <a:rPr lang="en-US" sz="2000" dirty="0">
                <a:sym typeface="Symbol" panose="05050102010706020507" pitchFamily="18" charset="2"/>
              </a:rPr>
              <a:t></a:t>
            </a:r>
            <a:r>
              <a:rPr lang="pt-BR" sz="2000" dirty="0"/>
              <a:t> koji je konvolucija</a:t>
            </a:r>
            <a:r>
              <a:rPr lang="sr-Latn-CS" sz="2000" dirty="0"/>
              <a:t> </a:t>
            </a:r>
            <a:r>
              <a:rPr lang="pt-BR" sz="2000" dirty="0"/>
              <a:t>datih nizova</a:t>
            </a:r>
            <a:r>
              <a:rPr lang="sr-Latn-CS" sz="2000" dirty="0" smtClean="0"/>
              <a:t>.</a:t>
            </a:r>
          </a:p>
          <a:p>
            <a:r>
              <a:rPr lang="sr-Latn-CS" sz="2000" dirty="0"/>
              <a:t>	</a:t>
            </a:r>
            <a:r>
              <a:rPr lang="sr-Latn-CS" sz="2000" dirty="0" smtClean="0"/>
              <a:t>2. </a:t>
            </a:r>
            <a:r>
              <a:rPr lang="sr-Latn-CS" sz="2000" dirty="0"/>
              <a:t>Predstaviti blok dijagramom diferencnu jednačinu sistema:</a:t>
            </a:r>
          </a:p>
          <a:p>
            <a:r>
              <a:rPr lang="sr-Latn-CS" sz="2000" dirty="0"/>
              <a:t>     y(n)=a</a:t>
            </a:r>
            <a:r>
              <a:rPr lang="sr-Latn-CS" sz="1400" dirty="0"/>
              <a:t>o</a:t>
            </a:r>
            <a:r>
              <a:rPr lang="sr-Latn-CS" sz="2000" dirty="0"/>
              <a:t>x(n)+b</a:t>
            </a:r>
            <a:r>
              <a:rPr lang="sr-Latn-CS" sz="1600" dirty="0"/>
              <a:t>1</a:t>
            </a:r>
            <a:r>
              <a:rPr lang="sr-Latn-CS" sz="2000" dirty="0"/>
              <a:t>y(n-1</a:t>
            </a:r>
            <a:r>
              <a:rPr lang="sr-Latn-CS" sz="2000" dirty="0" smtClean="0"/>
              <a:t>)</a:t>
            </a:r>
          </a:p>
          <a:p>
            <a:r>
              <a:rPr lang="sr-Latn-CS" sz="2000" dirty="0" smtClean="0"/>
              <a:t>  3. </a:t>
            </a:r>
            <a:r>
              <a:rPr lang="pt-BR" sz="2000" dirty="0"/>
              <a:t>Da li je sistem opisan izrazom y(n)=x(n-1)-x(n</a:t>
            </a:r>
            <a:r>
              <a:rPr lang="sr-Latn-CS" sz="2000" dirty="0"/>
              <a:t>+1</a:t>
            </a:r>
            <a:r>
              <a:rPr lang="pt-BR" sz="2000" dirty="0"/>
              <a:t>)  kauzalan?</a:t>
            </a:r>
          </a:p>
          <a:p>
            <a:endParaRPr lang="sr-Latn-CS" sz="2000" dirty="0"/>
          </a:p>
          <a:p>
            <a:pPr marL="0" indent="0" hangingPunct="0">
              <a:buNone/>
            </a:pPr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377337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</a:t>
            </a:r>
            <a:r>
              <a:rPr lang="en-US" sz="2400" dirty="0" err="1"/>
              <a:t>Diskretni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b="1" dirty="0"/>
              <a:t>Kriterijum stabilnosti diskretnih </a:t>
            </a:r>
            <a:r>
              <a:rPr lang="sr-Latn-RS" sz="2400" b="1" dirty="0" smtClean="0"/>
              <a:t>sistema</a:t>
            </a:r>
          </a:p>
          <a:p>
            <a:pPr marL="0" indent="0">
              <a:buNone/>
            </a:pP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diskretni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kažemo</a:t>
            </a:r>
            <a:r>
              <a:rPr lang="en-US" sz="2000" dirty="0"/>
              <a:t> da je </a:t>
            </a:r>
            <a:r>
              <a:rPr lang="en-US" sz="2000" dirty="0" err="1"/>
              <a:t>stabilan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ograničen</a:t>
            </a:r>
            <a:r>
              <a:rPr lang="en-US" sz="2000" dirty="0"/>
              <a:t> </a:t>
            </a:r>
            <a:r>
              <a:rPr lang="en-US" sz="2000" dirty="0" err="1"/>
              <a:t>ulazni</a:t>
            </a:r>
            <a:r>
              <a:rPr lang="en-US" sz="2000" dirty="0"/>
              <a:t> </a:t>
            </a:r>
            <a:r>
              <a:rPr lang="en-US" sz="2000" dirty="0" err="1"/>
              <a:t>niz</a:t>
            </a:r>
            <a:r>
              <a:rPr lang="en-US" sz="2000" dirty="0"/>
              <a:t> </a:t>
            </a:r>
            <a:r>
              <a:rPr lang="en-US" sz="2000" dirty="0" err="1"/>
              <a:t>prouzrokuje</a:t>
            </a:r>
            <a:r>
              <a:rPr lang="en-US" sz="2000" dirty="0"/>
              <a:t> </a:t>
            </a:r>
            <a:r>
              <a:rPr lang="en-US" sz="2000" dirty="0" err="1"/>
              <a:t>ograničen</a:t>
            </a:r>
            <a:r>
              <a:rPr lang="en-US" sz="2000" dirty="0"/>
              <a:t> </a:t>
            </a:r>
            <a:r>
              <a:rPr lang="en-US" sz="2000" dirty="0" err="1"/>
              <a:t>izlazni</a:t>
            </a:r>
            <a:r>
              <a:rPr lang="en-US" sz="2000" dirty="0"/>
              <a:t> </a:t>
            </a:r>
            <a:r>
              <a:rPr lang="en-US" sz="2000" dirty="0" err="1"/>
              <a:t>niz</a:t>
            </a:r>
            <a:r>
              <a:rPr lang="en-US" sz="2000" dirty="0"/>
              <a:t>. </a:t>
            </a:r>
            <a:r>
              <a:rPr lang="en-US" sz="2000" dirty="0" err="1"/>
              <a:t>Niz</a:t>
            </a:r>
            <a:r>
              <a:rPr lang="en-US" sz="2000" dirty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</a:t>
            </a:r>
            <a:r>
              <a:rPr lang="pl-PL" sz="2000" i="1" dirty="0"/>
              <a:t>x</a:t>
            </a:r>
            <a:r>
              <a:rPr lang="pl-PL" sz="2000" dirty="0"/>
              <a:t>(</a:t>
            </a:r>
            <a:r>
              <a:rPr lang="pl-PL" sz="2000" i="1" dirty="0"/>
              <a:t>n</a:t>
            </a:r>
            <a:r>
              <a:rPr lang="pl-PL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ograničen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postoji</a:t>
            </a:r>
            <a:r>
              <a:rPr lang="en-US" sz="2000" dirty="0"/>
              <a:t> </a:t>
            </a:r>
            <a:r>
              <a:rPr lang="en-US" sz="2000" dirty="0" err="1"/>
              <a:t>konačna</a:t>
            </a:r>
            <a:r>
              <a:rPr lang="en-US" sz="2000" dirty="0"/>
              <a:t> </a:t>
            </a:r>
            <a:r>
              <a:rPr lang="en-US" sz="2000" dirty="0" err="1"/>
              <a:t>pozitivna</a:t>
            </a:r>
            <a:r>
              <a:rPr lang="en-US" sz="2000" dirty="0"/>
              <a:t> </a:t>
            </a:r>
            <a:r>
              <a:rPr lang="en-US" sz="2000" dirty="0" err="1"/>
              <a:t>vrednost</a:t>
            </a:r>
            <a:r>
              <a:rPr lang="en-US" sz="2000" dirty="0"/>
              <a:t> A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koju</a:t>
            </a:r>
            <a:r>
              <a:rPr lang="en-US" sz="2000" dirty="0"/>
              <a:t> </a:t>
            </a:r>
            <a:r>
              <a:rPr lang="en-US" sz="2000" dirty="0" smtClean="0"/>
              <a:t>je</a:t>
            </a:r>
            <a:r>
              <a:rPr lang="sr-Latn-RS" sz="2000" dirty="0" smtClean="0"/>
              <a:t>   </a:t>
            </a:r>
          </a:p>
          <a:p>
            <a:pPr marL="0" indent="0">
              <a:buNone/>
            </a:pPr>
            <a:r>
              <a:rPr lang="sr-Latn-RS" sz="2000" dirty="0" smtClean="0"/>
              <a:t>                 </a:t>
            </a:r>
            <a:r>
              <a:rPr lang="pl-PL" sz="2000" dirty="0"/>
              <a:t>za svako </a:t>
            </a:r>
            <a:r>
              <a:rPr lang="pl-PL" sz="2000" i="1" dirty="0" smtClean="0"/>
              <a:t>n.</a:t>
            </a:r>
          </a:p>
          <a:p>
            <a:pPr marL="0" indent="0">
              <a:buNone/>
            </a:pPr>
            <a:r>
              <a:rPr lang="pl-PL" sz="2000" dirty="0"/>
              <a:t>Ako je sistem stabilan tada mora postojati za svaki ograničen ulazni niz neka određena vrednost </a:t>
            </a:r>
            <a:r>
              <a:rPr lang="pl-PL" sz="2000" i="1" dirty="0"/>
              <a:t>B</a:t>
            </a:r>
            <a:r>
              <a:rPr lang="pl-PL" sz="2000" dirty="0"/>
              <a:t> za koju je</a:t>
            </a:r>
            <a:endParaRPr lang="en-US" sz="2000" dirty="0"/>
          </a:p>
          <a:p>
            <a:pPr marL="0" indent="0">
              <a:buNone/>
            </a:pPr>
            <a:r>
              <a:rPr lang="sr-Latn-RS" sz="2000" dirty="0"/>
              <a:t>      , </a:t>
            </a:r>
            <a:r>
              <a:rPr lang="sr-Latn-RS" sz="2000" dirty="0" smtClean="0"/>
              <a:t>        za </a:t>
            </a:r>
            <a:r>
              <a:rPr lang="sr-Latn-RS" sz="2000" dirty="0"/>
              <a:t>svako n.</a:t>
            </a:r>
            <a:endParaRPr lang="sr-Latn-R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67" y="3749615"/>
            <a:ext cx="1036514" cy="3513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337" y="4876204"/>
            <a:ext cx="971162" cy="38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</a:t>
            </a:r>
            <a:r>
              <a:rPr lang="en-US" sz="2400" dirty="0" err="1"/>
              <a:t>Diskretni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7815313" cy="3880773"/>
          </a:xfrm>
        </p:spPr>
        <p:txBody>
          <a:bodyPr/>
          <a:lstStyle/>
          <a:p>
            <a:pPr algn="just"/>
            <a:r>
              <a:rPr lang="en-US" sz="2400" b="1" u="sng" dirty="0" err="1" smtClean="0"/>
              <a:t>Kauzalnost</a:t>
            </a:r>
            <a:endParaRPr lang="sr-Latn-CS" sz="2400" b="1" u="sng" dirty="0" smtClean="0"/>
          </a:p>
          <a:p>
            <a:pPr algn="just"/>
            <a:endParaRPr lang="sr-Latn-RS" sz="2400" b="1" u="sng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200" dirty="0"/>
              <a:t>Sistem je kauzalan ako signal na izlazu za </a:t>
            </a:r>
            <a:r>
              <a:rPr lang="pl-PL" sz="2200" i="1" dirty="0"/>
              <a:t>n</a:t>
            </a:r>
            <a:r>
              <a:rPr lang="pl-PL" sz="2200" dirty="0"/>
              <a:t> = </a:t>
            </a:r>
            <a:r>
              <a:rPr lang="pl-PL" sz="2200" i="1" dirty="0"/>
              <a:t>n</a:t>
            </a:r>
            <a:r>
              <a:rPr lang="pl-PL" sz="2200" baseline="-25000" dirty="0"/>
              <a:t>0</a:t>
            </a:r>
            <a:r>
              <a:rPr lang="pl-PL" sz="2200" dirty="0"/>
              <a:t> zavisi samo od onih vrednosti ulaznog signala za koje je </a:t>
            </a:r>
            <a:r>
              <a:rPr lang="pl-PL" sz="2200" i="1" dirty="0"/>
              <a:t>n</a:t>
            </a:r>
            <a:r>
              <a:rPr lang="pl-PL" sz="2200" dirty="0"/>
              <a:t> </a:t>
            </a:r>
            <a:r>
              <a:rPr lang="en-US" sz="2200" dirty="0">
                <a:sym typeface="Symbol" panose="05050102010706020507" pitchFamily="18" charset="2"/>
              </a:rPr>
              <a:t></a:t>
            </a:r>
            <a:r>
              <a:rPr lang="pl-PL" sz="2200" dirty="0"/>
              <a:t> </a:t>
            </a:r>
            <a:r>
              <a:rPr lang="pl-PL" sz="2200" i="1" dirty="0"/>
              <a:t>n</a:t>
            </a:r>
            <a:r>
              <a:rPr lang="pl-PL" sz="2200" baseline="-25000" dirty="0"/>
              <a:t>0</a:t>
            </a:r>
            <a:r>
              <a:rPr lang="pl-PL" sz="2200" dirty="0"/>
              <a:t>. To znači da ne postoji izlaz pre pobude, </a:t>
            </a:r>
            <a:r>
              <a:rPr lang="pl-PL" sz="2200" dirty="0" smtClean="0"/>
              <a:t>odnosno </a:t>
            </a:r>
            <a:r>
              <a:rPr lang="pl-PL" sz="2200" dirty="0"/>
              <a:t>sistem nema sposobnost predviđanja (anticipacije). </a:t>
            </a:r>
            <a:endParaRPr lang="pl-PL" sz="22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sr-Latn-RS" sz="2200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/>
              <a:t>Primer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opisan</a:t>
            </a:r>
            <a:r>
              <a:rPr lang="en-US" sz="2200" dirty="0"/>
              <a:t> </a:t>
            </a:r>
            <a:r>
              <a:rPr lang="en-US" sz="2200" dirty="0" err="1"/>
              <a:t>izrazom</a:t>
            </a:r>
            <a:endParaRPr lang="sr-Latn-RS" sz="22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y(n)=x(n-1)-x(n)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/>
              <a:t>je kauzalan, jer </a:t>
            </a:r>
            <a:r>
              <a:rPr lang="pl-PL" sz="2200" i="1" dirty="0"/>
              <a:t>n</a:t>
            </a:r>
            <a:r>
              <a:rPr lang="pl-PL" sz="2200" dirty="0"/>
              <a:t>-ti član niza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y</a:t>
            </a:r>
            <a:r>
              <a:rPr lang="en-US" sz="2200" dirty="0">
                <a:sym typeface="Symbol" panose="05050102010706020507" pitchFamily="18" charset="2"/>
              </a:rPr>
              <a:t></a:t>
            </a:r>
            <a:r>
              <a:rPr lang="pl-PL" sz="2200" i="1" dirty="0"/>
              <a:t>n</a:t>
            </a:r>
            <a:r>
              <a:rPr lang="en-US" sz="2200" dirty="0">
                <a:sym typeface="Symbol" panose="05050102010706020507" pitchFamily="18" charset="2"/>
              </a:rPr>
              <a:t></a:t>
            </a:r>
            <a:r>
              <a:rPr lang="pl-PL" sz="2200" dirty="0"/>
              <a:t> zavisi od tekućeg i prethodnog člana niza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x</a:t>
            </a:r>
            <a:r>
              <a:rPr lang="en-US" sz="2200" dirty="0">
                <a:sym typeface="Symbol" panose="05050102010706020507" pitchFamily="18" charset="2"/>
              </a:rPr>
              <a:t></a:t>
            </a:r>
            <a:r>
              <a:rPr lang="pl-PL" sz="2200" i="1" dirty="0"/>
              <a:t>n</a:t>
            </a:r>
            <a:r>
              <a:rPr lang="en-US" sz="2200" dirty="0">
                <a:sym typeface="Symbol" panose="05050102010706020507" pitchFamily="18" charset="2"/>
              </a:rPr>
              <a:t></a:t>
            </a:r>
            <a:r>
              <a:rPr lang="pl-PL" sz="2200" dirty="0"/>
              <a:t>. </a:t>
            </a:r>
            <a:endParaRPr lang="sr-Latn-RS" sz="2200" dirty="0"/>
          </a:p>
          <a:p>
            <a:pPr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val="266710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Linearni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invarijantni</a:t>
            </a:r>
            <a:r>
              <a:rPr lang="en-US" dirty="0"/>
              <a:t> </a:t>
            </a:r>
            <a:r>
              <a:rPr lang="en-US" dirty="0" err="1"/>
              <a:t>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U </a:t>
            </a:r>
            <a:r>
              <a:rPr lang="en-US" sz="2200" dirty="0" err="1"/>
              <a:t>obradi</a:t>
            </a:r>
            <a:r>
              <a:rPr lang="en-US" sz="2200" dirty="0"/>
              <a:t> </a:t>
            </a:r>
            <a:r>
              <a:rPr lang="en-US" sz="2200" dirty="0" err="1"/>
              <a:t>signala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zbog</a:t>
            </a:r>
            <a:r>
              <a:rPr lang="en-US" sz="2200" dirty="0"/>
              <a:t> </a:t>
            </a:r>
            <a:r>
              <a:rPr lang="en-US" sz="2200" dirty="0" err="1"/>
              <a:t>svoje</a:t>
            </a:r>
            <a:r>
              <a:rPr lang="en-US" sz="2200" dirty="0"/>
              <a:t> </a:t>
            </a:r>
            <a:r>
              <a:rPr lang="en-US" sz="2200" dirty="0" err="1"/>
              <a:t>praktične</a:t>
            </a:r>
            <a:r>
              <a:rPr lang="en-US" sz="2200" dirty="0"/>
              <a:t> </a:t>
            </a:r>
            <a:r>
              <a:rPr lang="en-US" sz="2200" dirty="0" err="1"/>
              <a:t>primene</a:t>
            </a:r>
            <a:r>
              <a:rPr lang="en-US" sz="2200" dirty="0"/>
              <a:t> </a:t>
            </a:r>
            <a:r>
              <a:rPr lang="en-US" sz="2200" dirty="0" err="1"/>
              <a:t>najznačajniji</a:t>
            </a:r>
            <a:r>
              <a:rPr lang="en-US" sz="2200" dirty="0"/>
              <a:t> </a:t>
            </a:r>
            <a:r>
              <a:rPr lang="en-US" sz="2200" dirty="0" err="1"/>
              <a:t>sistemi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linearni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vremenski</a:t>
            </a:r>
            <a:r>
              <a:rPr lang="en-US" sz="2200" dirty="0"/>
              <a:t> </a:t>
            </a:r>
            <a:r>
              <a:rPr lang="en-US" sz="2200" dirty="0" err="1"/>
              <a:t>invarijantni</a:t>
            </a:r>
            <a:r>
              <a:rPr lang="en-US" sz="2200" dirty="0"/>
              <a:t>. </a:t>
            </a:r>
            <a:endParaRPr lang="en-US" sz="2200" dirty="0" smtClean="0"/>
          </a:p>
          <a:p>
            <a:pPr algn="just">
              <a:lnSpc>
                <a:spcPct val="150000"/>
              </a:lnSpc>
            </a:pPr>
            <a:r>
              <a:rPr lang="pl-PL" sz="2200" dirty="0"/>
              <a:t>Važna osobina linearnih, vremenski invarijantnih sistema je da se izlazni niz može izraziti kao konvolucija između ulaznog niza i impulsnog odziva sistema. </a:t>
            </a:r>
            <a:r>
              <a:rPr lang="pl-PL" sz="2200" dirty="0" smtClean="0"/>
              <a:t>Pod </a:t>
            </a:r>
            <a:r>
              <a:rPr lang="pl-PL" sz="2200" i="1" dirty="0" smtClean="0"/>
              <a:t>impulsnim odzivom </a:t>
            </a:r>
            <a:r>
              <a:rPr lang="pl-PL" sz="2200" dirty="0" smtClean="0"/>
              <a:t>koji obeležavamo sa </a:t>
            </a:r>
            <a:r>
              <a:rPr lang="en-US" sz="2200" dirty="0" smtClean="0">
                <a:sym typeface="Symbol" panose="05050102010706020507" pitchFamily="18" charset="2"/>
              </a:rPr>
              <a:t></a:t>
            </a:r>
            <a:r>
              <a:rPr lang="pl-PL" sz="2200" i="1" dirty="0" smtClean="0"/>
              <a:t>h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 panose="05050102010706020507" pitchFamily="18" charset="2"/>
              </a:rPr>
              <a:t></a:t>
            </a:r>
            <a:r>
              <a:rPr lang="pl-PL" sz="2200" dirty="0" smtClean="0"/>
              <a:t>, podrazumevamo odziv sistema na jedinični impuls </a:t>
            </a:r>
            <a:r>
              <a:rPr lang="en-US" sz="2200" dirty="0" smtClean="0">
                <a:sym typeface="Symbol" panose="05050102010706020507" pitchFamily="18" charset="2"/>
              </a:rPr>
              <a:t></a:t>
            </a:r>
            <a:r>
              <a:rPr lang="en-US" sz="2200" i="1" dirty="0" smtClean="0">
                <a:sym typeface="Symbol" panose="05050102010706020507" pitchFamily="18" charset="2"/>
              </a:rPr>
              <a:t></a:t>
            </a:r>
            <a:r>
              <a:rPr lang="pl-PL" sz="2200" dirty="0" smtClean="0"/>
              <a:t>(</a:t>
            </a:r>
            <a:r>
              <a:rPr lang="pl-PL" sz="2200" i="1" dirty="0" smtClean="0"/>
              <a:t>n</a:t>
            </a:r>
            <a:r>
              <a:rPr lang="pl-PL" sz="2200" dirty="0" smtClean="0"/>
              <a:t>)</a:t>
            </a:r>
            <a:r>
              <a:rPr lang="en-US" sz="2200" dirty="0" smtClean="0">
                <a:sym typeface="Symbol" panose="05050102010706020507" pitchFamily="18" charset="2"/>
              </a:rPr>
              <a:t></a:t>
            </a:r>
            <a:r>
              <a:rPr lang="pl-PL" sz="2200" dirty="0" smtClean="0"/>
              <a:t>.</a:t>
            </a:r>
            <a:endParaRPr lang="en-US" sz="2200" dirty="0" smtClean="0"/>
          </a:p>
          <a:p>
            <a:pPr>
              <a:lnSpc>
                <a:spcPct val="150000"/>
              </a:lnSpc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542633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200" dirty="0"/>
              <a:t>Pod </a:t>
            </a:r>
            <a:r>
              <a:rPr lang="pl-PL" sz="2200" i="1" dirty="0"/>
              <a:t>impulsnim odzivom </a:t>
            </a:r>
            <a:r>
              <a:rPr lang="pl-PL" sz="2200" dirty="0"/>
              <a:t>koji obeležavamo sa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pl-PL" sz="2200" i="1" dirty="0"/>
              <a:t>h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/>
              <a:t>, podrazumevamo odziv sistema na jedinični impuls </a:t>
            </a:r>
            <a:r>
              <a:rPr lang="en-US" sz="2200" dirty="0">
                <a:sym typeface="Symbol" panose="05050102010706020507" pitchFamily="18" charset="2"/>
              </a:rPr>
              <a:t></a:t>
            </a:r>
            <a:r>
              <a:rPr lang="en-US" sz="2200" i="1" dirty="0">
                <a:sym typeface="Symbol" panose="05050102010706020507" pitchFamily="18" charset="2"/>
              </a:rPr>
              <a:t></a:t>
            </a:r>
            <a:r>
              <a:rPr lang="pl-PL" sz="2200" dirty="0"/>
              <a:t>(</a:t>
            </a:r>
            <a:r>
              <a:rPr lang="pl-PL" sz="2200" i="1" dirty="0"/>
              <a:t>n</a:t>
            </a:r>
            <a:r>
              <a:rPr lang="pl-PL" sz="2200" dirty="0"/>
              <a:t>)</a:t>
            </a:r>
            <a:r>
              <a:rPr lang="en-US" sz="2200" dirty="0">
                <a:sym typeface="Symbol" panose="05050102010706020507" pitchFamily="18" charset="2"/>
              </a:rPr>
              <a:t></a:t>
            </a:r>
            <a:r>
              <a:rPr lang="pl-PL" sz="22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l-PL" sz="2200" dirty="0"/>
          </a:p>
          <a:p>
            <a:pPr algn="just">
              <a:lnSpc>
                <a:spcPct val="150000"/>
              </a:lnSpc>
            </a:pPr>
            <a:r>
              <a:rPr lang="pl-PL" sz="2200" dirty="0" smtClean="0"/>
              <a:t>Ili</a:t>
            </a:r>
          </a:p>
          <a:p>
            <a:pPr algn="just">
              <a:lnSpc>
                <a:spcPct val="150000"/>
              </a:lnSpc>
            </a:pPr>
            <a:endParaRPr lang="pl-PL" sz="2200" dirty="0" smtClean="0"/>
          </a:p>
          <a:p>
            <a:pPr algn="just">
              <a:lnSpc>
                <a:spcPct val="150000"/>
              </a:lnSpc>
            </a:pPr>
            <a:endParaRPr lang="pl-PL" sz="2200" dirty="0" smtClean="0"/>
          </a:p>
          <a:p>
            <a:pPr algn="just">
              <a:lnSpc>
                <a:spcPct val="150000"/>
              </a:lnSpc>
            </a:pPr>
            <a:endParaRPr lang="en-US" sz="2200" dirty="0"/>
          </a:p>
          <a:p>
            <a:pPr algn="just">
              <a:lnSpc>
                <a:spcPct val="150000"/>
              </a:lnSpc>
            </a:pPr>
            <a:endParaRPr lang="en-US" sz="2200" dirty="0"/>
          </a:p>
          <a:p>
            <a:endParaRPr lang="sr-Latn-C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152" y="3359420"/>
            <a:ext cx="2012584" cy="6229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152" y="4667408"/>
            <a:ext cx="3066554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33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/>
              <a:t>Linearni</a:t>
            </a:r>
            <a:r>
              <a:rPr lang="en-US" sz="2400" dirty="0"/>
              <a:t> </a:t>
            </a:r>
            <a:r>
              <a:rPr lang="en-US" sz="2400" dirty="0" err="1"/>
              <a:t>vremenski</a:t>
            </a:r>
            <a:r>
              <a:rPr lang="en-US" sz="2400" dirty="0"/>
              <a:t> </a:t>
            </a:r>
            <a:r>
              <a:rPr lang="en-US" sz="2400" dirty="0" err="1"/>
              <a:t>invarijantni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11422"/>
          </a:xfrm>
        </p:spPr>
        <p:txBody>
          <a:bodyPr>
            <a:normAutofit/>
          </a:bodyPr>
          <a:lstStyle/>
          <a:p>
            <a:r>
              <a:rPr lang="en-US" sz="2400" b="1" dirty="0"/>
              <a:t>Primer </a:t>
            </a:r>
            <a:endParaRPr lang="en-US" sz="2400" b="1" dirty="0" smtClean="0"/>
          </a:p>
          <a:p>
            <a:pPr marL="0" indent="0" hangingPunct="0">
              <a:lnSpc>
                <a:spcPct val="160000"/>
              </a:lnSpc>
              <a:buNone/>
            </a:pPr>
            <a:r>
              <a:rPr lang="pt-BR" sz="2000" dirty="0"/>
              <a:t>Dati su nizovi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h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 i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x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, definisani kao</a:t>
            </a:r>
            <a:endParaRPr lang="en-US" sz="2000" dirty="0"/>
          </a:p>
          <a:p>
            <a:pPr marL="0" indent="0" hangingPunct="0">
              <a:lnSpc>
                <a:spcPct val="160000"/>
              </a:lnSpc>
              <a:buNone/>
            </a:pP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h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 = 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h</a:t>
            </a:r>
            <a:r>
              <a:rPr lang="en-US" sz="2000" dirty="0">
                <a:sym typeface="Symbol" panose="05050102010706020507" pitchFamily="18" charset="2"/>
              </a:rPr>
              <a:t></a:t>
            </a:r>
            <a:r>
              <a:rPr lang="pt-BR" sz="2000" dirty="0"/>
              <a:t> </a:t>
            </a:r>
            <a:r>
              <a:rPr lang="pt-BR" sz="2000" i="1" dirty="0"/>
              <a:t>h</a:t>
            </a:r>
            <a:r>
              <a:rPr lang="en-US" sz="2000" dirty="0">
                <a:sym typeface="Symbol" panose="05050102010706020507" pitchFamily="18" charset="2"/>
              </a:rPr>
              <a:t></a:t>
            </a:r>
            <a:r>
              <a:rPr lang="pt-BR" sz="2000" dirty="0"/>
              <a:t> </a:t>
            </a:r>
            <a:r>
              <a:rPr lang="pt-BR" sz="2000" i="1" dirty="0"/>
              <a:t>h</a:t>
            </a:r>
            <a:r>
              <a:rPr lang="en-US" sz="2000" dirty="0">
                <a:sym typeface="Symbol" panose="05050102010706020507" pitchFamily="18" charset="2"/>
              </a:rPr>
              <a:t></a:t>
            </a:r>
            <a:r>
              <a:rPr lang="pt-BR" sz="2000" dirty="0" smtClean="0"/>
              <a:t>,  </a:t>
            </a:r>
            <a:r>
              <a:rPr lang="en-US" sz="2000" dirty="0" smtClean="0">
                <a:sym typeface="Symbol" panose="05050102010706020507" pitchFamily="18" charset="2"/>
              </a:rPr>
              <a:t></a:t>
            </a:r>
            <a:r>
              <a:rPr lang="pt-BR" sz="2000" i="1" dirty="0"/>
              <a:t>x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 = 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x</a:t>
            </a:r>
            <a:r>
              <a:rPr lang="en-US" sz="2000" dirty="0">
                <a:sym typeface="Symbol" panose="05050102010706020507" pitchFamily="18" charset="2"/>
              </a:rPr>
              <a:t></a:t>
            </a:r>
            <a:r>
              <a:rPr lang="pt-BR" sz="2000" dirty="0"/>
              <a:t>, </a:t>
            </a:r>
            <a:r>
              <a:rPr lang="pt-BR" sz="2000" i="1" dirty="0"/>
              <a:t>x</a:t>
            </a:r>
            <a:r>
              <a:rPr lang="en-US" sz="2000" dirty="0">
                <a:sym typeface="Symbol" panose="05050102010706020507" pitchFamily="18" charset="2"/>
              </a:rPr>
              <a:t></a:t>
            </a:r>
            <a:r>
              <a:rPr lang="pt-BR" sz="2000" dirty="0"/>
              <a:t> </a:t>
            </a:r>
            <a:r>
              <a:rPr lang="pt-BR" sz="2000" i="1" dirty="0"/>
              <a:t>x</a:t>
            </a:r>
            <a:r>
              <a:rPr lang="en-US" sz="2000" dirty="0">
                <a:sym typeface="Symbol" panose="05050102010706020507" pitchFamily="18" charset="2"/>
              </a:rPr>
              <a:t></a:t>
            </a:r>
            <a:r>
              <a:rPr lang="pt-BR" sz="2000" dirty="0"/>
              <a:t> </a:t>
            </a:r>
            <a:r>
              <a:rPr lang="pt-BR" sz="2000" i="1" dirty="0"/>
              <a:t>x</a:t>
            </a:r>
            <a:r>
              <a:rPr lang="en-US" sz="2000" dirty="0">
                <a:sym typeface="Symbol" panose="05050102010706020507" pitchFamily="18" charset="2"/>
              </a:rPr>
              <a:t></a:t>
            </a:r>
            <a:r>
              <a:rPr lang="pt-BR" sz="2000" dirty="0"/>
              <a:t>.</a:t>
            </a:r>
            <a:endParaRPr lang="en-US" sz="2000" dirty="0"/>
          </a:p>
          <a:p>
            <a:pPr marL="0" indent="0" hangingPunct="0">
              <a:lnSpc>
                <a:spcPct val="160000"/>
              </a:lnSpc>
              <a:buNone/>
            </a:pPr>
            <a:r>
              <a:rPr lang="pt-BR" sz="2000" dirty="0"/>
              <a:t>Formirati niz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y</a:t>
            </a:r>
            <a:r>
              <a:rPr lang="en-US" sz="2000" dirty="0">
                <a:sym typeface="Symbol" panose="05050102010706020507" pitchFamily="18" charset="2"/>
              </a:rPr>
              <a:t></a:t>
            </a:r>
            <a:r>
              <a:rPr lang="pt-BR" sz="2000" i="1" dirty="0"/>
              <a:t>n</a:t>
            </a:r>
            <a:r>
              <a:rPr lang="en-US" sz="2000" dirty="0">
                <a:sym typeface="Symbol" panose="05050102010706020507" pitchFamily="18" charset="2"/>
              </a:rPr>
              <a:t></a:t>
            </a:r>
            <a:r>
              <a:rPr lang="pt-BR" sz="2000" dirty="0"/>
              <a:t> koji je konvolucija datih nizova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h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/>
              <a:t> i </a:t>
            </a:r>
            <a:r>
              <a:rPr lang="en-US" sz="2000" dirty="0">
                <a:sym typeface="Symbol" panose="05050102010706020507" pitchFamily="18" charset="2"/>
              </a:rPr>
              <a:t></a:t>
            </a:r>
            <a:r>
              <a:rPr lang="pt-BR" sz="2000" i="1" dirty="0"/>
              <a:t>x</a:t>
            </a:r>
            <a:r>
              <a:rPr lang="pt-BR" sz="2000" dirty="0"/>
              <a:t>(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r>
              <a:rPr lang="en-US" sz="2000" dirty="0">
                <a:sym typeface="Symbol" panose="05050102010706020507" pitchFamily="18" charset="2"/>
              </a:rPr>
              <a:t></a:t>
            </a:r>
            <a:r>
              <a:rPr lang="pt-BR" sz="2000" dirty="0" smtClean="0"/>
              <a:t>.</a:t>
            </a:r>
          </a:p>
          <a:p>
            <a:pPr hangingPunct="0"/>
            <a:endParaRPr lang="es-ES" sz="2000" dirty="0" smtClean="0"/>
          </a:p>
          <a:p>
            <a:pPr hangingPunct="0"/>
            <a:r>
              <a:rPr lang="sr-Latn-CS" sz="2000" dirty="0" smtClean="0"/>
              <a:t>Rešenje:</a:t>
            </a:r>
          </a:p>
          <a:p>
            <a:pPr hangingPunct="0"/>
            <a:r>
              <a:rPr lang="es-ES" sz="2000" dirty="0" err="1" smtClean="0"/>
              <a:t>Primenom</a:t>
            </a:r>
            <a:r>
              <a:rPr lang="es-ES" sz="2000" dirty="0" smtClean="0"/>
              <a:t> </a:t>
            </a:r>
            <a:r>
              <a:rPr lang="es-ES" sz="2000" dirty="0" err="1"/>
              <a:t>izraza</a:t>
            </a:r>
            <a:r>
              <a:rPr lang="es-ES" sz="2000" dirty="0"/>
              <a:t> (</a:t>
            </a:r>
            <a:r>
              <a:rPr lang="es-ES" sz="2000" dirty="0" smtClean="0"/>
              <a:t>1), </a:t>
            </a:r>
            <a:r>
              <a:rPr lang="es-ES" sz="2000" dirty="0" err="1"/>
              <a:t>dobija</a:t>
            </a:r>
            <a:r>
              <a:rPr lang="es-ES" sz="2000" dirty="0"/>
              <a:t> </a:t>
            </a:r>
            <a:r>
              <a:rPr lang="es-ES" sz="2000" dirty="0" smtClean="0"/>
              <a:t>se</a:t>
            </a:r>
          </a:p>
          <a:p>
            <a:pPr hangingPunct="0"/>
            <a:endParaRPr lang="es-ES" sz="2000" dirty="0"/>
          </a:p>
          <a:p>
            <a:pPr hangingPunct="0"/>
            <a:endParaRPr lang="es-ES" sz="2000" dirty="0" smtClean="0"/>
          </a:p>
          <a:p>
            <a:pPr hangingPunct="0"/>
            <a:endParaRPr lang="es-ES" sz="2000" dirty="0"/>
          </a:p>
          <a:p>
            <a:pPr hangingPunct="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950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8679"/>
          </a:xfrm>
        </p:spPr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8593"/>
            <a:ext cx="8596668" cy="4312770"/>
          </a:xfrm>
        </p:spPr>
        <p:txBody>
          <a:bodyPr>
            <a:normAutofit/>
          </a:bodyPr>
          <a:lstStyle/>
          <a:p>
            <a:pPr algn="just"/>
            <a:endParaRPr lang="sr-Latn-CS" sz="2000" dirty="0" smtClean="0"/>
          </a:p>
          <a:p>
            <a:pPr algn="just"/>
            <a:endParaRPr lang="sr-Latn-CS" sz="2000" dirty="0"/>
          </a:p>
          <a:p>
            <a:pPr algn="just"/>
            <a:endParaRPr lang="sr-Latn-CS" sz="2000" dirty="0" smtClean="0"/>
          </a:p>
          <a:p>
            <a:pPr algn="just"/>
            <a:r>
              <a:rPr lang="sr-Latn-CS" sz="2000" dirty="0" smtClean="0"/>
              <a:t>.</a:t>
            </a:r>
          </a:p>
          <a:p>
            <a:pPr algn="just"/>
            <a:r>
              <a:rPr lang="sr-Latn-CS" sz="2000" dirty="0" smtClean="0"/>
              <a:t>.</a:t>
            </a:r>
          </a:p>
          <a:p>
            <a:pPr algn="just"/>
            <a:r>
              <a:rPr lang="sr-Latn-CS" sz="20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sr-Latn-CS" sz="2200" dirty="0" smtClean="0"/>
              <a:t>Na slici 1 je ilustrovan postupak dobijanja izlaznog signala y(n) kada je poznat ulazni signal x(n) (slika 1(b)) i impulsni odziv sistema h(n) (slika 1(a)).</a:t>
            </a:r>
          </a:p>
          <a:p>
            <a:pPr algn="just"/>
            <a:endParaRPr lang="sr-Latn-CS" sz="2000" dirty="0" smtClean="0"/>
          </a:p>
          <a:p>
            <a:pPr algn="just"/>
            <a:endParaRPr lang="sr-Latn-C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01" y="1928000"/>
            <a:ext cx="3353091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840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542</TotalTime>
  <Words>466</Words>
  <Application>Microsoft Office PowerPoint</Application>
  <PresentationFormat>Widescreen</PresentationFormat>
  <Paragraphs>113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Symbol</vt:lpstr>
      <vt:lpstr>Trebuchet MS</vt:lpstr>
      <vt:lpstr>Wingdings 3</vt:lpstr>
      <vt:lpstr>Facet</vt:lpstr>
      <vt:lpstr>Equation</vt:lpstr>
      <vt:lpstr> Diskretni sistemi</vt:lpstr>
      <vt:lpstr>PowerPoint Presentation</vt:lpstr>
      <vt:lpstr> Diskretni sistemi</vt:lpstr>
      <vt:lpstr> Diskretni sistemi</vt:lpstr>
      <vt:lpstr>PowerPoint Presentation</vt:lpstr>
      <vt:lpstr>Linearni vremenski invarijantni sistemi</vt:lpstr>
      <vt:lpstr>PowerPoint Presentation</vt:lpstr>
      <vt:lpstr>Linearni vremenski invarijantni sistemi</vt:lpstr>
      <vt:lpstr>PowerPoint Presentation</vt:lpstr>
      <vt:lpstr>Linearni vremenski invarijantni sistemi</vt:lpstr>
      <vt:lpstr>Predstavljanje diskretnih sistema pomoću blok dijagrama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diskretnih signala u vremenskom domenu</dc:title>
  <dc:creator>Jelena</dc:creator>
  <cp:lastModifiedBy>Zoran</cp:lastModifiedBy>
  <cp:revision>44</cp:revision>
  <dcterms:created xsi:type="dcterms:W3CDTF">2020-01-21T18:17:04Z</dcterms:created>
  <dcterms:modified xsi:type="dcterms:W3CDTF">2022-03-03T17:44:31Z</dcterms:modified>
</cp:coreProperties>
</file>