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2026E-DA28-4DA9-B92E-DD92A089021F}" type="datetimeFigureOut">
              <a:rPr lang="en-US" smtClean="0"/>
              <a:pPr/>
              <a:t>11/30/2020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D3474-A8BA-453C-9C07-D8024EB0AA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Општа историја државе и права</a:t>
            </a:r>
            <a:r>
              <a:rPr lang="en-US" dirty="0" smtClean="0"/>
              <a:t> 6 </a:t>
            </a:r>
            <a:r>
              <a:rPr lang="sr-Cyrl-RS" dirty="0" smtClean="0"/>
              <a:t/>
            </a:r>
            <a:br>
              <a:rPr lang="sr-Cyrl-RS" dirty="0" smtClean="0"/>
            </a:br>
            <a:endParaRPr lang="en-US" dirty="0"/>
          </a:p>
        </p:txBody>
      </p:sp>
      <p:sp>
        <p:nvSpPr>
          <p:cNvPr id="3" name="Subtitle 2"/>
          <p:cNvSpPr>
            <a:spLocks noGrp="1"/>
          </p:cNvSpPr>
          <p:nvPr>
            <p:ph type="subTitle" idx="1"/>
          </p:nvPr>
        </p:nvSpPr>
        <p:spPr/>
        <p:txBody>
          <a:bodyPr/>
          <a:lstStyle/>
          <a:p>
            <a:r>
              <a:rPr lang="sr-Cyrl-CS" dirty="0" smtClean="0"/>
              <a:t>П</a:t>
            </a:r>
            <a:r>
              <a:rPr lang="sr-Cyrl-RS" dirty="0" smtClean="0"/>
              <a:t>роф.др Душан Јеротијевић</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smtClean="0"/>
              <a:t>Атина – колевка демократије </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 Полуострво Атика својим, положајем, природним потенцијалом и релативно густом насељеношћу, било је предодређено за стварање једне простране (за оно време) и снажне државне организације. Природни центар, Атина, је са своје две луке П</a:t>
            </a:r>
            <a:r>
              <a:rPr lang="sr-Cyrl-CS" dirty="0" smtClean="0"/>
              <a:t>и</a:t>
            </a:r>
            <a:r>
              <a:rPr lang="sr-Latn-CS" dirty="0" smtClean="0"/>
              <a:t>рејем и Фале</a:t>
            </a:r>
            <a:r>
              <a:rPr lang="sr-Cyrl-CS" dirty="0" smtClean="0"/>
              <a:t>р</a:t>
            </a:r>
            <a:r>
              <a:rPr lang="sr-Latn-CS" dirty="0" smtClean="0"/>
              <a:t>оном постао и центар политичког и културног окупљања. Почеци стварања државне организације везују се за митског краља Тезеја. Он је постао краљ ујединитељ четири јонска племена (Гелеонте, Егикоре, Аргаде и Хоплете) и извршио синојкизам (здруживање).</a:t>
            </a:r>
            <a:endParaRPr lang="en-US" dirty="0" smtClean="0"/>
          </a:p>
          <a:p>
            <a:pPr algn="just"/>
            <a:r>
              <a:rPr lang="sr-Latn-CS" dirty="0" smtClean="0"/>
              <a:t>         Тезеју се приписује и подела становништва на </a:t>
            </a:r>
            <a:r>
              <a:rPr lang="sr-Cyrl-CS" dirty="0" smtClean="0"/>
              <a:t>е</a:t>
            </a:r>
            <a:r>
              <a:rPr lang="sr-Latn-CS" dirty="0" smtClean="0"/>
              <a:t>упатриде („они који имају племените очеве“) и на обичан народ </a:t>
            </a:r>
            <a:r>
              <a:rPr lang="en-US" dirty="0" smtClean="0"/>
              <a:t>-</a:t>
            </a:r>
            <a:r>
              <a:rPr lang="sr-Latn-CS" dirty="0" smtClean="0"/>
              <a:t> демос, који чине геомори (земљорадници) и демијурзи (занатлије). Поред слободног становништва</a:t>
            </a:r>
            <a:r>
              <a:rPr lang="sr-Cyrl-CS" dirty="0" smtClean="0"/>
              <a:t>,</a:t>
            </a:r>
            <a:r>
              <a:rPr lang="sr-Latn-CS" dirty="0" smtClean="0"/>
              <a:t> у Атини су егзтистирали и робови који нису улазили у оквире демоса.</a:t>
            </a:r>
            <a:endParaRPr lang="en-US" dirty="0" smtClean="0"/>
          </a:p>
          <a:p>
            <a:pPr algn="just">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smtClean="0"/>
              <a:t>Атина – колевка демократије </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just"/>
            <a:r>
              <a:rPr lang="sr-Latn-CS" sz="1600" dirty="0" smtClean="0"/>
              <a:t>Атинска држава се стварала прилично дуго (од IX до VII века пре нове ере), а сама Атина као центар некадашње племенске заједнице, постојала је још у хомерском периоду (тамно доба Грчке </a:t>
            </a:r>
            <a:r>
              <a:rPr lang="en-US" sz="1600" dirty="0" smtClean="0"/>
              <a:t>-</a:t>
            </a:r>
            <a:r>
              <a:rPr lang="sr-Latn-CS" sz="1600" dirty="0" smtClean="0"/>
              <a:t> због малог броја података о њему). У почетку, на челу ове заједнице стајала су  три архонта. Први архонт је био краљ и истовремено првосвештеник, други је био командант оружаних снага краљевства, а трећи је био представник цивилне власти (управа и судство). Касније је придодато још шест архонта (магистрата)</a:t>
            </a:r>
            <a:r>
              <a:rPr lang="sr-Cyrl-CS" sz="1600" dirty="0" smtClean="0"/>
              <a:t>, </a:t>
            </a:r>
            <a:r>
              <a:rPr lang="sr-Latn-CS" sz="1600" dirty="0" smtClean="0"/>
              <a:t>односно тезмотета. Они су имали задатак да контролишу друге функционере и да обављају судске функције. Током времена, власт краља је слабила, а истовремено је јач</a:t>
            </a:r>
            <a:r>
              <a:rPr lang="sr-Cyrl-CS" sz="1600" dirty="0" smtClean="0"/>
              <a:t>а</a:t>
            </a:r>
            <a:r>
              <a:rPr lang="sr-Latn-CS" sz="1600" dirty="0" smtClean="0"/>
              <a:t>о положај архоната. Исто тако архонти су у почетку бирани доживотно, да би на крају у Атини преовладао став да се бирају на годину дана.</a:t>
            </a:r>
            <a:endParaRPr lang="en-US" sz="1600" dirty="0" smtClean="0"/>
          </a:p>
          <a:p>
            <a:pPr algn="just"/>
            <a:r>
              <a:rPr lang="sr-Latn-CS" sz="1600" dirty="0" smtClean="0"/>
              <a:t>         Наведене магистрате</a:t>
            </a:r>
            <a:r>
              <a:rPr lang="en-US" sz="1600" dirty="0" smtClean="0"/>
              <a:t>-</a:t>
            </a:r>
            <a:r>
              <a:rPr lang="sr-Latn-CS" sz="1600" dirty="0" smtClean="0"/>
              <a:t>архонте бирала је </a:t>
            </a:r>
            <a:r>
              <a:rPr lang="sr-Cyrl-CS" sz="1600" dirty="0" smtClean="0"/>
              <a:t>н</a:t>
            </a:r>
            <a:r>
              <a:rPr lang="sr-Latn-CS" sz="1600" dirty="0" smtClean="0"/>
              <a:t>ародна скупштина</a:t>
            </a:r>
            <a:r>
              <a:rPr lang="en-US" sz="1600" dirty="0" smtClean="0"/>
              <a:t>-</a:t>
            </a:r>
            <a:r>
              <a:rPr lang="sr-Latn-CS" sz="1600" dirty="0" smtClean="0"/>
              <a:t>еклезија, која је била сачињена од свих грађана који су служили војску и бранили земљу на бојном пољу. Вероватно је овај орган бар у почетном периоду одлучивао о питањима рата и мира.</a:t>
            </a:r>
            <a:endParaRPr lang="en-US" sz="1600" dirty="0" smtClean="0"/>
          </a:p>
          <a:p>
            <a:pPr algn="just"/>
            <a:r>
              <a:rPr lang="sr-Latn-CS" sz="1600" dirty="0" smtClean="0"/>
              <a:t>         Поред наведених државних органа, посебно треба истаћи и ареопаг (назив по бр</a:t>
            </a:r>
            <a:r>
              <a:rPr lang="sr-Cyrl-CS" sz="1600" dirty="0" smtClean="0"/>
              <a:t>ду</a:t>
            </a:r>
            <a:r>
              <a:rPr lang="sr-Latn-CS" sz="1600" dirty="0" smtClean="0"/>
              <a:t> где се заседало</a:t>
            </a:r>
            <a:r>
              <a:rPr lang="en-US" sz="1600" dirty="0" smtClean="0"/>
              <a:t>-</a:t>
            </a:r>
            <a:r>
              <a:rPr lang="sr-Latn-CS" sz="1600" dirty="0" smtClean="0"/>
              <a:t>Аресов брег) </a:t>
            </a:r>
            <a:r>
              <a:rPr lang="en-US" sz="1600" dirty="0" smtClean="0"/>
              <a:t>-</a:t>
            </a:r>
            <a:r>
              <a:rPr lang="sr-Latn-CS" sz="1600" dirty="0" smtClean="0"/>
              <a:t> веће стараца. Ово тело је било састављено од бивших архоната који су у њега били доживотно изабрани. Оно је вршило најзначајније политичке, верске и правне послове. Током времена његова функција је постала доминантно судска.</a:t>
            </a:r>
            <a:endParaRPr lang="en-US" sz="1600" dirty="0" smtClean="0"/>
          </a:p>
          <a:p>
            <a:pPr>
              <a:buNone/>
            </a:pPr>
            <a:endParaRPr lang="en-US" sz="1600" dirty="0" smtClean="0"/>
          </a:p>
          <a:p>
            <a:pPr algn="just">
              <a:buNone/>
            </a:pP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smtClean="0"/>
              <a:t>Атина – колевка демократије </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r>
              <a:rPr lang="sr-Latn-CS" dirty="0" smtClean="0"/>
              <a:t> У периоду стварања и обликовања државне организације атинске државе,  постепено</a:t>
            </a:r>
            <a:r>
              <a:rPr lang="sr-Cyrl-CS" dirty="0" smtClean="0"/>
              <a:t> је дошло</a:t>
            </a:r>
            <a:r>
              <a:rPr lang="sr-Latn-CS" dirty="0" smtClean="0"/>
              <a:t> и до раслојавања према економској моћи, односно пре свега према величини земљишних поседа. Највишој класи припадали су такозвани пентакосиомедимни, односно земљопоседници који су годишње убирали 500 медимни жита (700 мерица жита). Испод њих су били земљопоседници чији принос није био испод 300 медимни - хипеис. Ова два слоја становништва су имала обавезу да служе у војсци као коњаници, али под пуном опремом за тешку пешадију. Трећу класу чинили су грађани који нису имали приход мањи  од 200</a:t>
            </a:r>
            <a:r>
              <a:rPr lang="en-US" smtClean="0"/>
              <a:t> </a:t>
            </a:r>
            <a:r>
              <a:rPr lang="sr-Latn-CS" smtClean="0"/>
              <a:t>медимни </a:t>
            </a:r>
            <a:r>
              <a:rPr lang="sr-Latn-CS" dirty="0" smtClean="0"/>
              <a:t>- зеугити. Они су ратовали као тешки оклопници. Најнижи слој становништва чинили су грађани који су живели од онога што су стекли личним радом - тети. Они су често били без редовни</a:t>
            </a:r>
            <a:r>
              <a:rPr lang="sr-Cyrl-CS" dirty="0" smtClean="0"/>
              <a:t>х</a:t>
            </a:r>
            <a:r>
              <a:rPr lang="sr-Latn-CS" dirty="0" smtClean="0"/>
              <a:t> прихода, а један број је слу</a:t>
            </a:r>
            <a:r>
              <a:rPr lang="sr-Cyrl-CS" dirty="0" smtClean="0"/>
              <a:t>жи</a:t>
            </a:r>
            <a:r>
              <a:rPr lang="sr-Latn-CS" dirty="0" smtClean="0"/>
              <a:t>о на бродовима (као веслачи) или као лако наоружани стрелци.</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smtClean="0"/>
              <a:t>Атина – колевка демократије </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algn="just"/>
            <a:r>
              <a:rPr lang="sr-Latn-CS" sz="4000" dirty="0" smtClean="0"/>
              <a:t>Први познати законодавац Атине је Дракон, чије се постојање датира у VII век пре нове ере. Он се сматра творцем првог атинског писаног закона. Ова полумитска личност остала је позната по врло строгим казнама у кривичном законодавству (где се за велики број преступа  изриче смртна казна). То је период великих потреса и сукоба између различитих слојева атинског друштва и озбиљног изазова за, до тада, апсолутну власт аристократије.</a:t>
            </a:r>
            <a:endParaRPr lang="en-US" sz="4000" dirty="0" smtClean="0"/>
          </a:p>
          <a:p>
            <a:pPr algn="just"/>
            <a:r>
              <a:rPr lang="sr-Latn-CS" sz="4000" dirty="0" smtClean="0"/>
              <a:t>       Као неспорна историјска личност и први велики реформатор, појављује се Солон, који је 594. године пре нове ере изабран за архонта. Да би решио нагомилане проблеме у друштву и спречио сукобе, он се одлучио за прве корените реформе . Он одлучује да се заложено земљиште због дугова, врати ранијим власницима и укида дужничко ропство. Тиме је веома ојачана класа малих земљопоседника. </a:t>
            </a:r>
            <a:r>
              <a:rPr lang="sr-Cyrl-CS" sz="4000" dirty="0" smtClean="0"/>
              <a:t>С</a:t>
            </a:r>
            <a:r>
              <a:rPr lang="sr-Latn-CS" sz="4000" dirty="0" smtClean="0"/>
              <a:t>а друге стране, подстицана је производња маслиновог уља и робно-занатска производња. Овај период је значајан и због почетка ковања новца у Атини и формирања једнообразног система мера за тежину.</a:t>
            </a:r>
            <a:endParaRPr lang="en-US" sz="4000" dirty="0" smtClean="0"/>
          </a:p>
          <a:p>
            <a:pPr algn="just"/>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smtClean="0"/>
              <a:t>Атина – колевка демократије </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just"/>
            <a:r>
              <a:rPr lang="sr-Latn-CS" sz="1600" dirty="0" smtClean="0"/>
              <a:t> Солон је направио један велики искорак када је у питању круг људи који могу ући у </a:t>
            </a:r>
            <a:r>
              <a:rPr lang="sr-Cyrl-CS" sz="1600" dirty="0" smtClean="0"/>
              <a:t>н</a:t>
            </a:r>
            <a:r>
              <a:rPr lang="sr-Latn-CS" sz="1600" dirty="0" smtClean="0"/>
              <a:t>ародну скупштину. Најнижи слој слободног становништва </a:t>
            </a:r>
            <a:r>
              <a:rPr lang="en-US" sz="1600" dirty="0" smtClean="0"/>
              <a:t>- </a:t>
            </a:r>
            <a:r>
              <a:rPr lang="sr-Latn-CS" sz="1600" dirty="0" smtClean="0"/>
              <a:t>тети, до тада нису могли ући у </a:t>
            </a:r>
            <a:r>
              <a:rPr lang="sr-Cyrl-CS" sz="1600" dirty="0" smtClean="0"/>
              <a:t>н</a:t>
            </a:r>
            <a:r>
              <a:rPr lang="sr-Latn-CS" sz="1600" dirty="0" smtClean="0"/>
              <a:t>ародну скупштину. Он омогућава њихов улазак и на тај начин шири основу демократског режима у Атини. Поред тога, оснива се и један нови судск</a:t>
            </a:r>
            <a:r>
              <a:rPr lang="sr-Cyrl-CS" sz="1600" dirty="0" smtClean="0"/>
              <a:t>и</a:t>
            </a:r>
            <a:r>
              <a:rPr lang="sr-Latn-CS" sz="1600" dirty="0" smtClean="0"/>
              <a:t> орган, хелијеа. Свак</a:t>
            </a:r>
            <a:r>
              <a:rPr lang="sr-Cyrl-CS" sz="1600" dirty="0" smtClean="0"/>
              <a:t>и</a:t>
            </a:r>
            <a:r>
              <a:rPr lang="sr-Latn-CS" sz="1600" dirty="0" smtClean="0"/>
              <a:t> грађанин из било ког од четири слоја становништва, могао је бити изабран у хелијеу. Избор се вршио коцком.</a:t>
            </a:r>
            <a:endParaRPr lang="en-US" sz="1600" dirty="0" smtClean="0"/>
          </a:p>
          <a:p>
            <a:pPr algn="just"/>
            <a:r>
              <a:rPr lang="sr-Latn-CS" sz="1600" dirty="0" smtClean="0"/>
              <a:t>         Уз наведене државне органе власти, Солон је формирао веће четири стотине од по сто представника четири племена. Ово веће  припремало је материјал који ће касније разматрати </a:t>
            </a:r>
            <a:r>
              <a:rPr lang="sr-Cyrl-CS" sz="1600" dirty="0" smtClean="0"/>
              <a:t>с</a:t>
            </a:r>
            <a:r>
              <a:rPr lang="sr-Latn-CS" sz="1600" dirty="0" smtClean="0"/>
              <a:t>купштина.</a:t>
            </a:r>
            <a:endParaRPr lang="en-US" sz="1600" dirty="0" smtClean="0"/>
          </a:p>
          <a:p>
            <a:pPr algn="just"/>
            <a:r>
              <a:rPr lang="sr-Latn-CS" sz="1600" dirty="0" smtClean="0"/>
              <a:t>         У време Солона заоштрени су односи са Спартом и посебно са Мег</a:t>
            </a:r>
            <a:r>
              <a:rPr lang="sr-Cyrl-CS" sz="1600" dirty="0" smtClean="0"/>
              <a:t>а</a:t>
            </a:r>
            <a:r>
              <a:rPr lang="sr-Latn-CS" sz="1600" dirty="0" smtClean="0"/>
              <a:t>ром око С</a:t>
            </a:r>
            <a:r>
              <a:rPr lang="sr-Cyrl-CS" sz="1600" dirty="0" smtClean="0"/>
              <a:t>а</a:t>
            </a:r>
            <a:r>
              <a:rPr lang="sr-Latn-CS" sz="1600" dirty="0" smtClean="0"/>
              <a:t>л</a:t>
            </a:r>
            <a:r>
              <a:rPr lang="sr-Cyrl-CS" sz="1600" dirty="0" smtClean="0"/>
              <a:t>а</a:t>
            </a:r>
            <a:r>
              <a:rPr lang="sr-Latn-CS" sz="1600" dirty="0" smtClean="0"/>
              <a:t>мине и Нисеје (лука). До сукоба је дошло, а у њему се посебно истакао атински војсковођа Пизистрат, Солонов рођак. Атина је поразила супарника Мег</a:t>
            </a:r>
            <a:r>
              <a:rPr lang="sr-Cyrl-CS" sz="1600" dirty="0" smtClean="0"/>
              <a:t>а</a:t>
            </a:r>
            <a:r>
              <a:rPr lang="sr-Latn-CS" sz="1600" dirty="0" smtClean="0"/>
              <a:t>ру и припојила С</a:t>
            </a:r>
            <a:r>
              <a:rPr lang="sr-Cyrl-CS" sz="1600" dirty="0" smtClean="0"/>
              <a:t>а</a:t>
            </a:r>
            <a:r>
              <a:rPr lang="sr-Latn-CS" sz="1600" dirty="0" smtClean="0"/>
              <a:t>л</a:t>
            </a:r>
            <a:r>
              <a:rPr lang="sr-Cyrl-CS" sz="1600" dirty="0" smtClean="0"/>
              <a:t>а</a:t>
            </a:r>
            <a:r>
              <a:rPr lang="sr-Latn-CS" sz="1600" dirty="0" smtClean="0"/>
              <a:t>мину и Нисеју. Пизистрат је искористио ову победу да уз помоћ ситних земљопоседника преузме целокупну власт у Атини и замени демократски режим аутократским (тиранија).  У два маха аристократија  је успела да га принуди на изгнанство, али је он у оба случаја успео да се врати и да на крају остане на власти до своје смрти</a:t>
            </a:r>
            <a:r>
              <a:rPr lang="sr-Cyrl-CS" sz="1600" dirty="0" smtClean="0"/>
              <a:t>,</a:t>
            </a:r>
            <a:r>
              <a:rPr lang="sr-Latn-CS" sz="1600" dirty="0" smtClean="0"/>
              <a:t> 528. године пре нове ере.</a:t>
            </a:r>
            <a:endParaRPr lang="en-US" sz="1600" dirty="0" smtClean="0"/>
          </a:p>
          <a:p>
            <a:pPr algn="just">
              <a:buNone/>
            </a:pP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en-US" dirty="0"/>
          </a:p>
        </p:txBody>
      </p:sp>
      <p:sp>
        <p:nvSpPr>
          <p:cNvPr id="3" name="Content Placeholder 2"/>
          <p:cNvSpPr>
            <a:spLocks noGrp="1"/>
          </p:cNvSpPr>
          <p:nvPr>
            <p:ph idx="1"/>
          </p:nvPr>
        </p:nvSpPr>
        <p:spPr/>
        <p:txBody>
          <a:bodyPr/>
          <a:lstStyle/>
          <a:p>
            <a:pPr>
              <a:buNone/>
            </a:pPr>
            <a:r>
              <a:rPr lang="sr-Cyrl-RS" dirty="0" smtClean="0"/>
              <a:t>1.Минојска цивилизација.</a:t>
            </a:r>
          </a:p>
          <a:p>
            <a:pPr>
              <a:buNone/>
            </a:pPr>
            <a:r>
              <a:rPr lang="sr-Cyrl-RS" dirty="0" smtClean="0"/>
              <a:t>2.Спартанска држава.</a:t>
            </a:r>
          </a:p>
          <a:p>
            <a:pPr>
              <a:buNone/>
            </a:pPr>
            <a:r>
              <a:rPr lang="sr-Cyrl-RS" dirty="0" smtClean="0"/>
              <a:t>3.Настанак Атине.</a:t>
            </a:r>
          </a:p>
          <a:p>
            <a:pPr>
              <a:buNone/>
            </a:pPr>
            <a:r>
              <a:rPr lang="sr-Cyrl-RS" dirty="0" smtClean="0"/>
              <a:t>4.Државни органи Атине.</a:t>
            </a:r>
          </a:p>
          <a:p>
            <a:pPr>
              <a:buNone/>
            </a:pPr>
            <a:r>
              <a:rPr lang="sr-Cyrl-RS" smtClean="0"/>
              <a:t>5.Солонове реформе.</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Грчка – буђење европске цивилизације</a:t>
            </a:r>
            <a:endParaRPr lang="en-US" b="1" i="1" dirty="0"/>
          </a:p>
        </p:txBody>
      </p:sp>
      <p:sp>
        <p:nvSpPr>
          <p:cNvPr id="3" name="Content Placeholder 2"/>
          <p:cNvSpPr>
            <a:spLocks noGrp="1"/>
          </p:cNvSpPr>
          <p:nvPr>
            <p:ph idx="1"/>
          </p:nvPr>
        </p:nvSpPr>
        <p:spPr/>
        <p:txBody>
          <a:bodyPr>
            <a:noAutofit/>
          </a:bodyPr>
          <a:lstStyle/>
          <a:p>
            <a:pPr algn="just">
              <a:buNone/>
            </a:pPr>
            <a:r>
              <a:rPr lang="sr-Cyrl-CS" b="1" dirty="0" smtClean="0"/>
              <a:t> </a:t>
            </a:r>
            <a:r>
              <a:rPr lang="en-US" b="1" dirty="0" smtClean="0"/>
              <a:t>     </a:t>
            </a:r>
            <a:r>
              <a:rPr lang="sr-Latn-CS" dirty="0" smtClean="0"/>
              <a:t>Шире подручје Егејског мора, континенталне Грчке и западни делови М</a:t>
            </a:r>
            <a:r>
              <a:rPr lang="sr-Cyrl-CS" dirty="0" smtClean="0"/>
              <a:t>а</a:t>
            </a:r>
            <a:r>
              <a:rPr lang="sr-Latn-CS" dirty="0" smtClean="0"/>
              <a:t>ле Азије, били су насељени још</a:t>
            </a:r>
            <a:r>
              <a:rPr lang="sr-Latn-CS" b="1" dirty="0" smtClean="0"/>
              <a:t> </a:t>
            </a:r>
            <a:r>
              <a:rPr lang="sr-Latn-CS" dirty="0" smtClean="0"/>
              <a:t>у неолиту. Порекло овог народа није познато, као ни језик којим су говорили. Овај народ није говорио грчким језиком, </a:t>
            </a:r>
            <a:r>
              <a:rPr lang="sr-Cyrl-CS" dirty="0" smtClean="0"/>
              <a:t>а </a:t>
            </a:r>
            <a:r>
              <a:rPr lang="sr-Latn-CS" dirty="0" smtClean="0"/>
              <a:t>Грци су</a:t>
            </a:r>
            <a:r>
              <a:rPr lang="sr-Cyrl-CS" dirty="0" smtClean="0"/>
              <a:t> их</a:t>
            </a:r>
            <a:r>
              <a:rPr lang="sr-Latn-CS" dirty="0" smtClean="0"/>
              <a:t> називали Пелазги (</a:t>
            </a:r>
            <a:r>
              <a:rPr lang="sr-Cyrl-CS" dirty="0" smtClean="0"/>
              <a:t> највероватније</a:t>
            </a:r>
            <a:r>
              <a:rPr lang="sr-Latn-CS" dirty="0" smtClean="0"/>
              <a:t> су били сродни Етрурцима</a:t>
            </a:r>
            <a:r>
              <a:rPr lang="sr-Cyrl-CS" dirty="0" smtClean="0"/>
              <a:t>, односно били  су Индоевропљани</a:t>
            </a:r>
            <a:r>
              <a:rPr lang="sr-Latn-C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Грчка – буђење европске цивилизације</a:t>
            </a:r>
            <a:endParaRPr lang="en-US" dirty="0"/>
          </a:p>
        </p:txBody>
      </p:sp>
      <p:sp>
        <p:nvSpPr>
          <p:cNvPr id="3" name="Content Placeholder 2"/>
          <p:cNvSpPr>
            <a:spLocks noGrp="1"/>
          </p:cNvSpPr>
          <p:nvPr>
            <p:ph idx="1"/>
          </p:nvPr>
        </p:nvSpPr>
        <p:spPr/>
        <p:txBody>
          <a:bodyPr>
            <a:noAutofit/>
          </a:bodyPr>
          <a:lstStyle/>
          <a:p>
            <a:pPr algn="just"/>
            <a:r>
              <a:rPr lang="sr-Cyrl-CS" sz="2000" dirty="0" smtClean="0"/>
              <a:t> </a:t>
            </a:r>
            <a:r>
              <a:rPr lang="sr-Latn-CS" sz="2000" dirty="0" smtClean="0"/>
              <a:t>Пре продора првих Грка у овај део Европе, на Криту се развијала једна аутохтона цивилизација, која је свој врхунац достигла на прелазу из III </a:t>
            </a:r>
            <a:r>
              <a:rPr lang="sr-Cyrl-CS" sz="2000" dirty="0" smtClean="0"/>
              <a:t>и</a:t>
            </a:r>
            <a:r>
              <a:rPr lang="sr-Latn-CS" sz="2000" dirty="0" smtClean="0"/>
              <a:t> II миленијум пре нове ере. Ова цивилизација је названа </a:t>
            </a:r>
            <a:r>
              <a:rPr lang="sr-Cyrl-CS" sz="2000" dirty="0" smtClean="0"/>
              <a:t>м</a:t>
            </a:r>
            <a:r>
              <a:rPr lang="sr-Latn-CS" sz="2000" dirty="0" smtClean="0"/>
              <a:t>инојском, по краљу Миносу чија је палата у главном граду Кнососу остала као најупечатљивији доказ великог успона ове цивилизације на Криту.</a:t>
            </a:r>
            <a:endParaRPr lang="en-US" sz="2000" dirty="0" smtClean="0"/>
          </a:p>
          <a:p>
            <a:pPr algn="just"/>
            <a:r>
              <a:rPr lang="sr-Cyrl-CS" sz="2000" dirty="0" smtClean="0"/>
              <a:t>         </a:t>
            </a:r>
            <a:r>
              <a:rPr lang="sr-Latn-CS" sz="2000" dirty="0" smtClean="0"/>
              <a:t>За ове Крићане велики значај је имао географски положај острва. Једна обала је била окренута према Египту и Азији, а друга према Егејском архипелагу, Грчкој и Малој Азији. Трговина је због тога имала велики значај, а преко ње су се ширили и утицаји из Египта и Сирије. Крићани су израђивали предмете од бронзе и злата, а посебно су били веш</a:t>
            </a:r>
            <a:r>
              <a:rPr lang="sr-Cyrl-CS" sz="2000" dirty="0" smtClean="0"/>
              <a:t>т</a:t>
            </a:r>
            <a:r>
              <a:rPr lang="sr-Latn-CS" sz="2000" dirty="0" smtClean="0"/>
              <a:t>и у грнчариј</a:t>
            </a:r>
            <a:r>
              <a:rPr lang="sr-Cyrl-CS" sz="2000" dirty="0" smtClean="0"/>
              <a:t>и</a:t>
            </a:r>
            <a:r>
              <a:rPr lang="sr-Latn-CS" sz="2000" dirty="0" smtClean="0"/>
              <a:t> (усавршили  су се  у изради врло танке грнчарије користећи  грнчарски точак</a:t>
            </a:r>
            <a:r>
              <a:rPr lang="sr-Cyrl-CS" sz="2000" dirty="0" smtClean="0"/>
              <a:t>)</a:t>
            </a:r>
            <a:r>
              <a:rPr lang="sr-Latn-CS" sz="2000" dirty="0" smtClean="0"/>
              <a:t>. Поред занатски</a:t>
            </a:r>
            <a:r>
              <a:rPr lang="sr-Cyrl-CS" sz="2000" dirty="0" smtClean="0"/>
              <a:t>х</a:t>
            </a:r>
            <a:r>
              <a:rPr lang="sr-Latn-CS" sz="2000" dirty="0" smtClean="0"/>
              <a:t> производа, по којима су били надалеко чувени, извозили су вино и житарице. Обрада камена и његово коришћење за изградњу стамбених објеката, такође је била специјалност ове цивилизације.</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Грчка – буђење европске цивилизације</a:t>
            </a:r>
            <a:endParaRPr lang="en-US" dirty="0"/>
          </a:p>
        </p:txBody>
      </p:sp>
      <p:sp>
        <p:nvSpPr>
          <p:cNvPr id="3" name="Content Placeholder 2"/>
          <p:cNvSpPr>
            <a:spLocks noGrp="1"/>
          </p:cNvSpPr>
          <p:nvPr>
            <p:ph idx="1"/>
          </p:nvPr>
        </p:nvSpPr>
        <p:spPr/>
        <p:txBody>
          <a:bodyPr>
            <a:noAutofit/>
          </a:bodyPr>
          <a:lstStyle/>
          <a:p>
            <a:pPr algn="just"/>
            <a:r>
              <a:rPr lang="sr-Cyrl-CS" sz="2000" dirty="0" smtClean="0"/>
              <a:t> </a:t>
            </a:r>
            <a:r>
              <a:rPr lang="sr-Latn-CS" sz="2000" dirty="0" smtClean="0"/>
              <a:t>Серије земљотреса</a:t>
            </a:r>
            <a:r>
              <a:rPr lang="sr-Cyrl-CS" sz="2000" dirty="0" smtClean="0"/>
              <a:t>, </a:t>
            </a:r>
            <a:r>
              <a:rPr lang="sr-Latn-CS" sz="2000" dirty="0" smtClean="0"/>
              <a:t>које су половином II миленијума задесиле Крит, негативно су утицале на минојску цивилизацију. У исто време започело је и досељавање (инвазија) микенских Грка, који ће острву коначно дати грчки печат. Мике</a:t>
            </a:r>
            <a:r>
              <a:rPr lang="sr-Cyrl-CS" sz="2000" dirty="0" smtClean="0"/>
              <a:t>ња</a:t>
            </a:r>
            <a:r>
              <a:rPr lang="sr-Latn-CS" sz="2000" dirty="0" smtClean="0"/>
              <a:t>ни су минојску културу проширили по осталим деловима Грчке. То се посебно огледа у велелепним грађевинама које су градили у Микени, Тиру, Пилосу, али и у Тесалији и Атини. Дорци</a:t>
            </a:r>
            <a:r>
              <a:rPr lang="sr-Cyrl-CS" sz="2000" dirty="0" smtClean="0"/>
              <a:t>,</a:t>
            </a:r>
            <a:r>
              <a:rPr lang="sr-Latn-CS" sz="2000" dirty="0" smtClean="0"/>
              <a:t> као последња велика група грчког народа, потисли су Ахајце са неких територија и изградили градове Спарту, Аргос, Коринт и друге. Значајан део Ахајаца се сконцентрисао на полуострву Атици</a:t>
            </a:r>
            <a:r>
              <a:rPr lang="sr-Cyrl-CS" sz="2000" dirty="0" smtClean="0"/>
              <a:t>. </a:t>
            </a:r>
            <a:r>
              <a:rPr lang="sr-Latn-CS" sz="2000" dirty="0" smtClean="0"/>
              <a:t>Наступио је период изградње грчких градова</a:t>
            </a:r>
            <a:r>
              <a:rPr lang="en-US" sz="2000" dirty="0" smtClean="0"/>
              <a:t>-</a:t>
            </a:r>
            <a:r>
              <a:rPr lang="sr-Latn-CS" sz="2000" dirty="0" smtClean="0"/>
              <a:t>држава </a:t>
            </a:r>
            <a:r>
              <a:rPr lang="sr-Cyrl-CS" sz="2000" dirty="0" smtClean="0"/>
              <a:t>(</a:t>
            </a:r>
            <a:r>
              <a:rPr lang="sr-Latn-CS" sz="2000" dirty="0" smtClean="0"/>
              <a:t> полиса</a:t>
            </a:r>
            <a:r>
              <a:rPr lang="sr-Cyrl-CS" sz="2000" dirty="0" smtClean="0"/>
              <a:t>)</a:t>
            </a:r>
            <a:r>
              <a:rPr lang="sr-Latn-CS" sz="2000" dirty="0" smtClean="0"/>
              <a:t>, који ће бити основни начин државног организовања Грка. Уз то, до VIII столећа пре нове ере Грци су створили и азбуку, а у</a:t>
            </a:r>
            <a:r>
              <a:rPr lang="sr-Cyrl-CS" sz="2000" dirty="0" smtClean="0"/>
              <a:t>брзо</a:t>
            </a:r>
            <a:r>
              <a:rPr lang="sr-Latn-CS" sz="2000" dirty="0" smtClean="0"/>
              <a:t> и граматику. За привредни развој, али и за војну моћ, најзначајније је било коришћење гвожђа, а ову вештину донели су Дорци.</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Грчка – буђење европске цивилизације</a:t>
            </a:r>
            <a:endParaRPr lang="en-US" dirty="0"/>
          </a:p>
        </p:txBody>
      </p:sp>
      <p:sp>
        <p:nvSpPr>
          <p:cNvPr id="3" name="Content Placeholder 2"/>
          <p:cNvSpPr>
            <a:spLocks noGrp="1"/>
          </p:cNvSpPr>
          <p:nvPr>
            <p:ph idx="1"/>
          </p:nvPr>
        </p:nvSpPr>
        <p:spPr/>
        <p:txBody>
          <a:bodyPr>
            <a:noAutofit/>
          </a:bodyPr>
          <a:lstStyle/>
          <a:p>
            <a:pPr algn="just">
              <a:buNone/>
            </a:pPr>
            <a:r>
              <a:rPr lang="sr-Cyrl-CS" sz="2400" dirty="0" smtClean="0"/>
              <a:t> </a:t>
            </a:r>
            <a:r>
              <a:rPr lang="en-US" sz="2400" dirty="0" smtClean="0"/>
              <a:t>    </a:t>
            </a:r>
            <a:r>
              <a:rPr lang="sr-Latn-CS" sz="2400" dirty="0" smtClean="0"/>
              <a:t>Треба истаћи нешто што је спајало све Грке без обзира на племенске поделе и касније поделе на полисе. Била је то вера у богове, који су, по њиховом веровању, становали на Олимпу и били јасно именовани и хијерархијски распоређени. На врху лествице налазио се Зевс са супругом Хером. Његов брат, Посејдо</a:t>
            </a:r>
            <a:r>
              <a:rPr lang="sr-Cyrl-CS" sz="2400" dirty="0" smtClean="0"/>
              <a:t>н</a:t>
            </a:r>
            <a:r>
              <a:rPr lang="sr-Latn-CS" sz="2400" dirty="0" smtClean="0"/>
              <a:t>, владао је морима</a:t>
            </a:r>
            <a:r>
              <a:rPr lang="sr-Cyrl-CS" sz="2400" dirty="0" smtClean="0"/>
              <a:t>, </a:t>
            </a:r>
            <a:r>
              <a:rPr lang="sr-Latn-CS" sz="2400" dirty="0" smtClean="0"/>
              <a:t> а Хад подземним светом. Имао је бројну децу као што су Аполон, Атина, Хермес, Арес, Артемида, Афродита и други. У Хомеровим еповима видимо да и богови нису јединствени</a:t>
            </a:r>
            <a:r>
              <a:rPr lang="sr-Cyrl-CS" sz="2400" dirty="0" smtClean="0"/>
              <a:t>, </a:t>
            </a:r>
            <a:r>
              <a:rPr lang="sr-Latn-CS" sz="2400" dirty="0" smtClean="0"/>
              <a:t>већ и у рату неки помажу једну, а неки другу страну (Ахајци и Тројанци).</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СПАРТА</a:t>
            </a:r>
            <a:endParaRPr lang="en-US" b="1" dirty="0"/>
          </a:p>
        </p:txBody>
      </p:sp>
      <p:sp>
        <p:nvSpPr>
          <p:cNvPr id="3" name="Content Placeholder 2"/>
          <p:cNvSpPr>
            <a:spLocks noGrp="1"/>
          </p:cNvSpPr>
          <p:nvPr>
            <p:ph idx="1"/>
          </p:nvPr>
        </p:nvSpPr>
        <p:spPr/>
        <p:txBody>
          <a:bodyPr>
            <a:noAutofit/>
          </a:bodyPr>
          <a:lstStyle/>
          <a:p>
            <a:pPr algn="just"/>
            <a:r>
              <a:rPr lang="sr-Latn-CS" sz="1600" dirty="0" smtClean="0"/>
              <a:t> Географски гледано, Спарта је у средишту области Лаконије на Пелопонезу, кроз коју протиче река Еурота. Плодна долина ове реке одредила је земљорадњу као основно занимање становништва овог краја. Хомеров еп „Илијада“ говори да је овим крајем владао краљ Менел</a:t>
            </a:r>
            <a:r>
              <a:rPr lang="sr-Cyrl-CS" sz="1600" dirty="0" smtClean="0"/>
              <a:t>а</a:t>
            </a:r>
            <a:r>
              <a:rPr lang="sr-Latn-CS" sz="1600" dirty="0" smtClean="0"/>
              <a:t>ј, а суседном Микеном, његов брат Агамемнон. Менелојева супруга Јелена била је повод дуготрајном рату са Тројом.</a:t>
            </a:r>
            <a:endParaRPr lang="en-US" sz="1600" dirty="0" smtClean="0"/>
          </a:p>
          <a:p>
            <a:pPr algn="just"/>
            <a:r>
              <a:rPr lang="sr-Latn-CS" sz="1600" dirty="0" smtClean="0"/>
              <a:t>Спартијати су као владајући слој настали од дорских освајача, али и Ахајаца и били су најмалобројнији (њихов број никада није прешао 25.000, да би кр</a:t>
            </a:r>
            <a:r>
              <a:rPr lang="sr-Cyrl-CS" sz="1600" dirty="0" smtClean="0"/>
              <a:t>о</a:t>
            </a:r>
            <a:r>
              <a:rPr lang="sr-Latn-CS" sz="1600" dirty="0" smtClean="0"/>
              <a:t>з векове драстично опадао). Спартијати су живели на поседу добијеном од државе на коме су радили хелоти. Спартијати су сви били у војној обавези. Према легенди, њихов законодавац Ликург обавезао је </a:t>
            </a:r>
            <a:r>
              <a:rPr lang="sr-Cyrl-CS" sz="1600" dirty="0" smtClean="0"/>
              <a:t>С</a:t>
            </a:r>
            <a:r>
              <a:rPr lang="sr-Latn-CS" sz="1600" dirty="0" smtClean="0"/>
              <a:t>партијате на војни позив и забранио им да се баве трговином и занатством. Са седам година мали </a:t>
            </a:r>
            <a:r>
              <a:rPr lang="sr-Cyrl-CS" sz="1600" dirty="0" smtClean="0"/>
              <a:t>С</a:t>
            </a:r>
            <a:r>
              <a:rPr lang="sr-Latn-CS" sz="1600" dirty="0" smtClean="0"/>
              <a:t>партијати- дечаци су узимани из њихове породице и одвођени у војне јединице где су подвргавани тешком физичком вежбању, али су учили и читање и музику. Са двадесет година уписивани су у војне јединице (фидитије) првог позива. После тридесете године </a:t>
            </a:r>
            <a:r>
              <a:rPr lang="sr-Cyrl-CS" sz="1600" dirty="0" smtClean="0"/>
              <a:t>С</a:t>
            </a:r>
            <a:r>
              <a:rPr lang="sr-Latn-CS" sz="1600" dirty="0" smtClean="0"/>
              <a:t>партијати су могли да живе у својим кућама са женама и на поседу, који су , као што је наведено, добијали од државе. Треба истаћи да су и девојчице- </a:t>
            </a:r>
            <a:r>
              <a:rPr lang="sr-Cyrl-CS" sz="1600" dirty="0" smtClean="0"/>
              <a:t>С</a:t>
            </a:r>
            <a:r>
              <a:rPr lang="sr-Latn-CS" sz="1600" dirty="0" smtClean="0"/>
              <a:t>партијати биле подвргаване сличном тр</a:t>
            </a:r>
            <a:r>
              <a:rPr lang="sr-Cyrl-CS" sz="1600" dirty="0" smtClean="0"/>
              <a:t>е</a:t>
            </a:r>
            <a:r>
              <a:rPr lang="sr-Latn-CS" sz="1600" dirty="0" smtClean="0"/>
              <a:t>тману</a:t>
            </a:r>
            <a:r>
              <a:rPr lang="sr-Cyrl-CS" sz="1600" dirty="0" smtClean="0"/>
              <a:t>,</a:t>
            </a:r>
            <a:r>
              <a:rPr lang="sr-Latn-CS" sz="1600" dirty="0" smtClean="0"/>
              <a:t> као и дечаци, јер се од њих очекивало да рађају здраве буду</a:t>
            </a:r>
            <a:r>
              <a:rPr lang="sr-Cyrl-RS" sz="1600" dirty="0" smtClean="0"/>
              <a:t>ће војнике.</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СПАРТА</a:t>
            </a:r>
            <a:endParaRPr lang="en-US" dirty="0"/>
          </a:p>
        </p:txBody>
      </p:sp>
      <p:sp>
        <p:nvSpPr>
          <p:cNvPr id="3" name="Content Placeholder 2"/>
          <p:cNvSpPr>
            <a:spLocks noGrp="1"/>
          </p:cNvSpPr>
          <p:nvPr>
            <p:ph idx="1"/>
          </p:nvPr>
        </p:nvSpPr>
        <p:spPr/>
        <p:txBody>
          <a:bodyPr>
            <a:noAutofit/>
          </a:bodyPr>
          <a:lstStyle/>
          <a:p>
            <a:pPr algn="just"/>
            <a:r>
              <a:rPr lang="sr-Latn-CS" sz="1800" dirty="0" smtClean="0"/>
              <a:t> Перијеци су за разлику од спартијата могли да се баве трговином и посебно занатством. Они су производили оружје за војску, алатке за пољопривреду, као и друге предмете за домаћу употребу. Бавили су се и рударством, пре свега експлоатацијом гвоздене руде. Трговина је била пре свега унутрашња, јер држава (владајући слој) није хтела да страна роба и утицај донесу неке непожељне промене у спартанско друштво. У рату су перијеци били тешка пешадија.</a:t>
            </a:r>
            <a:endParaRPr lang="en-US" sz="1800" dirty="0" smtClean="0"/>
          </a:p>
          <a:p>
            <a:pPr algn="just"/>
            <a:r>
              <a:rPr lang="sr-Latn-CS" sz="1800" dirty="0" smtClean="0"/>
              <a:t>         Хелоти су били државни робови. Били су најбројнији део становништва, што је утицало на повремене прого</a:t>
            </a:r>
            <a:r>
              <a:rPr lang="sr-Cyrl-CS" sz="1800" dirty="0" smtClean="0"/>
              <a:t>н</a:t>
            </a:r>
            <a:r>
              <a:rPr lang="sr-Latn-CS" sz="1800" dirty="0" smtClean="0"/>
              <a:t>е (оних најснажнијих) од стране </a:t>
            </a:r>
            <a:r>
              <a:rPr lang="sr-Cyrl-CS" sz="1800" dirty="0" smtClean="0"/>
              <a:t>С</a:t>
            </a:r>
            <a:r>
              <a:rPr lang="sr-Latn-CS" sz="1800" dirty="0" smtClean="0"/>
              <a:t>партијата. У економском смислу били су обавезни да раде на земљи господара и дају одређени данак (који није био претерано висок). Имали су и своја имања која су могли да унапређују и развијају. У вези са хелотима треба истаћи и то да су често спасавали живот спартанској деци, која после седме године не би била, од стране посебног већа стараца, проглашавана за здраву. Таква деца би често била остављана на јавним местима на милост и немилост и њихова једина нада је била да ће их узети неки добродушни хелот.</a:t>
            </a:r>
            <a:endParaRPr lang="en-US"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СПАРТА</a:t>
            </a:r>
            <a:endParaRPr lang="en-US" dirty="0"/>
          </a:p>
        </p:txBody>
      </p:sp>
      <p:sp>
        <p:nvSpPr>
          <p:cNvPr id="3" name="Content Placeholder 2"/>
          <p:cNvSpPr>
            <a:spLocks noGrp="1"/>
          </p:cNvSpPr>
          <p:nvPr>
            <p:ph idx="1"/>
          </p:nvPr>
        </p:nvSpPr>
        <p:spPr/>
        <p:txBody>
          <a:bodyPr>
            <a:noAutofit/>
          </a:bodyPr>
          <a:lstStyle/>
          <a:p>
            <a:pPr algn="just"/>
            <a:r>
              <a:rPr lang="sr-Latn-CS" sz="1400" dirty="0" smtClean="0"/>
              <a:t> Спарта је била монархија </a:t>
            </a:r>
            <a:r>
              <a:rPr lang="en-US" sz="1400" dirty="0" smtClean="0"/>
              <a:t>-</a:t>
            </a:r>
            <a:r>
              <a:rPr lang="sr-Latn-CS" sz="1400" dirty="0" smtClean="0"/>
              <a:t> краљевина са два краља. Ова традиција има више разлога.  Могуће је да се ради о две најутицајније породице (по неком историчарима Еуропонтиди и Агијади), о представницима два дорска племена или је овај систем успостављен због узајамне контроле. Можда је ова установа настала и из војних разлога, да у случају погибије једног краља не би дошло до расула у војсци.</a:t>
            </a:r>
            <a:endParaRPr lang="en-US" sz="1400" dirty="0" smtClean="0"/>
          </a:p>
          <a:p>
            <a:pPr algn="just"/>
            <a:r>
              <a:rPr lang="sr-Latn-CS" sz="1400" dirty="0" smtClean="0"/>
              <a:t>         Постојало је и тело које се звало герузија (или веће стараца). Оно је бројало тридесет чланова укључујући и оба краља. У овај орган бира се 28 доживотних чланова из редова најугледнијих аристократских породица. Они су морали да буду старији од 60 година. Задатак овог тела (које своје корене вуче из племенског већа стараца) био је да припрема предлоге за скупштину, да суди за кривична дела против државе или у поступку против басилеуса.</a:t>
            </a:r>
            <a:endParaRPr lang="en-US" sz="1400" dirty="0" smtClean="0"/>
          </a:p>
          <a:p>
            <a:pPr algn="just"/>
            <a:r>
              <a:rPr lang="sr-Latn-CS" sz="1400" dirty="0" smtClean="0"/>
              <a:t>         Скупштина је била најзначајнији орган државе и звала се апела. Њу су сачињавали сви одрасли Спартијати који су имали пуна грађанска права и који су служили војску у пешадији или коњици. Скупштина је доносила законе, бирала чланове герузије и пет ефора (надзорника) који су практично управљали државом и били чувари њеног устројства. Приликом гласања за чланове герузије,  ефори су одлучивали  који је кандидат имао најснажнију подршку. Скупштином су руководили ефори.</a:t>
            </a:r>
            <a:endParaRPr lang="en-US" sz="1400" dirty="0" smtClean="0"/>
          </a:p>
          <a:p>
            <a:pPr algn="just"/>
            <a:r>
              <a:rPr lang="sr-Latn-CS" sz="1400" dirty="0" smtClean="0"/>
              <a:t>         Током времена, утицај појединих органа се мењао. Тако је герузија могла да обустави поједине одлуке скупштине</a:t>
            </a:r>
            <a:r>
              <a:rPr lang="sr-Cyrl-CS" sz="1400" dirty="0" smtClean="0"/>
              <a:t>,</a:t>
            </a:r>
            <a:r>
              <a:rPr lang="sr-Latn-CS" sz="1400" dirty="0" smtClean="0"/>
              <a:t> уколико их је сматрала неповољним за државу. У почетку, састанке герузије сазивали су басилеуси, а касније су ту улогу преузели ефори. Мандат ефора је трајао годину дан</a:t>
            </a:r>
            <a:r>
              <a:rPr lang="en-US" sz="1400" smtClean="0"/>
              <a:t>a.</a:t>
            </a:r>
            <a:endParaRPr lang="en-US" sz="1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СПАРТА</a:t>
            </a:r>
            <a:endParaRPr lang="en-US" dirty="0"/>
          </a:p>
        </p:txBody>
      </p:sp>
      <p:sp>
        <p:nvSpPr>
          <p:cNvPr id="3" name="Content Placeholder 2"/>
          <p:cNvSpPr>
            <a:spLocks noGrp="1"/>
          </p:cNvSpPr>
          <p:nvPr>
            <p:ph idx="1"/>
          </p:nvPr>
        </p:nvSpPr>
        <p:spPr/>
        <p:txBody>
          <a:bodyPr>
            <a:normAutofit fontScale="55000" lnSpcReduction="20000"/>
          </a:bodyPr>
          <a:lstStyle/>
          <a:p>
            <a:pPr algn="just"/>
            <a:r>
              <a:rPr lang="sr-Latn-CS" sz="2400" dirty="0" smtClean="0"/>
              <a:t> Када се говори о спартанском праву, оно остаје у великом обиму у домену нагађања. Није познато у ком периоду је живео први и највећи спартански законодавац Ликург. Према легенди, он је законе, односно упутства за њих, добио у најчувенијем грчком пророчишту, у Делфима.</a:t>
            </a:r>
            <a:endParaRPr lang="en-US" sz="2400" dirty="0" smtClean="0"/>
          </a:p>
          <a:p>
            <a:pPr algn="just"/>
            <a:r>
              <a:rPr lang="sr-Latn-CS" sz="2400" dirty="0" smtClean="0"/>
              <a:t>         Стварно право је било засновано на државном власништву, које је Ликург поделио на 9.000 имања (клерова)  са припадајућим робовима </a:t>
            </a:r>
            <a:r>
              <a:rPr lang="en-US" sz="2400" dirty="0" smtClean="0"/>
              <a:t>-</a:t>
            </a:r>
            <a:r>
              <a:rPr lang="sr-Latn-CS" sz="2400" dirty="0" smtClean="0"/>
              <a:t>хелотима. Ова имања се нису могла продавати. Право на наслеђе имања имало је најстарије мушко дете (под условом да је здраво и способно) после очеве смрти.</a:t>
            </a:r>
            <a:endParaRPr lang="en-US" sz="2400" dirty="0" smtClean="0"/>
          </a:p>
          <a:p>
            <a:pPr algn="just"/>
            <a:r>
              <a:rPr lang="sr-Latn-CS" sz="2400" dirty="0" smtClean="0"/>
              <a:t>         Тек у V веку пре нове ере омогућено је да се имање наслеђује и поклања (на предлог ефора Епитадеја). </a:t>
            </a:r>
            <a:endParaRPr lang="en-US" sz="2400" dirty="0" smtClean="0"/>
          </a:p>
          <a:p>
            <a:pPr algn="just"/>
            <a:r>
              <a:rPr lang="sr-Latn-CS" sz="2400" dirty="0" smtClean="0"/>
              <a:t>         Облигационо право је било веома неразвијено. Ово је било условљено забраном спартијатима да се баве трговином и занатством. Његово постојање је било углавном везано за перијеке који су се бавили трговином. С друге стране, облигационо право је било неразвијено и због непостојања (и забране) трговачких односа са другим полисима.</a:t>
            </a:r>
            <a:endParaRPr lang="en-US" sz="2400" dirty="0" smtClean="0"/>
          </a:p>
          <a:p>
            <a:pPr algn="just"/>
            <a:r>
              <a:rPr lang="sr-Latn-CS" sz="2400" dirty="0" smtClean="0"/>
              <a:t>         Што се тиче породичног права, карактеристичан је веома повољан положај жене. Разлог оваквом ставу је била и потреба државе за здравом и напредном децом, односно будућим војницима, а војни позив био је најзначајније обележје Спарте. Жене су могле да поред мужа имају и другог партнера и да имају децу са њим, ако се ради о наочитом и здравом мушкарцу. Овакви ставови су наилазили на запрепашћење у другим полисима (нпр. Аристотел). У случају да у браку није било деце, долазило је до развода. Разлог одобравања слободног понашања жена у избору партнера, лежао је у постојању (често) наклоности према особи истог пола (ово није била усамљена појава у хеленском свету).</a:t>
            </a:r>
            <a:endParaRPr lang="en-US" sz="2400" dirty="0" smtClean="0"/>
          </a:p>
          <a:p>
            <a:pPr algn="just"/>
            <a:r>
              <a:rPr lang="sr-Latn-CS" sz="2400" dirty="0" smtClean="0"/>
              <a:t>         Положај ћерке наследнице </a:t>
            </a:r>
            <a:r>
              <a:rPr lang="en-US" sz="2400" dirty="0" smtClean="0"/>
              <a:t>-</a:t>
            </a:r>
            <a:r>
              <a:rPr lang="sr-Latn-CS" sz="2400" dirty="0" smtClean="0"/>
              <a:t> епиклере је у Спарти био повољнији него у другим грчким државама. Епиклера (ћерка која нема браће) није имала стриктно одређен редослед рођака по очевој линији за које је морала да се уда.</a:t>
            </a:r>
            <a:endParaRPr lang="en-US" sz="2400" dirty="0" smtClean="0"/>
          </a:p>
          <a:p>
            <a:pPr algn="just"/>
            <a:r>
              <a:rPr lang="sr-Latn-CS" sz="2400" dirty="0" smtClean="0"/>
              <a:t> </a:t>
            </a:r>
            <a:endParaRPr lang="en-US" sz="2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2697</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Општа историја државе и права 6  </vt:lpstr>
      <vt:lpstr>Грчка – буђење европске цивилизације</vt:lpstr>
      <vt:lpstr>Грчка – буђење европске цивилизације</vt:lpstr>
      <vt:lpstr>Грчка – буђење европске цивилизације</vt:lpstr>
      <vt:lpstr>Грчка – буђење европске цивилизације</vt:lpstr>
      <vt:lpstr>СПАРТА</vt:lpstr>
      <vt:lpstr>СПАРТА</vt:lpstr>
      <vt:lpstr>СПАРТА</vt:lpstr>
      <vt:lpstr>СПАРТА</vt:lpstr>
      <vt:lpstr>Атина – колевка демократије     </vt:lpstr>
      <vt:lpstr>Атина – колевка демократије     </vt:lpstr>
      <vt:lpstr>Атина – колевка демократије     </vt:lpstr>
      <vt:lpstr>Атина – колевка демократије     </vt:lpstr>
      <vt:lpstr>Атина – колевка демократије     </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Општа историја државе и права </dc:title>
  <dc:creator>Zoran</dc:creator>
  <cp:lastModifiedBy>Zoran</cp:lastModifiedBy>
  <cp:revision>98</cp:revision>
  <dcterms:created xsi:type="dcterms:W3CDTF">2020-11-01T21:46:36Z</dcterms:created>
  <dcterms:modified xsi:type="dcterms:W3CDTF">2020-11-30T20:02:55Z</dcterms:modified>
</cp:coreProperties>
</file>