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2026E-DA28-4DA9-B92E-DD92A089021F}" type="datetimeFigureOut">
              <a:rPr lang="en-US" smtClean="0"/>
              <a:pPr/>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92026E-DA28-4DA9-B92E-DD92A089021F}" type="datetimeFigureOut">
              <a:rPr lang="en-US" smtClean="0"/>
              <a:pPr/>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92026E-DA28-4DA9-B92E-DD92A089021F}" type="datetimeFigureOut">
              <a:rPr lang="en-US" smtClean="0"/>
              <a:pPr/>
              <a:t>11/27/2020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2026E-DA28-4DA9-B92E-DD92A089021F}" type="datetimeFigureOut">
              <a:rPr lang="en-US" smtClean="0"/>
              <a:pPr/>
              <a:t>11/27/2020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2026E-DA28-4DA9-B92E-DD92A089021F}" type="datetimeFigureOut">
              <a:rPr lang="en-US" smtClean="0"/>
              <a:pPr/>
              <a:t>11/27/2020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2026E-DA28-4DA9-B92E-DD92A089021F}" type="datetimeFigureOut">
              <a:rPr lang="en-US" smtClean="0"/>
              <a:pPr/>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2026E-DA28-4DA9-B92E-DD92A089021F}" type="datetimeFigureOut">
              <a:rPr lang="en-US" smtClean="0"/>
              <a:pPr/>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2026E-DA28-4DA9-B92E-DD92A089021F}" type="datetimeFigureOut">
              <a:rPr lang="en-US" smtClean="0"/>
              <a:pPr/>
              <a:t>11/27/2020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D3474-A8BA-453C-9C07-D8024EB0AA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dirty="0" smtClean="0"/>
              <a:t>Општа историја државе и права</a:t>
            </a:r>
            <a:r>
              <a:rPr lang="en-US" dirty="0" smtClean="0"/>
              <a:t> 5</a:t>
            </a:r>
            <a:r>
              <a:rPr lang="sr-Cyrl-RS" dirty="0" smtClean="0"/>
              <a:t/>
            </a:r>
            <a:br>
              <a:rPr lang="sr-Cyrl-RS" dirty="0" smtClean="0"/>
            </a:br>
            <a:endParaRPr lang="en-US" dirty="0"/>
          </a:p>
        </p:txBody>
      </p:sp>
      <p:sp>
        <p:nvSpPr>
          <p:cNvPr id="3" name="Subtitle 2"/>
          <p:cNvSpPr>
            <a:spLocks noGrp="1"/>
          </p:cNvSpPr>
          <p:nvPr>
            <p:ph type="subTitle" idx="1"/>
          </p:nvPr>
        </p:nvSpPr>
        <p:spPr/>
        <p:txBody>
          <a:bodyPr/>
          <a:lstStyle/>
          <a:p>
            <a:r>
              <a:rPr lang="sr-Cyrl-CS" dirty="0" smtClean="0"/>
              <a:t>П</a:t>
            </a:r>
            <a:r>
              <a:rPr lang="sr-Cyrl-RS" dirty="0" smtClean="0"/>
              <a:t>роф.др Душан Јеротијевић</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Египат кроз династичке периоде</a:t>
            </a:r>
            <a:endParaRPr lang="en-US" dirty="0"/>
          </a:p>
        </p:txBody>
      </p:sp>
      <p:sp>
        <p:nvSpPr>
          <p:cNvPr id="3" name="Content Placeholder 2"/>
          <p:cNvSpPr>
            <a:spLocks noGrp="1"/>
          </p:cNvSpPr>
          <p:nvPr>
            <p:ph idx="1"/>
          </p:nvPr>
        </p:nvSpPr>
        <p:spPr/>
        <p:txBody>
          <a:bodyPr>
            <a:normAutofit fontScale="62500" lnSpcReduction="20000"/>
          </a:bodyPr>
          <a:lstStyle/>
          <a:p>
            <a:pPr algn="just">
              <a:buNone/>
            </a:pPr>
            <a:r>
              <a:rPr lang="en-US" dirty="0" smtClean="0"/>
              <a:t>     </a:t>
            </a:r>
            <a:r>
              <a:rPr lang="sr-Cyrl-CS" dirty="0" smtClean="0"/>
              <a:t> </a:t>
            </a:r>
            <a:r>
              <a:rPr lang="sr-Latn-CS" dirty="0" smtClean="0"/>
              <a:t>Наследници Рамзеса II су имали велики терет, а то је опстанак државних граница и спречавање упада непријатеља. У појединим периодима</a:t>
            </a:r>
            <a:r>
              <a:rPr lang="sr-Cyrl-CS" dirty="0" smtClean="0"/>
              <a:t>,</a:t>
            </a:r>
            <a:r>
              <a:rPr lang="sr-Latn-CS" dirty="0" smtClean="0"/>
              <a:t> њихова власт је била озбиљно угрожена нападима либијских племена са запада као и „поморских народа“ (вероватно се ради о становништву са острва Егејског мора). Власт је у једном периоду била и у рукама странаца (тако постоји запис да је неки моћни Сирац, Ирсу, узео власт и натерао сву земљу да му плаћа данак). Ово стање је прекинуо фараон  Сетнахт који поново учвршћује централну државну власт и ојачава границе Египта. </a:t>
            </a:r>
            <a:r>
              <a:rPr lang="sr-Cyrl-CS" dirty="0" smtClean="0"/>
              <a:t>О</a:t>
            </a:r>
            <a:r>
              <a:rPr lang="sr-Latn-CS" dirty="0" smtClean="0"/>
              <a:t>н је, такође, оснивач XX династије у Египту. Њего</a:t>
            </a:r>
            <a:r>
              <a:rPr lang="sr-Cyrl-CS" dirty="0" smtClean="0"/>
              <a:t>в</a:t>
            </a:r>
            <a:r>
              <a:rPr lang="sr-Latn-CS" dirty="0" smtClean="0"/>
              <a:t> син, Рамзес III, је последњи фараон који је обновио војну моћ Египта. Успео је да реорганизује војску и однесе значајне победе над Либијцима и „поморским народима“. Наступио је чак и период мирног просперитета (његова владавина је трајала од 1204. године  до 1173. године пре нове ере). После њега</a:t>
            </a:r>
            <a:r>
              <a:rPr lang="sr-Cyrl-CS" dirty="0" smtClean="0"/>
              <a:t>,</a:t>
            </a:r>
            <a:r>
              <a:rPr lang="sr-Latn-CS" dirty="0" smtClean="0"/>
              <a:t> па све до пада Египта по</a:t>
            </a:r>
            <a:r>
              <a:rPr lang="sr-Cyrl-CS" dirty="0" smtClean="0"/>
              <a:t>д</a:t>
            </a:r>
            <a:r>
              <a:rPr lang="sr-Latn-CS" dirty="0" smtClean="0"/>
              <a:t> персијску власт долази до трајног, додуше поступног слабљења египатске државе. </a:t>
            </a:r>
            <a:r>
              <a:rPr lang="sr-Cyrl-CS" i="1" dirty="0" smtClean="0"/>
              <a:t> </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Египат кроз династичке периоде</a:t>
            </a:r>
            <a:endParaRPr lang="en-US" dirty="0"/>
          </a:p>
        </p:txBody>
      </p:sp>
      <p:sp>
        <p:nvSpPr>
          <p:cNvPr id="3" name="Content Placeholder 2"/>
          <p:cNvSpPr>
            <a:spLocks noGrp="1"/>
          </p:cNvSpPr>
          <p:nvPr>
            <p:ph idx="1"/>
          </p:nvPr>
        </p:nvSpPr>
        <p:spPr/>
        <p:txBody>
          <a:bodyPr>
            <a:normAutofit fontScale="62500" lnSpcReduction="20000"/>
          </a:bodyPr>
          <a:lstStyle/>
          <a:p>
            <a:pPr algn="just">
              <a:buNone/>
            </a:pPr>
            <a:r>
              <a:rPr lang="en-US" dirty="0" smtClean="0"/>
              <a:t>      </a:t>
            </a:r>
            <a:r>
              <a:rPr lang="sr-Latn-CS" dirty="0" smtClean="0"/>
              <a:t>Асирци су протерали последњег представника египатске династије Т</a:t>
            </a:r>
            <a:r>
              <a:rPr lang="sr-Cyrl-CS" dirty="0" smtClean="0"/>
              <a:t>а</a:t>
            </a:r>
            <a:r>
              <a:rPr lang="sr-Latn-CS" dirty="0" smtClean="0"/>
              <a:t>харка и тако (индиректно) отворили пут владарима последње династије у Египту, саиске династије. Ова династија је била либијског порекла</a:t>
            </a:r>
            <a:r>
              <a:rPr lang="sr-Cyrl-CS" dirty="0" smtClean="0"/>
              <a:t>,</a:t>
            </a:r>
            <a:r>
              <a:rPr lang="sr-Latn-CS" dirty="0" smtClean="0"/>
              <a:t> али је као и претходне либијске и египатске династије прихватила у потпуности египатску традицију, културу, језик и веру. Први владар ове династије, Псаметих, отвориће последње поглавље независног Египта и бар делимично вратиће му стари сјај. Доћи ће до значајног зближавања са Грцима и живог развоја трговине. Према грчком историчару, Херодоту, </a:t>
            </a:r>
            <a:r>
              <a:rPr lang="sr-Cyrl-CS" dirty="0" smtClean="0"/>
              <a:t>Е</a:t>
            </a:r>
            <a:r>
              <a:rPr lang="sr-Latn-CS" dirty="0" smtClean="0"/>
              <a:t>гипћани су под фараоном Нехом организовали експедицију око Африке. У војсци су све значајније место имали страни најамници, посебно грчки. Нова велика сила истока, Персија, у VI веку пре нове ере започиње велика освајања и долази на границе Египта. Последњег фараона из са</a:t>
            </a:r>
            <a:r>
              <a:rPr lang="sr-Cyrl-CS" dirty="0" smtClean="0"/>
              <a:t>и</a:t>
            </a:r>
            <a:r>
              <a:rPr lang="sr-Latn-CS" dirty="0" smtClean="0"/>
              <a:t>ске династије, Псаметиха III, поразио је персијски цар Камбиз 525. године пре нове ере. Овим поразом престала је да постоји некад моћна египатска држава</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Државна организација и судство у Египту</a:t>
            </a:r>
            <a:endParaRPr lang="en-US" dirty="0"/>
          </a:p>
        </p:txBody>
      </p:sp>
      <p:sp>
        <p:nvSpPr>
          <p:cNvPr id="3" name="Content Placeholder 2"/>
          <p:cNvSpPr>
            <a:spLocks noGrp="1"/>
          </p:cNvSpPr>
          <p:nvPr>
            <p:ph idx="1"/>
          </p:nvPr>
        </p:nvSpPr>
        <p:spPr/>
        <p:txBody>
          <a:bodyPr>
            <a:normAutofit fontScale="55000" lnSpcReduction="20000"/>
          </a:bodyPr>
          <a:lstStyle/>
          <a:p>
            <a:pPr algn="just"/>
            <a:r>
              <a:rPr lang="sr-Cyrl-CS" dirty="0" smtClean="0"/>
              <a:t>  </a:t>
            </a:r>
            <a:r>
              <a:rPr lang="sr-Latn-CS" dirty="0" smtClean="0"/>
              <a:t>Када говоримо о организацији државе и судства у Египту, морамо да истакнемо поделу на временске периоде старог, средњег и новог царства.</a:t>
            </a:r>
            <a:endParaRPr lang="en-US" dirty="0" smtClean="0"/>
          </a:p>
          <a:p>
            <a:pPr algn="just"/>
            <a:r>
              <a:rPr lang="sr-Cyrl-CS" dirty="0" smtClean="0"/>
              <a:t>         </a:t>
            </a:r>
            <a:r>
              <a:rPr lang="sr-Latn-CS" dirty="0" smtClean="0"/>
              <a:t>Период старог царства карактерише развој чиновничког апарата у непосредној владаревој околини и родбинско повезивање владара и високих чиновника. Образују се и најстарији органи власти: надлештво друштвених радова, најстарији суд, пореско и војно надлештво</a:t>
            </a:r>
            <a:r>
              <a:rPr lang="en-US" dirty="0" smtClean="0"/>
              <a:t>.</a:t>
            </a:r>
            <a:r>
              <a:rPr lang="sr-Cyrl-CS" dirty="0" smtClean="0"/>
              <a:t> </a:t>
            </a:r>
            <a:r>
              <a:rPr lang="sr-Latn-CS" dirty="0" smtClean="0"/>
              <a:t>Судови се формирају по провинцијама као „царски судови“ који полако потискују старинске општинске судове. Судска дужност је била обично спојена са личношћу управника области (номарха). Највиша судска инстанца се налазила у престоници и носила је назив </a:t>
            </a:r>
            <a:r>
              <a:rPr lang="sr-Cyrl-CS" dirty="0" smtClean="0"/>
              <a:t>„ш</a:t>
            </a:r>
            <a:r>
              <a:rPr lang="sr-Latn-CS" dirty="0" smtClean="0"/>
              <a:t>ест великих кућа</a:t>
            </a:r>
            <a:r>
              <a:rPr lang="sr-Cyrl-CS" dirty="0" smtClean="0"/>
              <a:t>“</a:t>
            </a:r>
            <a:r>
              <a:rPr lang="sr-Latn-CS" dirty="0" smtClean="0"/>
              <a:t>. Врховни судија је заузимао положај највишег чиновника и првог царевог помоћника. Када су у питању казн</a:t>
            </a:r>
            <a:r>
              <a:rPr lang="sr-Cyrl-CS" dirty="0" smtClean="0"/>
              <a:t>е</a:t>
            </a:r>
            <a:r>
              <a:rPr lang="sr-Latn-CS" dirty="0" smtClean="0"/>
              <a:t> за кривична дела, обично је то било батинање у присуству службеног лица.</a:t>
            </a:r>
            <a:endParaRPr lang="en-US" dirty="0" smtClean="0"/>
          </a:p>
          <a:p>
            <a:pPr algn="just"/>
            <a:r>
              <a:rPr lang="sr-Cyrl-CS" dirty="0" smtClean="0"/>
              <a:t>         </a:t>
            </a:r>
            <a:r>
              <a:rPr lang="sr-Latn-CS" dirty="0" smtClean="0"/>
              <a:t>Кад је у питању процесно право, постоје озбиљне индиције да су се поред обичајних норми, примењивали и први систематизовани кодекси.</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Државна организација и судство у Египту</a:t>
            </a:r>
            <a:endParaRPr lang="en-US" dirty="0"/>
          </a:p>
        </p:txBody>
      </p:sp>
      <p:sp>
        <p:nvSpPr>
          <p:cNvPr id="3" name="Content Placeholder 2"/>
          <p:cNvSpPr>
            <a:spLocks noGrp="1"/>
          </p:cNvSpPr>
          <p:nvPr>
            <p:ph idx="1"/>
          </p:nvPr>
        </p:nvSpPr>
        <p:spPr/>
        <p:txBody>
          <a:bodyPr>
            <a:normAutofit fontScale="40000" lnSpcReduction="20000"/>
          </a:bodyPr>
          <a:lstStyle/>
          <a:p>
            <a:pPr algn="just"/>
            <a:r>
              <a:rPr lang="en-US" sz="4000" dirty="0" smtClean="0"/>
              <a:t>  </a:t>
            </a:r>
            <a:r>
              <a:rPr lang="sr-Cyrl-CS" sz="4000" dirty="0" smtClean="0"/>
              <a:t> </a:t>
            </a:r>
            <a:r>
              <a:rPr lang="sr-Latn-CS" sz="4000" dirty="0" smtClean="0"/>
              <a:t>Средње царство донело је промене у неколико праваца. Дошло је до јачањ</a:t>
            </a:r>
            <a:r>
              <a:rPr lang="sr-Cyrl-CS" sz="4000" dirty="0" smtClean="0"/>
              <a:t>а</a:t>
            </a:r>
            <a:r>
              <a:rPr lang="sr-Latn-CS" sz="4000" dirty="0" smtClean="0"/>
              <a:t> приватне својине и издвајања од државне</a:t>
            </a:r>
            <a:r>
              <a:rPr lang="sr-Cyrl-CS" sz="4000" dirty="0" smtClean="0"/>
              <a:t>, </a:t>
            </a:r>
            <a:r>
              <a:rPr lang="sr-Latn-CS" sz="4000" dirty="0" smtClean="0"/>
              <a:t>односно царске. Приватна својина постаје наследна и јасно се одваја од државне, коју велепоседник користи по основу свог положаја и царске одлуке. И сељаштво се раслојава на имућне газде и ситно сељаштво које је само обрађивало мале поседе и живело веома скромно.</a:t>
            </a:r>
            <a:endParaRPr lang="en-US" sz="4000" dirty="0" smtClean="0"/>
          </a:p>
          <a:p>
            <a:pPr algn="just"/>
            <a:r>
              <a:rPr lang="sr-Cyrl-CS" sz="4000" dirty="0" smtClean="0"/>
              <a:t>         </a:t>
            </a:r>
            <a:r>
              <a:rPr lang="sr-Latn-CS" sz="4000" dirty="0" smtClean="0"/>
              <a:t>У овом периоду долази и до развоја ропства, пре свега захваљујући успешним освајачким ратовима. Робови су радили на крупним царским аристократским имањима. Често су робови додељивани као награда чиновницима за успешну службу.</a:t>
            </a:r>
            <a:endParaRPr lang="en-US" sz="4000" dirty="0" smtClean="0"/>
          </a:p>
          <a:p>
            <a:pPr algn="just"/>
            <a:r>
              <a:rPr lang="sr-Cyrl-CS" sz="4000" dirty="0" smtClean="0"/>
              <a:t>         </a:t>
            </a:r>
            <a:r>
              <a:rPr lang="sr-Latn-CS" sz="4000" dirty="0" smtClean="0"/>
              <a:t>Организација државне управе у време </a:t>
            </a:r>
            <a:r>
              <a:rPr lang="sr-Cyrl-CS" sz="4000" dirty="0" smtClean="0"/>
              <a:t>н</a:t>
            </a:r>
            <a:r>
              <a:rPr lang="sr-Latn-CS" sz="4000" dirty="0" smtClean="0"/>
              <a:t>овог царства постала је веома сложена. Цела земља је подељена на две велике области, северни и јужни Египат. </a:t>
            </a:r>
            <a:r>
              <a:rPr lang="sr-Cyrl-CS" sz="4000" dirty="0" smtClean="0"/>
              <a:t>П</a:t>
            </a:r>
            <a:r>
              <a:rPr lang="sr-Latn-CS" sz="4000" dirty="0" smtClean="0"/>
              <a:t>осебни фараонови намесници стајали су </a:t>
            </a:r>
            <a:r>
              <a:rPr lang="sr-Cyrl-CS" sz="4000" dirty="0" smtClean="0"/>
              <a:t>на челу ове две области</a:t>
            </a:r>
            <a:r>
              <a:rPr lang="sr-Latn-CS" sz="4000" dirty="0" smtClean="0"/>
              <a:t>. </a:t>
            </a:r>
            <a:r>
              <a:rPr lang="sr-Cyrl-CS" sz="4000" dirty="0" smtClean="0"/>
              <a:t>С</a:t>
            </a:r>
            <a:r>
              <a:rPr lang="sr-Latn-CS" sz="4000" dirty="0" smtClean="0"/>
              <a:t>вак</a:t>
            </a:r>
            <a:r>
              <a:rPr lang="sr-Cyrl-CS" sz="4000" dirty="0" smtClean="0"/>
              <a:t>а</a:t>
            </a:r>
            <a:r>
              <a:rPr lang="sr-Latn-CS" sz="4000" dirty="0" smtClean="0"/>
              <a:t> ном</a:t>
            </a:r>
            <a:r>
              <a:rPr lang="sr-Cyrl-CS" sz="4000" dirty="0" smtClean="0"/>
              <a:t>а</a:t>
            </a:r>
            <a:r>
              <a:rPr lang="sr-Latn-CS" sz="4000" dirty="0" smtClean="0"/>
              <a:t> је </a:t>
            </a:r>
            <a:r>
              <a:rPr lang="sr-Cyrl-CS" sz="4000" dirty="0" smtClean="0"/>
              <a:t>на челу имала </a:t>
            </a:r>
            <a:r>
              <a:rPr lang="sr-Latn-CS" sz="4000" dirty="0" smtClean="0"/>
              <a:t>посебн</a:t>
            </a:r>
            <a:r>
              <a:rPr lang="sr-Cyrl-CS" sz="4000" dirty="0" smtClean="0"/>
              <a:t>ог</a:t>
            </a:r>
            <a:r>
              <a:rPr lang="sr-Latn-CS" sz="4000" dirty="0" smtClean="0"/>
              <a:t> чиновник</a:t>
            </a:r>
            <a:r>
              <a:rPr lang="sr-Cyrl-CS" sz="4000" dirty="0" smtClean="0"/>
              <a:t>а, који је имао</a:t>
            </a:r>
            <a:r>
              <a:rPr lang="sr-Latn-CS" sz="4000" dirty="0" smtClean="0"/>
              <a:t> сво</a:t>
            </a:r>
            <a:r>
              <a:rPr lang="sr-Cyrl-CS" sz="4000" dirty="0" smtClean="0"/>
              <a:t>г</a:t>
            </a:r>
            <a:r>
              <a:rPr lang="sr-Latn-CS" sz="4000" dirty="0" smtClean="0"/>
              <a:t> писар</a:t>
            </a:r>
            <a:r>
              <a:rPr lang="sr-Cyrl-CS" sz="4000" dirty="0" smtClean="0"/>
              <a:t>а</a:t>
            </a:r>
            <a:r>
              <a:rPr lang="sr-Latn-CS" sz="4000" dirty="0" smtClean="0"/>
              <a:t>. На челу градова и тврђава стајали су начелници које је постављао цар.</a:t>
            </a:r>
            <a:endParaRPr lang="en-US" sz="4000" dirty="0" smtClean="0"/>
          </a:p>
          <a:p>
            <a:pPr algn="just"/>
            <a:r>
              <a:rPr lang="sr-Cyrl-CS" sz="4000" dirty="0" smtClean="0"/>
              <a:t>         </a:t>
            </a:r>
            <a:r>
              <a:rPr lang="sr-Latn-CS" sz="4000" dirty="0" smtClean="0"/>
              <a:t>Највиши царски чиновник вршио је надзор над дворским протоколом (церемонијом), војском, иригационим системима и судством. Контролисао је рад локалне управе и порески систем. Из овога се може закључити да је у периоду </a:t>
            </a:r>
            <a:r>
              <a:rPr lang="sr-Cyrl-CS" sz="4000" dirty="0" smtClean="0"/>
              <a:t>н</a:t>
            </a:r>
            <a:r>
              <a:rPr lang="sr-Latn-CS" sz="4000" dirty="0" smtClean="0"/>
              <a:t>овог царства извршена велика централизација државне власти.</a:t>
            </a:r>
            <a:r>
              <a:rPr lang="en-US" sz="4000" dirty="0" smtClean="0"/>
              <a:t>  </a:t>
            </a:r>
            <a:r>
              <a:rPr lang="sr-Cyrl-CS" sz="4000" dirty="0" smtClean="0"/>
              <a:t> </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Државна организација и судство у Египту</a:t>
            </a:r>
            <a:endParaRPr lang="en-US" dirty="0"/>
          </a:p>
        </p:txBody>
      </p:sp>
      <p:sp>
        <p:nvSpPr>
          <p:cNvPr id="3" name="Content Placeholder 2"/>
          <p:cNvSpPr>
            <a:spLocks noGrp="1"/>
          </p:cNvSpPr>
          <p:nvPr>
            <p:ph idx="1"/>
          </p:nvPr>
        </p:nvSpPr>
        <p:spPr/>
        <p:txBody>
          <a:bodyPr>
            <a:noAutofit/>
          </a:bodyPr>
          <a:lstStyle/>
          <a:p>
            <a:r>
              <a:rPr lang="en-US" sz="900" dirty="0" smtClean="0"/>
              <a:t> </a:t>
            </a:r>
            <a:r>
              <a:rPr lang="sr-Latn-CS" sz="900" dirty="0" smtClean="0"/>
              <a:t>Овим </a:t>
            </a:r>
            <a:r>
              <a:rPr lang="sr-Cyrl-CS" sz="900" dirty="0" smtClean="0"/>
              <a:t>„</a:t>
            </a:r>
            <a:r>
              <a:rPr lang="sr-Latn-CS" sz="900" dirty="0" smtClean="0"/>
              <a:t>послом</a:t>
            </a:r>
            <a:r>
              <a:rPr lang="sr-Cyrl-CS" sz="900" dirty="0" smtClean="0"/>
              <a:t>“</a:t>
            </a:r>
            <a:r>
              <a:rPr lang="sr-Latn-CS" sz="900" dirty="0" smtClean="0"/>
              <a:t> су се бавили Рамзес II, Аменхотеп III (који је сам себе називао завођачем закона) и Бокхорис, кога спомињу грчки историчари као издавача зборника права у </a:t>
            </a:r>
            <a:r>
              <a:rPr lang="sr-Cyrl-CS" sz="900" dirty="0" smtClean="0"/>
              <a:t> осам</a:t>
            </a:r>
            <a:r>
              <a:rPr lang="sr-Latn-CS" sz="900" dirty="0" smtClean="0"/>
              <a:t> књига. </a:t>
            </a:r>
            <a:r>
              <a:rPr lang="sr-Cyrl-CS" sz="900" dirty="0" smtClean="0"/>
              <a:t>Овај фараон је укинуо дужничко ропство.</a:t>
            </a:r>
            <a:endParaRPr lang="en-US" sz="900" dirty="0" smtClean="0"/>
          </a:p>
          <a:p>
            <a:r>
              <a:rPr lang="sr-Cyrl-CS" sz="900" dirty="0" smtClean="0"/>
              <a:t>         </a:t>
            </a:r>
            <a:r>
              <a:rPr lang="sr-Latn-CS" sz="900" dirty="0" smtClean="0"/>
              <a:t>Идеја праведности се брижљиво негује и истиче и у овом периоду. Каже се да је идеалан судија онај који није пристрасан и који омогућава да парничари од њега оду задовољни.</a:t>
            </a:r>
            <a:endParaRPr lang="en-US" sz="900" dirty="0" smtClean="0"/>
          </a:p>
          <a:p>
            <a:r>
              <a:rPr lang="sr-Cyrl-CS" sz="900" dirty="0" smtClean="0"/>
              <a:t>         </a:t>
            </a:r>
            <a:r>
              <a:rPr lang="sr-Latn-CS" sz="900" dirty="0" smtClean="0"/>
              <a:t>На крају треба истаћи развој војне организације у </a:t>
            </a:r>
            <a:r>
              <a:rPr lang="sr-Cyrl-CS" sz="900" dirty="0" smtClean="0"/>
              <a:t>н</a:t>
            </a:r>
            <a:r>
              <a:rPr lang="sr-Latn-CS" sz="900" dirty="0" smtClean="0"/>
              <a:t>овом царству, која је имала посебан значај због честих освајачких похода </a:t>
            </a:r>
            <a:r>
              <a:rPr lang="sr-Cyrl-CS" sz="900" dirty="0" smtClean="0"/>
              <a:t>, </a:t>
            </a:r>
            <a:r>
              <a:rPr lang="sr-Latn-CS" sz="900" dirty="0" smtClean="0"/>
              <a:t>али и одбрамбених акција, када су се појављивали страни завојевачи. Све већи значај у овом периоду имају страни најамници. Дошло је до развоја војне технике, али и до усавршавања војне вештине уопште.</a:t>
            </a:r>
            <a:endParaRPr lang="en-US" sz="900" dirty="0" smtClean="0"/>
          </a:p>
          <a:p>
            <a:r>
              <a:rPr lang="sr-Cyrl-CS" sz="900" dirty="0" smtClean="0"/>
              <a:t>         </a:t>
            </a:r>
            <a:r>
              <a:rPr lang="sr-Latn-CS" sz="900" dirty="0" smtClean="0"/>
              <a:t>Када говоримо о развоју појединачних грана права, већ смо споменули да се приватна својина развија у средњем царству (пре свега на непокретностима јер је раније већ постојала на покретним стварима). Њен развој огледа се у праву располагања како за живота (интер вивос) </a:t>
            </a:r>
            <a:r>
              <a:rPr lang="sr-Cyrl-CS" sz="900" dirty="0" smtClean="0"/>
              <a:t>, </a:t>
            </a:r>
            <a:r>
              <a:rPr lang="sr-Latn-CS" sz="900" dirty="0" smtClean="0"/>
              <a:t>тако и у случају смрти (мортус цауса).</a:t>
            </a:r>
            <a:endParaRPr lang="en-US" sz="900" dirty="0" smtClean="0"/>
          </a:p>
          <a:p>
            <a:r>
              <a:rPr lang="sr-Cyrl-CS" sz="900" dirty="0" smtClean="0"/>
              <a:t>         </a:t>
            </a:r>
            <a:r>
              <a:rPr lang="sr-Latn-CS" sz="900" dirty="0" smtClean="0"/>
              <a:t>Облигационо право се врло споро развијало. Дуго је најзначајнији уговор био трампа- размена. Постепено и врло дуго у употребу улазе и купопродаја, закуп, зајам, поклон, остава. Писмена форма уговора јавља се доста касно, тек за владавине цара Бокхориса. Писменим закључењем уговори полако губе претходну компликовану форму, уз много религијски ритуала.</a:t>
            </a:r>
            <a:endParaRPr lang="en-US" sz="900" dirty="0" smtClean="0"/>
          </a:p>
          <a:p>
            <a:r>
              <a:rPr lang="sr-Cyrl-CS" sz="900" dirty="0" smtClean="0"/>
              <a:t>         </a:t>
            </a:r>
            <a:r>
              <a:rPr lang="sr-Latn-CS" sz="900" dirty="0" smtClean="0"/>
              <a:t>Највише података , када је у питању египатско право, односи се на брачно и породично право. У овој грани права посебно се истиче повољан положај жене, што је изузетак, како за земље </a:t>
            </a:r>
            <a:r>
              <a:rPr lang="sr-Cyrl-CS" sz="900" dirty="0" smtClean="0"/>
              <a:t>С</a:t>
            </a:r>
            <a:r>
              <a:rPr lang="sr-Latn-CS" sz="900" dirty="0" smtClean="0"/>
              <a:t>тарог </a:t>
            </a:r>
            <a:r>
              <a:rPr lang="sr-Cyrl-CS" sz="900" dirty="0" smtClean="0"/>
              <a:t>и</a:t>
            </a:r>
            <a:r>
              <a:rPr lang="sr-Latn-CS" sz="900" dirty="0" smtClean="0"/>
              <a:t>стока, тако и за Грчку и европско </a:t>
            </a:r>
            <a:r>
              <a:rPr lang="sr-Cyrl-CS" sz="900" dirty="0" smtClean="0"/>
              <a:t>С</a:t>
            </a:r>
            <a:r>
              <a:rPr lang="sr-Latn-CS" sz="900" dirty="0" smtClean="0"/>
              <a:t>редоземље. Ово је запазио и грчки историчар Херодот. Жена је могла сама </a:t>
            </a:r>
            <a:r>
              <a:rPr lang="sr-Cyrl-CS" sz="900" dirty="0" smtClean="0"/>
              <a:t>да </a:t>
            </a:r>
            <a:r>
              <a:rPr lang="sr-Latn-CS" sz="900" dirty="0" smtClean="0"/>
              <a:t>закључује уговоре у погледу своје имовине (мираза), а могла је бити и сведок на суду. Поједини документи указују да је жена могла бити власник великих поседа, као и да располаже својом имовином за случај смрти (тестамент). </a:t>
            </a:r>
            <a:endParaRPr lang="en-US" sz="900" dirty="0" smtClean="0"/>
          </a:p>
          <a:p>
            <a:r>
              <a:rPr lang="sr-Cyrl-CS" sz="900" dirty="0" smtClean="0"/>
              <a:t>         </a:t>
            </a:r>
            <a:r>
              <a:rPr lang="sr-Latn-CS" sz="900" dirty="0" smtClean="0"/>
              <a:t>Брак се склапао без посебних формалности (посебно религијских). Уговор о браку могао се закључивати и после више година заједничког живота. Што се развода брака тиче, он је у пракси био редак, а право на развод су имали и муж и жена. Прељуба је била санкционисана тешким телесним казнама, али не и смрћу. У начелу, брак је био моногаман, али је полигамија била раширена код фараона (као и инцест).</a:t>
            </a:r>
            <a:endParaRPr lang="en-US" sz="900" dirty="0" smtClean="0"/>
          </a:p>
          <a:p>
            <a:r>
              <a:rPr lang="sr-Cyrl-CS" sz="900" dirty="0" smtClean="0"/>
              <a:t>         </a:t>
            </a:r>
            <a:r>
              <a:rPr lang="sr-Latn-CS" sz="900" dirty="0" smtClean="0"/>
              <a:t>Жене су поред обичних послова (типичних за жене) биле и лекари, чиновници па и војсковође. Постоје докази да су жене биле и управници провинција. Неке су биле и владарке (Хатшепсут и Клеопатра). Све ово се може схватити као далеки одјек матријархата кроз страдање египатске државе.</a:t>
            </a:r>
            <a:endParaRPr lang="en-US" sz="900" dirty="0" smtClean="0"/>
          </a:p>
          <a:p>
            <a:r>
              <a:rPr lang="sr-Cyrl-CS" sz="900" dirty="0" smtClean="0"/>
              <a:t>         </a:t>
            </a:r>
            <a:r>
              <a:rPr lang="sr-Latn-CS" sz="900" dirty="0" smtClean="0"/>
              <a:t>Као наследници појављивали су се и кћери и синови. Често је прворођени син имао већи део приликом наслеђивања, а остала деца су била равноправна. Постојала је могућност и искључења из наслеђа. До наслеђа се долазило и заобилазним путем. Муж је могао да усвоји своју супругу и да тако искључи побочне сроднике из наслеђа. Трећи пут наслеђивања био је кад оставилац набраја своју имовину (инвентар) и наведе да ће неке предмете добити одређена лица (установа имит</a:t>
            </a:r>
            <a:r>
              <a:rPr lang="en-US" sz="900" dirty="0" smtClean="0"/>
              <a:t>-</a:t>
            </a:r>
            <a:r>
              <a:rPr lang="sr-Latn-CS" sz="900" dirty="0" smtClean="0"/>
              <a:t>пер).</a:t>
            </a:r>
            <a:endParaRPr lang="en-US" sz="900" dirty="0" smtClean="0"/>
          </a:p>
          <a:p>
            <a:r>
              <a:rPr lang="sr-Cyrl-CS" sz="900" dirty="0" smtClean="0"/>
              <a:t>         </a:t>
            </a:r>
            <a:r>
              <a:rPr lang="sr-Latn-CS" sz="900" dirty="0" smtClean="0"/>
              <a:t>Кривично право имало је доста специфичности у односу на друге државе </a:t>
            </a:r>
            <a:r>
              <a:rPr lang="sr-Cyrl-CS" sz="900" dirty="0" smtClean="0"/>
              <a:t>Б</a:t>
            </a:r>
            <a:r>
              <a:rPr lang="sr-Latn-CS" sz="900" dirty="0" smtClean="0"/>
              <a:t>лиског и </a:t>
            </a:r>
            <a:r>
              <a:rPr lang="sr-Cyrl-CS" sz="900" dirty="0" smtClean="0"/>
              <a:t>С</a:t>
            </a:r>
            <a:r>
              <a:rPr lang="sr-Latn-CS" sz="900" dirty="0" smtClean="0"/>
              <a:t>редњег </a:t>
            </a:r>
            <a:r>
              <a:rPr lang="sr-Cyrl-CS" sz="900" dirty="0" smtClean="0"/>
              <a:t>и</a:t>
            </a:r>
            <a:r>
              <a:rPr lang="sr-Latn-CS" sz="900" dirty="0" smtClean="0"/>
              <a:t>стока тога времена. Дела против државе (издаја, завера итд</a:t>
            </a:r>
            <a:r>
              <a:rPr lang="sr-Cyrl-CS" sz="900" dirty="0" smtClean="0"/>
              <a:t>.</a:t>
            </a:r>
            <a:r>
              <a:rPr lang="sr-Latn-CS" sz="900" dirty="0" smtClean="0"/>
              <a:t>) имала су обележје колективне одговорности, па се поред извршиоца, најтежом, смртном казном кажњава и његова породица. Смртна казна била је предвиђена за убиства, лажно сведочење и одређене религијске преступе. Припадници аристократије имали су могућност  да у случају изрицања смртне казне, испију отров. Тешка кривична дела била су и крађа, загађивање Нила, сахрањивање на недозвољеним местима, употреба нетачних мера и силовање.</a:t>
            </a:r>
            <a:endParaRPr lang="en-US" sz="900" dirty="0" smtClean="0"/>
          </a:p>
          <a:p>
            <a:pPr>
              <a:buNone/>
            </a:pPr>
            <a:endParaRPr lang="en-US" sz="900" dirty="0" smtClean="0"/>
          </a:p>
          <a:p>
            <a:pPr algn="just"/>
            <a:endParaRPr lang="en-US" sz="9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Питања</a:t>
            </a:r>
            <a:endParaRPr lang="en-US" dirty="0"/>
          </a:p>
        </p:txBody>
      </p:sp>
      <p:sp>
        <p:nvSpPr>
          <p:cNvPr id="3" name="Content Placeholder 2"/>
          <p:cNvSpPr>
            <a:spLocks noGrp="1"/>
          </p:cNvSpPr>
          <p:nvPr>
            <p:ph idx="1"/>
          </p:nvPr>
        </p:nvSpPr>
        <p:spPr/>
        <p:txBody>
          <a:bodyPr/>
          <a:lstStyle/>
          <a:p>
            <a:pPr>
              <a:buNone/>
            </a:pPr>
            <a:r>
              <a:rPr lang="en-US" dirty="0" smtClean="0"/>
              <a:t>1.</a:t>
            </a:r>
            <a:r>
              <a:rPr lang="sr-Cyrl-RS" dirty="0" smtClean="0"/>
              <a:t>Периодизација египатске државе.</a:t>
            </a:r>
          </a:p>
          <a:p>
            <a:pPr>
              <a:buNone/>
            </a:pPr>
            <a:r>
              <a:rPr lang="sr-Cyrl-RS" dirty="0" smtClean="0"/>
              <a:t>2.Значај династија средњег царства.</a:t>
            </a:r>
          </a:p>
          <a:p>
            <a:pPr>
              <a:buNone/>
            </a:pPr>
            <a:r>
              <a:rPr lang="sr-Cyrl-RS" dirty="0" smtClean="0"/>
              <a:t>3.Владавина Рамзеса </a:t>
            </a:r>
            <a:r>
              <a:rPr lang="sr-Latn-BA" dirty="0" smtClean="0"/>
              <a:t>II</a:t>
            </a:r>
          </a:p>
          <a:p>
            <a:pPr>
              <a:buNone/>
            </a:pPr>
            <a:r>
              <a:rPr lang="sr-Latn-BA" dirty="0" smtClean="0"/>
              <a:t>4.</a:t>
            </a:r>
            <a:r>
              <a:rPr lang="sr-Cyrl-RS" dirty="0" smtClean="0"/>
              <a:t>Државна организација старог царства</a:t>
            </a:r>
          </a:p>
          <a:p>
            <a:pPr>
              <a:buNone/>
            </a:pPr>
            <a:r>
              <a:rPr lang="sr-Cyrl-RS" smtClean="0"/>
              <a:t>5.Египатско право</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Египат кроз династичке периоде</a:t>
            </a:r>
            <a:endParaRPr lang="en-US" dirty="0"/>
          </a:p>
        </p:txBody>
      </p:sp>
      <p:sp>
        <p:nvSpPr>
          <p:cNvPr id="3" name="Content Placeholder 2"/>
          <p:cNvSpPr>
            <a:spLocks noGrp="1"/>
          </p:cNvSpPr>
          <p:nvPr>
            <p:ph idx="1"/>
          </p:nvPr>
        </p:nvSpPr>
        <p:spPr/>
        <p:txBody>
          <a:bodyPr>
            <a:noAutofit/>
          </a:bodyPr>
          <a:lstStyle/>
          <a:p>
            <a:pPr algn="just">
              <a:buNone/>
            </a:pPr>
            <a:r>
              <a:rPr lang="sr-Latn-CS" sz="2400" dirty="0" smtClean="0"/>
              <a:t> </a:t>
            </a:r>
            <a:r>
              <a:rPr lang="sr-Cyrl-RS" sz="2400" dirty="0" smtClean="0"/>
              <a:t>    </a:t>
            </a:r>
            <a:r>
              <a:rPr lang="sr-Latn-CS" sz="2400" dirty="0" smtClean="0"/>
              <a:t>Први, ранодинастички период почиње негде између 3200. и 3100. године пре нове ере. У овом периоду су се поред наведених грађевинских активности везаних за канале за наводњавање, развиле и активности везане за изградњу гробница владара. Употреба хијероглифског писма користила се све више у административне сврхе, као и због све развијеније трговине која је превазилазила границе тадашње египатске државе (отисци печата који носе имена краљева из </a:t>
            </a:r>
            <a:r>
              <a:rPr lang="sr-Cyrl-CS" sz="2400" dirty="0" smtClean="0"/>
              <a:t>прве </a:t>
            </a:r>
            <a:r>
              <a:rPr lang="sr-Latn-CS" sz="2400" dirty="0" smtClean="0"/>
              <a:t> династије нађени су у Палестини). Најзначајнија административна активност било је прикупљање пореза (на основу пољопривредне производње). Висина пореза се утврђивала сваке друге године и то путем инспекције која је непосредно утврђивала имовинско стање краљевих поданика.</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Египат кроз династичке периоде</a:t>
            </a:r>
            <a:endParaRPr lang="en-US" dirty="0"/>
          </a:p>
        </p:txBody>
      </p:sp>
      <p:sp>
        <p:nvSpPr>
          <p:cNvPr id="3" name="Content Placeholder 2"/>
          <p:cNvSpPr>
            <a:spLocks noGrp="1"/>
          </p:cNvSpPr>
          <p:nvPr>
            <p:ph idx="1"/>
          </p:nvPr>
        </p:nvSpPr>
        <p:spPr/>
        <p:txBody>
          <a:bodyPr>
            <a:noAutofit/>
          </a:bodyPr>
          <a:lstStyle/>
          <a:p>
            <a:pPr algn="just"/>
            <a:r>
              <a:rPr lang="sr-Cyrl-CS" sz="1600" dirty="0" smtClean="0"/>
              <a:t> </a:t>
            </a:r>
            <a:r>
              <a:rPr lang="sr-Latn-CS" sz="2000" dirty="0" smtClean="0"/>
              <a:t>Период који је следио - старо царство - донео је подухвате у грађевинарству кој</a:t>
            </a:r>
            <a:r>
              <a:rPr lang="sr-Cyrl-CS" sz="2000" dirty="0" smtClean="0"/>
              <a:t>и</a:t>
            </a:r>
            <a:r>
              <a:rPr lang="sr-Latn-CS" sz="2000" dirty="0" smtClean="0"/>
              <a:t> ће дати печат Египту за сва времена. То је било време изградње монументалних пирамида, које су владари подизали за живота, како би после смрти њихова балсамована тела била полагана у њих, обично уз део великог богатства које су поседовали за живота. Ипак, поред велике моћи коју су фараони хтели да покажу њиховим подизањем, до данашњег дана остаје питање која је још функција за њих била намењена.</a:t>
            </a:r>
            <a:endParaRPr lang="en-US" sz="2000" dirty="0" smtClean="0"/>
          </a:p>
          <a:p>
            <a:pPr algn="just"/>
            <a:r>
              <a:rPr lang="sr-Cyrl-CS" sz="2000" dirty="0" smtClean="0"/>
              <a:t>         </a:t>
            </a:r>
            <a:r>
              <a:rPr lang="sr-Latn-CS" sz="2000" dirty="0" smtClean="0"/>
              <a:t>Прва позната египатска пирамида била је Зосерова (Џосерова), висока 60 метара, изграђена у С</a:t>
            </a:r>
            <a:r>
              <a:rPr lang="sr-Cyrl-CS" sz="2000" dirty="0" smtClean="0"/>
              <a:t>а</a:t>
            </a:r>
            <a:r>
              <a:rPr lang="sr-Latn-CS" sz="2000" dirty="0" smtClean="0"/>
              <a:t>кари. Прва је гробница изграђена од камена (раније краљевске гробнице су биле направљене од земљаних цигала). Најпознатије и најмонументалније су пирамиде из IV династије и то Кеопсова, Кефренова и Микеринова. </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Египат кроз династичке периоде</a:t>
            </a:r>
            <a:endParaRPr lang="en-US" dirty="0"/>
          </a:p>
        </p:txBody>
      </p:sp>
      <p:sp>
        <p:nvSpPr>
          <p:cNvPr id="3" name="Content Placeholder 2"/>
          <p:cNvSpPr>
            <a:spLocks noGrp="1"/>
          </p:cNvSpPr>
          <p:nvPr>
            <p:ph idx="1"/>
          </p:nvPr>
        </p:nvSpPr>
        <p:spPr/>
        <p:txBody>
          <a:bodyPr>
            <a:noAutofit/>
          </a:bodyPr>
          <a:lstStyle/>
          <a:p>
            <a:pPr algn="just"/>
            <a:r>
              <a:rPr lang="sr-Latn-CS" sz="1600" dirty="0" smtClean="0"/>
              <a:t>Овај период карактерише и изградња великих и масивних утврђења у областима према Нубији. </a:t>
            </a:r>
            <a:r>
              <a:rPr lang="sr-Cyrl-CS" sz="1600" dirty="0" smtClean="0"/>
              <a:t>Т</a:t>
            </a:r>
            <a:r>
              <a:rPr lang="sr-Latn-CS" sz="1600" dirty="0" smtClean="0"/>
              <a:t>а утврђења имала су двоструку функцију: прво, да обезбеде границу и покажу моћ Египта и друго, да буду полазна тачка за даља освајања према југу и да контролишу освојене области. Са друге стране, Египат је интензивирао своје акције у правцу Син</a:t>
            </a:r>
            <a:r>
              <a:rPr lang="sr-Cyrl-CS" sz="1600" dirty="0" smtClean="0"/>
              <a:t>а</a:t>
            </a:r>
            <a:r>
              <a:rPr lang="sr-Latn-CS" sz="1600" dirty="0" smtClean="0"/>
              <a:t>ја и Левантског мора. Син</a:t>
            </a:r>
            <a:r>
              <a:rPr lang="sr-Cyrl-CS" sz="1600" dirty="0" smtClean="0"/>
              <a:t>а</a:t>
            </a:r>
            <a:r>
              <a:rPr lang="sr-Latn-CS" sz="1600" dirty="0" smtClean="0"/>
              <a:t>ј је био посебно значајан због рударских активности које су у периоду средњег царства биле веома развијене. Са важним центрима на обали Средоземног мора, као што су К</a:t>
            </a:r>
            <a:r>
              <a:rPr lang="sr-Cyrl-CS" sz="1600" dirty="0" smtClean="0"/>
              <a:t>а</a:t>
            </a:r>
            <a:r>
              <a:rPr lang="sr-Latn-CS" sz="1600" dirty="0" smtClean="0"/>
              <a:t>деш</a:t>
            </a:r>
            <a:r>
              <a:rPr lang="sr-Cyrl-CS" sz="1600" dirty="0" smtClean="0"/>
              <a:t>,</a:t>
            </a:r>
            <a:r>
              <a:rPr lang="sr-Latn-CS" sz="1600" dirty="0" smtClean="0"/>
              <a:t> Библос и други, одржавани су дипломатски односи. Египат је развио трговину и са државама у Палестини и Месопотамији.</a:t>
            </a:r>
            <a:endParaRPr lang="en-US" sz="1600" dirty="0" smtClean="0"/>
          </a:p>
          <a:p>
            <a:pPr algn="just"/>
            <a:r>
              <a:rPr lang="sr-Cyrl-CS" sz="1600" dirty="0" smtClean="0"/>
              <a:t>         </a:t>
            </a:r>
            <a:r>
              <a:rPr lang="sr-Latn-CS" sz="1600" dirty="0" smtClean="0"/>
              <a:t>За средње царство везује се и најезда странаца, који су у периоду дужем од једног века владали Египтом. Ови странци, познати као Хикси, дали су већи број владара, а њихово порекло није сасвим извесно (иако најновија истраживања откривају фреске из њихових насеобина које су веома сличне оним са подручја минојске цивилизације). Они су формирали и своју престоницу Аварис у делти Нила.</a:t>
            </a:r>
            <a:endParaRPr lang="en-US" sz="1600" dirty="0" smtClean="0"/>
          </a:p>
          <a:p>
            <a:pPr algn="just"/>
            <a:r>
              <a:rPr lang="sr-Cyrl-CS" sz="1600" dirty="0" smtClean="0"/>
              <a:t>          </a:t>
            </a:r>
            <a:r>
              <a:rPr lang="sr-Latn-CS" sz="1600" dirty="0" smtClean="0"/>
              <a:t>Период дуг око 200 година је други међупериод у развоју </a:t>
            </a:r>
            <a:r>
              <a:rPr lang="sr-Latn-CS" sz="1600" smtClean="0"/>
              <a:t>старог Египта</a:t>
            </a:r>
            <a:r>
              <a:rPr lang="sr-Cyrl-CS" sz="1600" smtClean="0"/>
              <a:t> </a:t>
            </a:r>
            <a:r>
              <a:rPr lang="sr-Latn-CS" sz="1600" dirty="0" smtClean="0"/>
              <a:t>(од 1720. до око 1550. године пре нове ере). Он се завршава походом Ахмозеа I, оснивача XVIII династије на Аварис и протеривањем Хикса из делте Нила.</a:t>
            </a: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Египат кроз династичке периоде</a:t>
            </a:r>
            <a:endParaRPr lang="en-US" dirty="0"/>
          </a:p>
        </p:txBody>
      </p:sp>
      <p:sp>
        <p:nvSpPr>
          <p:cNvPr id="3" name="Content Placeholder 2"/>
          <p:cNvSpPr>
            <a:spLocks noGrp="1"/>
          </p:cNvSpPr>
          <p:nvPr>
            <p:ph idx="1"/>
          </p:nvPr>
        </p:nvSpPr>
        <p:spPr/>
        <p:txBody>
          <a:bodyPr>
            <a:noAutofit/>
          </a:bodyPr>
          <a:lstStyle/>
          <a:p>
            <a:pPr algn="just">
              <a:buNone/>
            </a:pPr>
            <a:r>
              <a:rPr lang="en-US" sz="1600" smtClean="0"/>
              <a:t>       </a:t>
            </a:r>
            <a:r>
              <a:rPr lang="sr-Latn-CS" sz="1600" smtClean="0"/>
              <a:t>У </a:t>
            </a:r>
            <a:r>
              <a:rPr lang="sr-Latn-CS" sz="1600" dirty="0" smtClean="0"/>
              <a:t>овом периоду су владали неки од најзначајнијих египатских владара: Тутмес I, Тутме</a:t>
            </a:r>
            <a:r>
              <a:rPr lang="sr-Cyrl-CS" sz="1600" dirty="0" smtClean="0"/>
              <a:t>с </a:t>
            </a:r>
            <a:r>
              <a:rPr lang="sr-Latn-CS" sz="1600" dirty="0" smtClean="0"/>
              <a:t>III, краљица Хатшепсут, Ехнатон</a:t>
            </a:r>
            <a:r>
              <a:rPr lang="sr-Cyrl-CS" sz="1600" dirty="0" smtClean="0"/>
              <a:t>,</a:t>
            </a:r>
            <a:r>
              <a:rPr lang="sr-Latn-CS" sz="1600" dirty="0" smtClean="0"/>
              <a:t> Рамзес II . Египат се простирао од Нубије, преко Црвеног мора и Палестине, до реке Еуфрат. Освајањем предела око Еуфрата утицало је на јачање утицаја Египта у ширем подручју Месопотамије, Мале Азије и суседних области.Чак су владари суседних земаља почели да дају данак. Није био занемарљив и велики р</a:t>
            </a:r>
            <a:r>
              <a:rPr lang="sr-Cyrl-CS" sz="1600" dirty="0" smtClean="0"/>
              <a:t>а</a:t>
            </a:r>
            <a:r>
              <a:rPr lang="sr-Latn-CS" sz="1600" dirty="0" smtClean="0"/>
              <a:t>т</a:t>
            </a:r>
            <a:r>
              <a:rPr lang="sr-Cyrl-CS" sz="1600" dirty="0" smtClean="0"/>
              <a:t>н</a:t>
            </a:r>
            <a:r>
              <a:rPr lang="sr-Latn-CS" sz="1600" dirty="0" smtClean="0"/>
              <a:t>и плен, као и контрола најважнијих трговачких путева. Са друге стране</a:t>
            </a:r>
            <a:r>
              <a:rPr lang="sr-Cyrl-CS" sz="1600" dirty="0" smtClean="0"/>
              <a:t>,</a:t>
            </a:r>
            <a:r>
              <a:rPr lang="sr-Latn-CS" sz="1600" dirty="0" smtClean="0"/>
              <a:t> фараон Тутмес III (поред успешних похода према Сирији, Еуфрату и Лев</a:t>
            </a:r>
            <a:r>
              <a:rPr lang="sr-Cyrl-CS" sz="1600" dirty="0" smtClean="0"/>
              <a:t>а</a:t>
            </a:r>
            <a:r>
              <a:rPr lang="sr-Latn-CS" sz="1600" dirty="0" smtClean="0"/>
              <a:t>нту)</a:t>
            </a:r>
            <a:r>
              <a:rPr lang="sr-Cyrl-CS" sz="1600" dirty="0" smtClean="0"/>
              <a:t>,</a:t>
            </a:r>
            <a:r>
              <a:rPr lang="sr-Latn-CS" sz="1600" dirty="0" smtClean="0"/>
              <a:t> освојио скоро читаву Нубију, што је омогућило велики прилив злата из ових и суседних афричких области. Велика освајања извршена под Тутмесом III и Аменхотепом II и поред великих добитака, исцрпела су земљу. Наступио је период стабилнијих односа са суседима. Дипломатски односи се све више развијају (што је утврђено проналаском државног архива у Ел Амарни). Ту су пронађена писма која сведоче о савезу између Египта и Митона. У једном писму, </a:t>
            </a:r>
            <a:r>
              <a:rPr lang="sr-Cyrl-CS" sz="1600" dirty="0" smtClean="0"/>
              <a:t>в</a:t>
            </a:r>
            <a:r>
              <a:rPr lang="sr-Latn-CS" sz="1600" dirty="0" smtClean="0"/>
              <a:t>авилонски владар тражи од египатског фараона да казни пљачку вавилонског каравана. Вавилонски владар, такође, протестује </a:t>
            </a:r>
            <a:r>
              <a:rPr lang="sr-Cyrl-CS" sz="1600" dirty="0" smtClean="0"/>
              <a:t>зато</a:t>
            </a:r>
            <a:r>
              <a:rPr lang="sr-Latn-CS" sz="1600" dirty="0" smtClean="0"/>
              <a:t> што египатски фараон успоставља непосредне дипломатске односе са Асиријом, коју он сматра потчињеном земљом.</a:t>
            </a:r>
            <a:endParaRPr lang="en-US" sz="1600" dirty="0" smtClean="0"/>
          </a:p>
          <a:p>
            <a:pPr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Египат кроз династичке периоде</a:t>
            </a:r>
            <a:endParaRPr lang="en-US" dirty="0"/>
          </a:p>
        </p:txBody>
      </p:sp>
      <p:sp>
        <p:nvSpPr>
          <p:cNvPr id="3" name="Content Placeholder 2"/>
          <p:cNvSpPr>
            <a:spLocks noGrp="1"/>
          </p:cNvSpPr>
          <p:nvPr>
            <p:ph idx="1"/>
          </p:nvPr>
        </p:nvSpPr>
        <p:spPr/>
        <p:txBody>
          <a:bodyPr>
            <a:noAutofit/>
          </a:bodyPr>
          <a:lstStyle/>
          <a:p>
            <a:pPr algn="just"/>
            <a:r>
              <a:rPr lang="sr-Cyrl-CS" sz="1800" dirty="0" smtClean="0"/>
              <a:t> </a:t>
            </a:r>
            <a:r>
              <a:rPr lang="sr-Latn-CS" sz="1800" dirty="0" smtClean="0"/>
              <a:t>Овај период почиње владавином Аменхотепа III, који се поред развијања дипломатских активности, бавио и грађевинарством (познат је по раскошним тебанским храмовима). За време његове владавине појављује се једна нова </a:t>
            </a:r>
            <a:r>
              <a:rPr lang="sr-Cyrl-CS" sz="1800" dirty="0" smtClean="0"/>
              <a:t>          </a:t>
            </a:r>
            <a:r>
              <a:rPr lang="sr-Latn-CS" sz="1800" dirty="0" smtClean="0"/>
              <a:t>сила- Хети, који почињу да надиру из Мале Азије. Ово надирање праћено је и покушајима владара појединих египатских поседа (Сириј</a:t>
            </a:r>
            <a:r>
              <a:rPr lang="sr-Cyrl-CS" sz="1800" dirty="0" smtClean="0"/>
              <a:t>е,</a:t>
            </a:r>
            <a:r>
              <a:rPr lang="sr-Latn-CS" sz="1800" dirty="0" smtClean="0"/>
              <a:t> нпр.) да се отргну од централне власти (чак и уз помоћ стран</a:t>
            </a:r>
            <a:r>
              <a:rPr lang="sr-Cyrl-CS" sz="1800" dirty="0" smtClean="0"/>
              <a:t>аца</a:t>
            </a:r>
            <a:r>
              <a:rPr lang="sr-Latn-CS" sz="1800" dirty="0" smtClean="0"/>
              <a:t> који надиру- Хета).</a:t>
            </a:r>
            <a:endParaRPr lang="en-US" sz="1800" dirty="0" smtClean="0"/>
          </a:p>
          <a:p>
            <a:pPr algn="just"/>
            <a:r>
              <a:rPr lang="sr-Cyrl-CS" sz="1800" dirty="0" smtClean="0"/>
              <a:t>         </a:t>
            </a:r>
            <a:r>
              <a:rPr lang="sr-Latn-CS" sz="1800" dirty="0" smtClean="0"/>
              <a:t>Наследник Аменхотепа III, Аменхотеп IV, остаће познат по својој верској реформи, којом ће озбиљно уздрмати више слојеве свештенства у Египту. Он окреће леђа култу бога Амона и враћа се старом соларном божанству (Хорахта)</a:t>
            </a:r>
            <a:r>
              <a:rPr lang="sr-Cyrl-CS" sz="1800" dirty="0" smtClean="0"/>
              <a:t>. </a:t>
            </a:r>
            <a:r>
              <a:rPr lang="sr-Latn-CS" sz="1800" dirty="0" smtClean="0"/>
              <a:t>Почиње са прогонима Амонових свештеника и са забраном спомињања његовог имена, као и речи „</a:t>
            </a:r>
            <a:r>
              <a:rPr lang="sr-Cyrl-CS" sz="1800" dirty="0" smtClean="0"/>
              <a:t>б</a:t>
            </a:r>
            <a:r>
              <a:rPr lang="sr-Latn-CS" sz="1800" dirty="0" smtClean="0"/>
              <a:t>огови“. Аменхотеп IV заводи култ једног и врховног бога, Атона и мења име у Ехнатон, што значи „сјај Атонов“. </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Египат кроз династичке периоде</a:t>
            </a:r>
            <a:endParaRPr lang="en-US" dirty="0"/>
          </a:p>
        </p:txBody>
      </p:sp>
      <p:sp>
        <p:nvSpPr>
          <p:cNvPr id="3" name="Content Placeholder 2"/>
          <p:cNvSpPr>
            <a:spLocks noGrp="1"/>
          </p:cNvSpPr>
          <p:nvPr>
            <p:ph idx="1"/>
          </p:nvPr>
        </p:nvSpPr>
        <p:spPr/>
        <p:txBody>
          <a:bodyPr>
            <a:normAutofit fontScale="62500" lnSpcReduction="20000"/>
          </a:bodyPr>
          <a:lstStyle/>
          <a:p>
            <a:pPr algn="just"/>
            <a:r>
              <a:rPr lang="sr-Cyrl-CS" dirty="0" smtClean="0"/>
              <a:t> </a:t>
            </a:r>
            <a:r>
              <a:rPr lang="sr-Latn-CS" dirty="0" smtClean="0"/>
              <a:t> Већ његов наследник, Тутанкамон, био је приморан да се врати култу бога Амона и практично ликвидира реформе свог претходника. За време свог кратког живота</a:t>
            </a:r>
            <a:r>
              <a:rPr lang="sr-Cyrl-CS" dirty="0" smtClean="0"/>
              <a:t>, </a:t>
            </a:r>
            <a:r>
              <a:rPr lang="sr-Latn-CS" dirty="0" smtClean="0"/>
              <a:t>Тутанкамон је одблесак бога Атона задржао још једино у својој гробници на наслону престола.</a:t>
            </a:r>
            <a:endParaRPr lang="en-US" dirty="0" smtClean="0"/>
          </a:p>
          <a:p>
            <a:pPr algn="just"/>
            <a:r>
              <a:rPr lang="sr-Cyrl-CS" dirty="0" smtClean="0"/>
              <a:t>         </a:t>
            </a:r>
            <a:r>
              <a:rPr lang="sr-Latn-CS" dirty="0" smtClean="0"/>
              <a:t>Следећи владар Хоремхеб, потпуно је детронизовао бога Атона и поново прихватио тебанско свештенство. Ехнатонов главни град је напуштен и срушен. Овај фараон се сматра оснивачем XIX династије која ће Египат вратити на пут освајачких ратова. Сам Хоремхеб је извршио успешан поход у Нубију као и мање експедиције у јужну земљу, Пун</a:t>
            </a:r>
            <a:r>
              <a:rPr lang="sr-Cyrl-CS" dirty="0" smtClean="0"/>
              <a:t>т</a:t>
            </a:r>
            <a:r>
              <a:rPr lang="sr-Latn-CS" dirty="0" smtClean="0"/>
              <a:t>. Сачуван је и један натпис о победи над Хетима. Његов наследник</a:t>
            </a:r>
            <a:r>
              <a:rPr lang="sr-Cyrl-CS" dirty="0" smtClean="0"/>
              <a:t>,</a:t>
            </a:r>
            <a:r>
              <a:rPr lang="sr-Latn-CS" dirty="0" smtClean="0"/>
              <a:t> Рамзес I извршио је реформу војске, а почео је да користи у знатној мери и најамнике странце. Следећи владар Сети I је поново кренуо на исток, заузео Палестину и </a:t>
            </a:r>
            <a:r>
              <a:rPr lang="sr-Cyrl-CS" dirty="0" smtClean="0"/>
              <a:t>продро</a:t>
            </a:r>
            <a:r>
              <a:rPr lang="sr-Latn-CS" dirty="0" smtClean="0"/>
              <a:t> и </a:t>
            </a:r>
            <a:r>
              <a:rPr lang="sr-Cyrl-CS" dirty="0" smtClean="0"/>
              <a:t>у </a:t>
            </a:r>
            <a:r>
              <a:rPr lang="sr-Latn-CS" dirty="0" smtClean="0"/>
              <a:t>Сирију, некадашњу област под египатском влашћу.</a:t>
            </a:r>
            <a:r>
              <a:rPr lang="en-US" smtClean="0"/>
              <a:t> </a:t>
            </a:r>
            <a:r>
              <a:rPr lang="sr-Latn-CS" smtClean="0"/>
              <a:t>Рамзес </a:t>
            </a:r>
            <a:r>
              <a:rPr lang="sr-Latn-CS" dirty="0" smtClean="0"/>
              <a:t>II, Сетијев наследник, остаће познат по великим војним походима, као и монументалним грађевинама.</a:t>
            </a:r>
            <a:endParaRPr lang="en-US" dirty="0" smtClean="0"/>
          </a:p>
          <a:p>
            <a:pPr algn="just">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Египат кроз династичке периоде</a:t>
            </a:r>
            <a:endParaRPr lang="en-US" dirty="0"/>
          </a:p>
        </p:txBody>
      </p:sp>
      <p:sp>
        <p:nvSpPr>
          <p:cNvPr id="3" name="Content Placeholder 2"/>
          <p:cNvSpPr>
            <a:spLocks noGrp="1"/>
          </p:cNvSpPr>
          <p:nvPr>
            <p:ph idx="1"/>
          </p:nvPr>
        </p:nvSpPr>
        <p:spPr/>
        <p:txBody>
          <a:bodyPr>
            <a:normAutofit fontScale="55000" lnSpcReduction="20000"/>
          </a:bodyPr>
          <a:lstStyle/>
          <a:p>
            <a:pPr algn="just"/>
            <a:r>
              <a:rPr lang="sr-Cyrl-CS" dirty="0" smtClean="0"/>
              <a:t>  </a:t>
            </a:r>
            <a:r>
              <a:rPr lang="sr-Latn-CS" dirty="0" smtClean="0"/>
              <a:t>Први велики поход Рамзеса II био је усмерен преко Палестине ка граду Кадешу, где се 1312. године пре нове ере одиграла велика битка, вероватно без победника</a:t>
            </a:r>
            <a:r>
              <a:rPr lang="sr-Cyrl-CS" dirty="0" smtClean="0"/>
              <a:t>, </a:t>
            </a:r>
            <a:r>
              <a:rPr lang="sr-Latn-CS" dirty="0" smtClean="0"/>
              <a:t> у којој су египатске трупе претрпеле осетне губитке. После ове битке, Рамзес II се враћа у Египат, али са намеро</a:t>
            </a:r>
            <a:r>
              <a:rPr lang="sr-Cyrl-CS" dirty="0" smtClean="0"/>
              <a:t>м</a:t>
            </a:r>
            <a:r>
              <a:rPr lang="sr-Latn-CS" dirty="0" smtClean="0"/>
              <a:t> да једном ипак допре до Сирије.</a:t>
            </a:r>
            <a:endParaRPr lang="en-US" dirty="0" smtClean="0"/>
          </a:p>
          <a:p>
            <a:pPr algn="just"/>
            <a:r>
              <a:rPr lang="sr-Cyrl-CS" dirty="0" smtClean="0"/>
              <a:t>         </a:t>
            </a:r>
            <a:r>
              <a:rPr lang="sr-Latn-CS" dirty="0" smtClean="0"/>
              <a:t>Други поход</a:t>
            </a:r>
            <a:r>
              <a:rPr lang="sr-Cyrl-CS" dirty="0" smtClean="0"/>
              <a:t>  је</a:t>
            </a:r>
            <a:r>
              <a:rPr lang="sr-Latn-CS" dirty="0" smtClean="0"/>
              <a:t> Рамзес II припремао доста темељно и са много више коришћења обавештења о кретању и позицијама противника. Поход је ишао спорије, али је зато брижљиво учвршћивао власт у свакој освојеној области </a:t>
            </a:r>
            <a:r>
              <a:rPr lang="sr-Cyrl-CS" dirty="0" smtClean="0"/>
              <a:t>и</a:t>
            </a:r>
            <a:r>
              <a:rPr lang="sr-Latn-CS" dirty="0" smtClean="0"/>
              <a:t> граду. Током рата, Рамзес је продро дубоко у Сирију, до њених северних граница. Повољна околност по њега је била и грађански рат између два </a:t>
            </a:r>
            <a:r>
              <a:rPr lang="sr-Cyrl-CS" dirty="0" smtClean="0"/>
              <a:t>х</a:t>
            </a:r>
            <a:r>
              <a:rPr lang="sr-Latn-CS" dirty="0" smtClean="0"/>
              <a:t>етска претендента на престо, Хатушилиша и Урхитсшуба.</a:t>
            </a:r>
            <a:endParaRPr lang="en-US" dirty="0" smtClean="0"/>
          </a:p>
          <a:p>
            <a:pPr algn="just"/>
            <a:r>
              <a:rPr lang="sr-Cyrl-CS" dirty="0" smtClean="0"/>
              <a:t>         </a:t>
            </a:r>
            <a:r>
              <a:rPr lang="sr-Latn-CS" dirty="0" smtClean="0"/>
              <a:t>Овај ратни сукоб је значајан и због мировног споразума склопљеног између Рамзеса II и Хатушилиша</a:t>
            </a:r>
            <a:r>
              <a:rPr lang="sr-Cyrl-CS" dirty="0" smtClean="0"/>
              <a:t>(Хатушили III)</a:t>
            </a:r>
            <a:r>
              <a:rPr lang="sr-Latn-CS" dirty="0" smtClean="0"/>
              <a:t> 1296. </a:t>
            </a:r>
            <a:r>
              <a:rPr lang="sr-Cyrl-CS" dirty="0" smtClean="0"/>
              <a:t>г</a:t>
            </a:r>
            <a:r>
              <a:rPr lang="sr-Latn-CS" dirty="0" smtClean="0"/>
              <a:t>одине(1269.</a:t>
            </a:r>
            <a:r>
              <a:rPr lang="sr-Cyrl-CS" dirty="0" smtClean="0"/>
              <a:t>године Амели Курт  ,,Стари Исток“Завод за уџбенике Београд 2004.)</a:t>
            </a:r>
            <a:r>
              <a:rPr lang="sr-Latn-CS" dirty="0" smtClean="0"/>
              <a:t> пре нове ере. Овај споразум је сачуван и представља један од најранијих пример</a:t>
            </a:r>
            <a:r>
              <a:rPr lang="sr-Cyrl-CS" dirty="0" smtClean="0"/>
              <a:t>а</a:t>
            </a:r>
            <a:r>
              <a:rPr lang="sr-Latn-CS" dirty="0" smtClean="0"/>
              <a:t> једног вишеслојног међународног уговора.</a:t>
            </a: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Египат кроз династичке периоде</a:t>
            </a:r>
            <a:endParaRPr lang="en-US" dirty="0"/>
          </a:p>
        </p:txBody>
      </p:sp>
      <p:sp>
        <p:nvSpPr>
          <p:cNvPr id="3" name="Content Placeholder 2"/>
          <p:cNvSpPr>
            <a:spLocks noGrp="1"/>
          </p:cNvSpPr>
          <p:nvPr>
            <p:ph idx="1"/>
          </p:nvPr>
        </p:nvSpPr>
        <p:spPr/>
        <p:txBody>
          <a:bodyPr>
            <a:normAutofit lnSpcReduction="10000"/>
          </a:bodyPr>
          <a:lstStyle/>
          <a:p>
            <a:pPr algn="just"/>
            <a:endParaRPr lang="en-US" sz="2400" dirty="0" smtClean="0"/>
          </a:p>
          <a:p>
            <a:pPr algn="just"/>
            <a:r>
              <a:rPr lang="sr-Cyrl-CS" sz="1600" dirty="0" smtClean="0"/>
              <a:t> </a:t>
            </a:r>
            <a:r>
              <a:rPr lang="sr-Latn-CS" sz="2400" dirty="0" smtClean="0"/>
              <a:t>Резултат овог рата и мировног уговора био је мир на источним границама Египта и успостављање јаких трговачких веза Египта са азијским земљама.</a:t>
            </a:r>
            <a:endParaRPr lang="en-US" sz="2400" dirty="0" smtClean="0"/>
          </a:p>
          <a:p>
            <a:pPr algn="just"/>
            <a:r>
              <a:rPr lang="sr-Cyrl-CS" sz="2400" dirty="0" smtClean="0"/>
              <a:t>         </a:t>
            </a:r>
            <a:r>
              <a:rPr lang="sr-Latn-CS" sz="2400" dirty="0" smtClean="0"/>
              <a:t>Рамзес II се после великих похода и освајањ</a:t>
            </a:r>
            <a:r>
              <a:rPr lang="sr-Cyrl-CS" sz="2400" dirty="0" smtClean="0"/>
              <a:t>а</a:t>
            </a:r>
            <a:r>
              <a:rPr lang="sr-Latn-CS" sz="2400" dirty="0" smtClean="0"/>
              <a:t> према истоку и према југу посветио унутрашњем уређењу државе и посебно грађевинским радовима. Подигао је нову престоницу у источном делу делте Нила, која је названа Пер Рамзес (Дом Рамзесов). Изграђени су или завршени многи храмови у Теби, Абидосу и на другим местима. Посебно треба истаћи храм у пећини у Абу Симбелу са колосалним статуама фарао</a:t>
            </a:r>
            <a:r>
              <a:rPr lang="sr-Latn-CS" sz="1600" dirty="0" smtClean="0"/>
              <a:t>на.</a:t>
            </a: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2885</Words>
  <Application>Microsoft Office PowerPoint</Application>
  <PresentationFormat>On-screen Show (4:3)</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Општа историја државе и права 5 </vt:lpstr>
      <vt:lpstr>Египат кроз династичке периоде</vt:lpstr>
      <vt:lpstr>Египат кроз династичке периоде</vt:lpstr>
      <vt:lpstr>Египат кроз династичке периоде</vt:lpstr>
      <vt:lpstr>Египат кроз династичке периоде</vt:lpstr>
      <vt:lpstr>Египат кроз династичке периоде</vt:lpstr>
      <vt:lpstr>Египат кроз династичке периоде</vt:lpstr>
      <vt:lpstr>Египат кроз династичке периоде</vt:lpstr>
      <vt:lpstr>Египат кроз династичке периоде</vt:lpstr>
      <vt:lpstr>Египат кроз династичке периоде</vt:lpstr>
      <vt:lpstr>Египат кроз династичке периоде</vt:lpstr>
      <vt:lpstr>Државна организација и судство у Египту</vt:lpstr>
      <vt:lpstr>Државна организација и судство у Египту</vt:lpstr>
      <vt:lpstr>Државна организација и судство у Египту</vt:lpstr>
      <vt:lpstr>Питања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Општа историја државе и права </dc:title>
  <dc:creator>Zoran</dc:creator>
  <cp:lastModifiedBy>Zoran</cp:lastModifiedBy>
  <cp:revision>81</cp:revision>
  <dcterms:created xsi:type="dcterms:W3CDTF">2020-11-01T21:46:36Z</dcterms:created>
  <dcterms:modified xsi:type="dcterms:W3CDTF">2020-11-27T22:14:37Z</dcterms:modified>
</cp:coreProperties>
</file>