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2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2026E-DA28-4DA9-B92E-DD92A089021F}"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92026E-DA28-4DA9-B92E-DD92A089021F}" type="datetimeFigureOut">
              <a:rPr lang="en-US" smtClean="0"/>
              <a:pPr/>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2026E-DA28-4DA9-B92E-DD92A089021F}" type="datetimeFigureOut">
              <a:rPr lang="en-US" smtClean="0"/>
              <a:pPr/>
              <a:t>11/14/2020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2026E-DA28-4DA9-B92E-DD92A089021F}" type="datetimeFigureOut">
              <a:rPr lang="en-US" smtClean="0"/>
              <a:pPr/>
              <a:t>11/14/2020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2026E-DA28-4DA9-B92E-DD92A089021F}" type="datetimeFigureOut">
              <a:rPr lang="en-US" smtClean="0"/>
              <a:pPr/>
              <a:t>11/14/2020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2026E-DA28-4DA9-B92E-DD92A089021F}" type="datetimeFigureOut">
              <a:rPr lang="en-US" smtClean="0"/>
              <a:pPr/>
              <a:t>11/14/2020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D3474-A8BA-453C-9C07-D8024EB0AA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Општа историја државе и права</a:t>
            </a:r>
            <a:r>
              <a:rPr lang="en-US" dirty="0" smtClean="0"/>
              <a:t> 3</a:t>
            </a:r>
            <a:r>
              <a:rPr lang="sr-Cyrl-RS" dirty="0" smtClean="0"/>
              <a:t/>
            </a:r>
            <a:br>
              <a:rPr lang="sr-Cyrl-RS" dirty="0" smtClean="0"/>
            </a:br>
            <a:endParaRPr lang="en-US" dirty="0"/>
          </a:p>
        </p:txBody>
      </p:sp>
      <p:sp>
        <p:nvSpPr>
          <p:cNvPr id="3" name="Subtitle 2"/>
          <p:cNvSpPr>
            <a:spLocks noGrp="1"/>
          </p:cNvSpPr>
          <p:nvPr>
            <p:ph type="subTitle" idx="1"/>
          </p:nvPr>
        </p:nvSpPr>
        <p:spPr/>
        <p:txBody>
          <a:bodyPr/>
          <a:lstStyle/>
          <a:p>
            <a:r>
              <a:rPr lang="sr-Cyrl-CS" dirty="0" smtClean="0"/>
              <a:t>П</a:t>
            </a:r>
            <a:r>
              <a:rPr lang="sr-Cyrl-RS" dirty="0" smtClean="0"/>
              <a:t>роф.др Душан Јеротијевић</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Вавилонско царство</a:t>
            </a:r>
            <a:endParaRPr lang="en-US" dirty="0"/>
          </a:p>
        </p:txBody>
      </p:sp>
      <p:sp>
        <p:nvSpPr>
          <p:cNvPr id="3" name="Content Placeholder 2"/>
          <p:cNvSpPr>
            <a:spLocks noGrp="1"/>
          </p:cNvSpPr>
          <p:nvPr>
            <p:ph idx="1"/>
          </p:nvPr>
        </p:nvSpPr>
        <p:spPr/>
        <p:txBody>
          <a:bodyPr>
            <a:normAutofit fontScale="85000" lnSpcReduction="20000"/>
          </a:bodyPr>
          <a:lstStyle/>
          <a:p>
            <a:pPr algn="just"/>
            <a:r>
              <a:rPr lang="sr-Cyrl-CS" dirty="0" smtClean="0"/>
              <a:t> </a:t>
            </a:r>
            <a:r>
              <a:rPr lang="sr-Latn-CS" dirty="0" smtClean="0"/>
              <a:t>Поред раније споменутих прописа о  браку</a:t>
            </a:r>
            <a:r>
              <a:rPr lang="sr-Cyrl-CS" dirty="0" smtClean="0"/>
              <a:t>, </a:t>
            </a:r>
            <a:r>
              <a:rPr lang="sr-Latn-CS" dirty="0" smtClean="0"/>
              <a:t>који се тичу п</a:t>
            </a:r>
            <a:r>
              <a:rPr lang="sr-Cyrl-CS" dirty="0" smtClean="0"/>
              <a:t>о</a:t>
            </a:r>
            <a:r>
              <a:rPr lang="sr-Latn-CS" dirty="0" smtClean="0"/>
              <a:t>ступка склапања брака,  треба посебно навести и прописе који се тичу учињених поклона и мираза</a:t>
            </a:r>
            <a:r>
              <a:rPr lang="sr-Cyrl-CS" dirty="0" smtClean="0"/>
              <a:t>,</a:t>
            </a:r>
            <a:r>
              <a:rPr lang="sr-Latn-CS" dirty="0" smtClean="0"/>
              <a:t> као и развода и родитељске власти. Наследно право је својим добрим делом остало ван Законика и било је регулисано обичајним правом. Наследници су по закону били само мушкарци, док су се жене намиривале преко мираза. Једини вид тестаменталног наследства може се уочити </a:t>
            </a:r>
            <a:r>
              <a:rPr lang="sr-Cyrl-CS" dirty="0" smtClean="0"/>
              <a:t>у</a:t>
            </a:r>
            <a:r>
              <a:rPr lang="sr-Latn-CS" dirty="0" smtClean="0"/>
              <a:t> члану 182</a:t>
            </a:r>
            <a:r>
              <a:rPr lang="sr-Cyrl-CS" dirty="0" smtClean="0"/>
              <a:t>, </a:t>
            </a:r>
            <a:r>
              <a:rPr lang="sr-Latn-CS" dirty="0" smtClean="0"/>
              <a:t>где се даје право свештеницима у храму бога Мардука да своју заоставштину мо</a:t>
            </a:r>
            <a:r>
              <a:rPr lang="sr-Cyrl-CS" dirty="0" smtClean="0"/>
              <a:t>гу</a:t>
            </a:r>
            <a:r>
              <a:rPr lang="sr-Latn-CS" dirty="0" smtClean="0"/>
              <a:t> оставити било коме по својој жељи.</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Вавилонско царство</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ru-RU" dirty="0" smtClean="0"/>
              <a:t> </a:t>
            </a:r>
            <a:r>
              <a:rPr lang="en-US" dirty="0" smtClean="0"/>
              <a:t>    </a:t>
            </a:r>
            <a:r>
              <a:rPr lang="sr-Latn-CS" dirty="0" smtClean="0"/>
              <a:t>Кривичноправни део Законика заостаје за грађанским делом, посебно што је у њему значајно заступ</a:t>
            </a:r>
            <a:r>
              <a:rPr lang="sr-Cyrl-CS" dirty="0" smtClean="0"/>
              <a:t>љ</a:t>
            </a:r>
            <a:r>
              <a:rPr lang="sr-Latn-CS" dirty="0" smtClean="0"/>
              <a:t>ен принцип талиона ( у правом смислу </a:t>
            </a:r>
            <a:r>
              <a:rPr lang="sr-Cyrl-CS" dirty="0" smtClean="0"/>
              <a:t>„</a:t>
            </a:r>
            <a:r>
              <a:rPr lang="sr-Latn-CS" dirty="0" smtClean="0"/>
              <a:t>око за око, зуб за зуб</a:t>
            </a:r>
            <a:r>
              <a:rPr lang="sr-Cyrl-CS" dirty="0" smtClean="0"/>
              <a:t>“</a:t>
            </a:r>
            <a:r>
              <a:rPr lang="sr-Latn-CS" dirty="0" smtClean="0"/>
              <a:t> или у симболичком смислу- одсецање језика за увреду</a:t>
            </a:r>
            <a:r>
              <a:rPr lang="sr-Cyrl-CS" dirty="0" smtClean="0"/>
              <a:t>, </a:t>
            </a:r>
            <a:r>
              <a:rPr lang="sr-Latn-CS" dirty="0" smtClean="0"/>
              <a:t>на пример).</a:t>
            </a:r>
            <a:endParaRPr lang="en-US" dirty="0" smtClean="0"/>
          </a:p>
          <a:p>
            <a:pPr algn="just">
              <a:buNone/>
            </a:pPr>
            <a:r>
              <a:rPr lang="sr-Cyrl-CS" dirty="0" smtClean="0"/>
              <a:t>          </a:t>
            </a:r>
            <a:r>
              <a:rPr lang="sr-Latn-CS" dirty="0" smtClean="0"/>
              <a:t>Најбројнију групу кривичних дела, чине дела против личног интегритета, као што су телесне повреде, клевете, увреде, силовање и разне врсте убистава (не говори се о неком уопштеном убиству, већ о појединачним специфичним ситуацијама). Остале веће групе кривичних дела могу се сврстати у деликте против брака и породице (инцест, прељуба жене) и пр</a:t>
            </a:r>
            <a:r>
              <a:rPr lang="sr-Cyrl-CS" dirty="0" smtClean="0"/>
              <a:t>о</a:t>
            </a:r>
            <a:r>
              <a:rPr lang="sr-Latn-CS" dirty="0" smtClean="0"/>
              <a:t>тив имовине (разне врсте крађе). Поред тога</a:t>
            </a:r>
            <a:r>
              <a:rPr lang="sr-Cyrl-CS" dirty="0" smtClean="0"/>
              <a:t>,</a:t>
            </a:r>
            <a:r>
              <a:rPr lang="sr-Latn-CS" dirty="0" smtClean="0"/>
              <a:t> постоје и нека специфична дела која се не могу класификовати.</a:t>
            </a:r>
            <a:r>
              <a:rPr lang="sr-Cyrl-CS" dirty="0" smtClean="0"/>
              <a:t> На пример, прописана је смртна казна у случају да се илку ратник не одазове у рат, већ пошаље плаћеника или да крчмарица не пријави заверенике из своје крчме.</a:t>
            </a:r>
            <a:endParaRPr lang="en-US" dirty="0" smtClean="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Вавилонско царство</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sr-Latn-CS" dirty="0" smtClean="0"/>
              <a:t> </a:t>
            </a:r>
            <a:r>
              <a:rPr lang="en-US" dirty="0" smtClean="0"/>
              <a:t>   </a:t>
            </a:r>
            <a:r>
              <a:rPr lang="sr-Cyrl-CS" dirty="0" smtClean="0"/>
              <a:t> </a:t>
            </a:r>
            <a:r>
              <a:rPr lang="sr-Latn-CS" dirty="0" smtClean="0"/>
              <a:t>У Законику је истакнута и неједнакост људи из различитих слојева. Тако</a:t>
            </a:r>
            <a:r>
              <a:rPr lang="sr-Cyrl-CS" dirty="0" smtClean="0"/>
              <a:t>,</a:t>
            </a:r>
            <a:r>
              <a:rPr lang="sr-Latn-CS" dirty="0" smtClean="0"/>
              <a:t> на пример</a:t>
            </a:r>
            <a:r>
              <a:rPr lang="sr-Cyrl-CS" dirty="0" smtClean="0"/>
              <a:t>,</a:t>
            </a:r>
            <a:r>
              <a:rPr lang="sr-Latn-CS" dirty="0" smtClean="0"/>
              <a:t> када је дошло до телесне повреде између два припадника истог слоја, примениће се талион, а када човек из вишег сталежа учини штету (повреду) човеку нижег сталежа, прописује се само новчана казна.</a:t>
            </a:r>
            <a:endParaRPr lang="en-US" dirty="0" smtClean="0"/>
          </a:p>
          <a:p>
            <a:pPr algn="just">
              <a:buNone/>
            </a:pPr>
            <a:r>
              <a:rPr lang="sr-Cyrl-CS" dirty="0" smtClean="0"/>
              <a:t>         </a:t>
            </a:r>
            <a:r>
              <a:rPr lang="sr-Latn-CS" dirty="0" smtClean="0"/>
              <a:t>У систему казни</a:t>
            </a:r>
            <a:r>
              <a:rPr lang="sr-Cyrl-CS" dirty="0" smtClean="0"/>
              <a:t>,</a:t>
            </a:r>
            <a:r>
              <a:rPr lang="sr-Latn-CS" dirty="0" smtClean="0"/>
              <a:t> смртна казна је честа и одређује се речима „да се убије“ и изузетно са начином извршења (нпр. да се спали , да се набије на колац итд.). Телесне казне су врло сурове (одсецање делова тела, бичевање, избијање зуба итд.). Поред сурове  примене принципа талиона, Законик је остављао могућност да се избегне казна договором, вансудским путем између оштећене и окривљене стране.</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Вавилонско царство</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sz="4000" dirty="0" smtClean="0"/>
              <a:t>    </a:t>
            </a:r>
            <a:r>
              <a:rPr lang="sr-Latn-CS" sz="4000" dirty="0" smtClean="0"/>
              <a:t>Хамураби се веома залагао за примену Законика. То се може видети из великог броја писама која је упућивао органима управе и водећим чиновницима. На крају треба рећи да је Хамураби био и велики градитељ. Саградио је велики зид око Вавилона (града), продужио и обновио системе канала и саградио храмове у Нипуру</a:t>
            </a:r>
            <a:r>
              <a:rPr lang="sr-Cyrl-CS" sz="4000" dirty="0" smtClean="0"/>
              <a:t>,</a:t>
            </a:r>
            <a:r>
              <a:rPr lang="sr-Latn-CS" sz="4000" dirty="0" smtClean="0"/>
              <a:t> Ериду и у још неким </a:t>
            </a:r>
            <a:r>
              <a:rPr lang="sr-Cyrl-CS" sz="4000" dirty="0" smtClean="0"/>
              <a:t>м</a:t>
            </a:r>
            <a:r>
              <a:rPr lang="sr-Latn-CS" sz="4000" dirty="0" smtClean="0"/>
              <a:t>есопотам</a:t>
            </a:r>
            <a:r>
              <a:rPr lang="sr-Cyrl-CS" sz="4000" dirty="0" smtClean="0"/>
              <a:t>иј</a:t>
            </a:r>
            <a:r>
              <a:rPr lang="sr-Latn-CS" sz="4000" dirty="0" smtClean="0"/>
              <a:t>ским градовима</a:t>
            </a:r>
            <a:r>
              <a:rPr lang="sr-Cyrl-CS" sz="4000" dirty="0" smtClean="0"/>
              <a:t>. </a:t>
            </a:r>
            <a:r>
              <a:rPr lang="sr-Latn-CS" sz="4000" dirty="0" smtClean="0"/>
              <a:t>После његове смрти</a:t>
            </a:r>
            <a:r>
              <a:rPr lang="sr-Cyrl-CS" sz="4000" dirty="0" smtClean="0"/>
              <a:t>,</a:t>
            </a:r>
            <a:r>
              <a:rPr lang="sr-Latn-CS" sz="4000" dirty="0" smtClean="0"/>
              <a:t> сјај Вавилона је почео да тамни. </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Вавилонско царство</a:t>
            </a:r>
            <a:endParaRPr lang="en-US" dirty="0"/>
          </a:p>
        </p:txBody>
      </p:sp>
      <p:sp>
        <p:nvSpPr>
          <p:cNvPr id="3" name="Content Placeholder 2"/>
          <p:cNvSpPr>
            <a:spLocks noGrp="1"/>
          </p:cNvSpPr>
          <p:nvPr>
            <p:ph idx="1"/>
          </p:nvPr>
        </p:nvSpPr>
        <p:spPr/>
        <p:txBody>
          <a:bodyPr>
            <a:normAutofit fontScale="25000" lnSpcReduction="20000"/>
          </a:bodyPr>
          <a:lstStyle/>
          <a:p>
            <a:pPr algn="just">
              <a:buNone/>
            </a:pPr>
            <a:r>
              <a:rPr lang="en-US" sz="9600" dirty="0" smtClean="0"/>
              <a:t>    </a:t>
            </a:r>
            <a:r>
              <a:rPr lang="sr-Latn-CS" sz="9600" dirty="0" smtClean="0"/>
              <a:t>Двадесетак година после његове смрти</a:t>
            </a:r>
            <a:r>
              <a:rPr lang="sr-Cyrl-CS" sz="9600" dirty="0" smtClean="0"/>
              <a:t>,</a:t>
            </a:r>
            <a:r>
              <a:rPr lang="sr-Latn-CS" sz="9600" dirty="0" smtClean="0"/>
              <a:t> Вавилон је изгубио област Мари. На југу земље дошло је до побуне у Ларси, што је веома утицало на трговину у заливу. Дошло је до губитка контроле над важним пољопривредним ресурсима на југу земље. </a:t>
            </a:r>
            <a:r>
              <a:rPr lang="sr-Cyrl-CS" sz="9600" dirty="0" smtClean="0"/>
              <a:t>П</a:t>
            </a:r>
            <a:r>
              <a:rPr lang="sr-Latn-CS" sz="9600" dirty="0" smtClean="0"/>
              <a:t>осле Хамурабијеве смрти, Вавилон је егзистирао још око 150 година и заједно са државама Ханом и Јамхадом би</a:t>
            </a:r>
            <a:r>
              <a:rPr lang="sr-Cyrl-CS" sz="9600" dirty="0" smtClean="0"/>
              <a:t>о</a:t>
            </a:r>
            <a:r>
              <a:rPr lang="sr-Latn-CS" sz="9600" dirty="0" smtClean="0"/>
              <a:t> је значајан чинилац у овом делу света.</a:t>
            </a:r>
            <a:r>
              <a:rPr lang="sr-Cyrl-CS" sz="9600" dirty="0" smtClean="0"/>
              <a:t>     </a:t>
            </a:r>
            <a:r>
              <a:rPr lang="sr-Latn-CS" sz="9600" dirty="0" smtClean="0"/>
              <a:t>Јачање индоевропских народа у подручју Мале Азије и на Иранској висоравни, донеће сумрак семитским државама у подручју Месопотамије. Прво ће престоницу Вавилонског царства уништити  хетитски краљ Муршили I око 1595</a:t>
            </a:r>
            <a:r>
              <a:rPr lang="sr-Cyrl-CS" sz="9600" dirty="0" smtClean="0"/>
              <a:t>.</a:t>
            </a:r>
            <a:r>
              <a:rPr lang="sr-Latn-CS" sz="9600" dirty="0" smtClean="0"/>
              <a:t> године пре нове ере, да би после њих завладали Касити (индоевропски народ са Иранске висоравни).</a:t>
            </a:r>
            <a:endParaRPr lang="en-US" sz="9600" dirty="0" smtClean="0"/>
          </a:p>
          <a:p>
            <a:pPr algn="just">
              <a:buNone/>
            </a:pPr>
            <a:r>
              <a:rPr lang="sr-Cyrl-CS" sz="9600" dirty="0" smtClean="0"/>
              <a:t> </a:t>
            </a:r>
            <a:endParaRPr lang="en-US" sz="9600" dirty="0" smtClean="0"/>
          </a:p>
          <a:p>
            <a:r>
              <a:rPr lang="sr-Cyrl-CS" dirty="0" smtClean="0"/>
              <a:t> </a:t>
            </a:r>
            <a:endParaRPr lang="en-US" dirty="0" smtClean="0"/>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en-US" dirty="0"/>
          </a:p>
        </p:txBody>
      </p:sp>
      <p:sp>
        <p:nvSpPr>
          <p:cNvPr id="3" name="Content Placeholder 2"/>
          <p:cNvSpPr>
            <a:spLocks noGrp="1"/>
          </p:cNvSpPr>
          <p:nvPr>
            <p:ph idx="1"/>
          </p:nvPr>
        </p:nvSpPr>
        <p:spPr/>
        <p:txBody>
          <a:bodyPr/>
          <a:lstStyle/>
          <a:p>
            <a:pPr>
              <a:buNone/>
            </a:pPr>
            <a:r>
              <a:rPr lang="sr-Cyrl-RS" dirty="0" smtClean="0"/>
              <a:t>1.Који народ је створио Вавилонско царство?</a:t>
            </a:r>
          </a:p>
          <a:p>
            <a:pPr>
              <a:buNone/>
            </a:pPr>
            <a:r>
              <a:rPr lang="sr-Cyrl-RS" dirty="0" smtClean="0"/>
              <a:t>2.Ко је била највиша класа људи у Вавилону?</a:t>
            </a:r>
          </a:p>
          <a:p>
            <a:pPr>
              <a:buNone/>
            </a:pPr>
            <a:r>
              <a:rPr lang="sr-Cyrl-RS" dirty="0" smtClean="0"/>
              <a:t>3.Шта је подстакло јачање приватне својине?</a:t>
            </a:r>
          </a:p>
          <a:p>
            <a:pPr>
              <a:buNone/>
            </a:pPr>
            <a:r>
              <a:rPr lang="sr-Cyrl-RS" dirty="0" smtClean="0"/>
              <a:t>4.Шта се каже у Хамурабијевом законику о облигацијама?</a:t>
            </a:r>
          </a:p>
          <a:p>
            <a:pPr>
              <a:buNone/>
            </a:pPr>
            <a:r>
              <a:rPr lang="sr-Cyrl-RS" smtClean="0"/>
              <a:t>5.Кривични део Хамурабијевог Законика.</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Вавилонско царство</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b="1" dirty="0" smtClean="0"/>
              <a:t>    </a:t>
            </a:r>
            <a:r>
              <a:rPr lang="sr-Cyrl-CS" b="1" dirty="0" smtClean="0"/>
              <a:t> </a:t>
            </a:r>
            <a:r>
              <a:rPr lang="sr-Latn-CS" dirty="0" smtClean="0"/>
              <a:t>Померањa становништва на Блиском </a:t>
            </a:r>
            <a:r>
              <a:rPr lang="sr-Cyrl-CS" dirty="0" smtClean="0"/>
              <a:t>ис</a:t>
            </a:r>
            <a:r>
              <a:rPr lang="sr-Latn-CS" dirty="0" smtClean="0"/>
              <a:t>току у периоду после 2000. године пре нове ере довела су до снажног развитка града </a:t>
            </a:r>
            <a:r>
              <a:rPr lang="ru-RU" dirty="0" smtClean="0"/>
              <a:t>- </a:t>
            </a:r>
            <a:r>
              <a:rPr lang="sr-Latn-CS" dirty="0" smtClean="0"/>
              <a:t>државе Вавилона и то посебно после досељавања семитског племена Аморита. Њихови владари су створили снажну </a:t>
            </a:r>
            <a:r>
              <a:rPr lang="sr-Cyrl-CS" dirty="0" smtClean="0"/>
              <a:t>    </a:t>
            </a:r>
            <a:r>
              <a:rPr lang="sr-Latn-CS" dirty="0" smtClean="0"/>
              <a:t>град </a:t>
            </a:r>
            <a:r>
              <a:rPr lang="ru-RU" dirty="0" smtClean="0"/>
              <a:t>- </a:t>
            </a:r>
            <a:r>
              <a:rPr lang="sr-Latn-CS" dirty="0" smtClean="0"/>
              <a:t>државу и почели да се шире на околне просторе. Најзначајнији владар ове вавилонске династије био је Хамураби</a:t>
            </a:r>
            <a:r>
              <a:rPr lang="sr-Cyrl-CS" dirty="0" smtClean="0"/>
              <a:t>,</a:t>
            </a:r>
            <a:r>
              <a:rPr lang="sr-Latn-CS" dirty="0" smtClean="0"/>
              <a:t> који је у </a:t>
            </a:r>
            <a:r>
              <a:rPr lang="en-US" dirty="0" smtClean="0"/>
              <a:t>XVIII</a:t>
            </a:r>
            <a:r>
              <a:rPr lang="sr-Latn-CS" dirty="0" smtClean="0"/>
              <a:t> веку пре нове ере успео да под свој</a:t>
            </a:r>
            <a:r>
              <a:rPr lang="sr-Cyrl-CS" dirty="0" smtClean="0"/>
              <a:t>у</a:t>
            </a:r>
            <a:r>
              <a:rPr lang="sr-Latn-CS" dirty="0" smtClean="0"/>
              <a:t> вла</a:t>
            </a:r>
            <a:r>
              <a:rPr lang="sr-Cyrl-CS" dirty="0" smtClean="0"/>
              <a:t>ст</a:t>
            </a:r>
            <a:r>
              <a:rPr lang="sr-Latn-CS" dirty="0" smtClean="0"/>
              <a:t> стави читаву Месопотамију и да се прошири и изван ње. Читаво ово подручје  добило </a:t>
            </a:r>
            <a:r>
              <a:rPr lang="sr-Cyrl-CS" dirty="0" smtClean="0"/>
              <a:t>је </a:t>
            </a:r>
            <a:r>
              <a:rPr lang="sr-Latn-CS" dirty="0" smtClean="0"/>
              <a:t>назив по својој престоници Вавилону </a:t>
            </a:r>
            <a:r>
              <a:rPr lang="ru-RU" dirty="0" smtClean="0"/>
              <a:t>-</a:t>
            </a:r>
            <a:r>
              <a:rPr lang="sr-Latn-CS" dirty="0" smtClean="0"/>
              <a:t> Вавилонско царство.</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Вавилонско царство</a:t>
            </a:r>
            <a:endParaRPr lang="en-US" dirty="0"/>
          </a:p>
        </p:txBody>
      </p:sp>
      <p:sp>
        <p:nvSpPr>
          <p:cNvPr id="3" name="Content Placeholder 2"/>
          <p:cNvSpPr>
            <a:spLocks noGrp="1"/>
          </p:cNvSpPr>
          <p:nvPr>
            <p:ph idx="1"/>
          </p:nvPr>
        </p:nvSpPr>
        <p:spPr/>
        <p:txBody>
          <a:bodyPr>
            <a:noAutofit/>
          </a:bodyPr>
          <a:lstStyle/>
          <a:p>
            <a:pPr algn="just">
              <a:buNone/>
            </a:pPr>
            <a:r>
              <a:rPr lang="sr-Cyrl-CS" sz="2400" dirty="0" smtClean="0"/>
              <a:t>     </a:t>
            </a:r>
            <a:r>
              <a:rPr lang="sr-Cyrl-RS" sz="2800" dirty="0" smtClean="0"/>
              <a:t>Карактеристично за Вавилон је јачање приватне својине.</a:t>
            </a:r>
            <a:r>
              <a:rPr lang="sr-Latn-CS" sz="2800" dirty="0" smtClean="0"/>
              <a:t> </a:t>
            </a:r>
            <a:r>
              <a:rPr lang="sr-Cyrl-RS" sz="2800" dirty="0" smtClean="0"/>
              <a:t>За </a:t>
            </a:r>
            <a:r>
              <a:rPr lang="sr-Latn-CS" sz="2800" dirty="0" smtClean="0"/>
              <a:t>јачање привaтне својине посебан значај има трговина која је и акумулирала средства за куповину непокретности (не треба заборавити да је држава узимала велике порезе од трговаца). Новац још није био у употреби, па се као еквивалент нов</a:t>
            </a:r>
            <a:r>
              <a:rPr lang="sr-Cyrl-CS" sz="2800" dirty="0" smtClean="0"/>
              <a:t>ц</a:t>
            </a:r>
            <a:r>
              <a:rPr lang="sr-Latn-CS" sz="2800" dirty="0" smtClean="0"/>
              <a:t>у користило жито, а касније </a:t>
            </a:r>
            <a:r>
              <a:rPr lang="sr-Cyrl-CS" sz="2800" dirty="0" smtClean="0"/>
              <a:t>истовремено</a:t>
            </a:r>
            <a:r>
              <a:rPr lang="sr-Latn-CS" sz="2800" dirty="0" smtClean="0"/>
              <a:t> жито и сребро (сребро се мерило тежинским јединицама талон, мина и шекел).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Вавилонско царство</a:t>
            </a:r>
            <a:endParaRPr lang="en-US" dirty="0"/>
          </a:p>
        </p:txBody>
      </p:sp>
      <p:sp>
        <p:nvSpPr>
          <p:cNvPr id="3" name="Content Placeholder 2"/>
          <p:cNvSpPr>
            <a:spLocks noGrp="1"/>
          </p:cNvSpPr>
          <p:nvPr>
            <p:ph idx="1"/>
          </p:nvPr>
        </p:nvSpPr>
        <p:spPr/>
        <p:txBody>
          <a:bodyPr>
            <a:noAutofit/>
          </a:bodyPr>
          <a:lstStyle/>
          <a:p>
            <a:pPr algn="just">
              <a:buNone/>
            </a:pPr>
            <a:r>
              <a:rPr lang="sr-Latn-CS" sz="2400" dirty="0" smtClean="0"/>
              <a:t> </a:t>
            </a:r>
            <a:r>
              <a:rPr lang="sr-Cyrl-CS" sz="2400" dirty="0" smtClean="0"/>
              <a:t> </a:t>
            </a:r>
            <a:r>
              <a:rPr lang="sr-Latn-CS" sz="2400" dirty="0" smtClean="0"/>
              <a:t>Снажан развој трговине створио је и претече банкарства</a:t>
            </a:r>
            <a:r>
              <a:rPr lang="sr-Cyrl-CS" sz="2400" dirty="0" smtClean="0"/>
              <a:t>,</a:t>
            </a:r>
            <a:r>
              <a:rPr lang="sr-Latn-CS" sz="2400" dirty="0" smtClean="0"/>
              <a:t> односно позајмљивање уз интерес. Све ово је дало замах приватном предузетништву у XVIII и XVII веку пре нове ере у ширем подручју Месопотамије.</a:t>
            </a:r>
            <a:r>
              <a:rPr lang="en-US" sz="2400" dirty="0" smtClean="0"/>
              <a:t> </a:t>
            </a:r>
            <a:r>
              <a:rPr lang="sr-Cyrl-CS" sz="2400" dirty="0" smtClean="0"/>
              <a:t>       </a:t>
            </a:r>
            <a:endParaRPr lang="en-US" sz="2400" dirty="0" smtClean="0"/>
          </a:p>
          <a:p>
            <a:pPr algn="just">
              <a:buNone/>
            </a:pPr>
            <a:r>
              <a:rPr lang="en-US" sz="2400" smtClean="0"/>
              <a:t>  </a:t>
            </a:r>
            <a:r>
              <a:rPr lang="sr-Cyrl-CS" sz="2400" smtClean="0"/>
              <a:t>  </a:t>
            </a:r>
            <a:r>
              <a:rPr lang="sr-Latn-CS" sz="2400" dirty="0" smtClean="0"/>
              <a:t>И вавилонско друштво карактерише одлучујући утицај рада слободних људи у привредном животу у односу на ро</a:t>
            </a:r>
            <a:r>
              <a:rPr lang="sr-Cyrl-CS" sz="2400" dirty="0" smtClean="0"/>
              <a:t>б</a:t>
            </a:r>
            <a:r>
              <a:rPr lang="sr-Latn-CS" sz="2400" dirty="0" smtClean="0"/>
              <a:t>овски рад. Постојала је обавеза свих слободних људи да учествују (повремено) у општекорисним пословима.</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Вавилонско царство</a:t>
            </a:r>
            <a:endParaRPr lang="en-US" dirty="0"/>
          </a:p>
        </p:txBody>
      </p:sp>
      <p:sp>
        <p:nvSpPr>
          <p:cNvPr id="3" name="Content Placeholder 2"/>
          <p:cNvSpPr>
            <a:spLocks noGrp="1"/>
          </p:cNvSpPr>
          <p:nvPr>
            <p:ph idx="1"/>
          </p:nvPr>
        </p:nvSpPr>
        <p:spPr/>
        <p:txBody>
          <a:bodyPr>
            <a:normAutofit fontScale="55000" lnSpcReduction="20000"/>
          </a:bodyPr>
          <a:lstStyle/>
          <a:p>
            <a:pPr algn="just">
              <a:buNone/>
            </a:pPr>
            <a:r>
              <a:rPr lang="sr-Cyrl-CS" dirty="0" smtClean="0"/>
              <a:t> </a:t>
            </a:r>
            <a:r>
              <a:rPr lang="en-US" dirty="0" smtClean="0"/>
              <a:t>     </a:t>
            </a:r>
            <a:r>
              <a:rPr lang="sr-Latn-CS" dirty="0" smtClean="0"/>
              <a:t>Највиши слој слободних људи сачињавали су свештеници и државни чиновници. У оквиру највишег слоја посебно треба споменути дамкаре, који су се бавили банкарским пословима, културним и дипломатским активностима. Људи из ових слојева  често </a:t>
            </a:r>
            <a:r>
              <a:rPr lang="sr-Cyrl-CS" dirty="0" smtClean="0"/>
              <a:t>су </a:t>
            </a:r>
            <a:r>
              <a:rPr lang="sr-Latn-CS" dirty="0" smtClean="0"/>
              <a:t>поседовали велике земљишне површине.</a:t>
            </a:r>
            <a:endParaRPr lang="en-US" dirty="0" smtClean="0"/>
          </a:p>
          <a:p>
            <a:pPr algn="just">
              <a:buNone/>
            </a:pPr>
            <a:r>
              <a:rPr lang="sr-Cyrl-CS" dirty="0" smtClean="0"/>
              <a:t>         </a:t>
            </a:r>
            <a:r>
              <a:rPr lang="sr-Latn-CS" dirty="0" smtClean="0"/>
              <a:t>У слободне људе убрајали су се још и авилуми и мушкену. Авилуми су били угледнији и богатији слој у који су улазили богатији сељаци, трговци и занатлије. У оквиру овог слоја посебно се издвајају илку војници (названи тако што су од државе добијали земљишни посед-илку), слободни земљорадници који су били спремни да се у свако доба одазову на војни позив владара. Иако је вавилонска држава имала стајаћу војску (уз постојање опште војне обавезе), илку војници су били најзначајнији војни чинилац и због тога су (иако нису спадали у богате људе) били у статусу авилума.</a:t>
            </a:r>
            <a:endParaRPr lang="en-US" dirty="0" smtClean="0"/>
          </a:p>
          <a:p>
            <a:pPr algn="just">
              <a:buNone/>
            </a:pPr>
            <a:r>
              <a:rPr lang="sr-Cyrl-CS" dirty="0" smtClean="0"/>
              <a:t>         </a:t>
            </a:r>
            <a:r>
              <a:rPr lang="sr-Latn-CS" dirty="0" smtClean="0"/>
              <a:t>Други слој слободних људи, мушкену, били су по богатству знатно ниже, али их је закон третирао као слободне људе. Што се тиче кривичноправне</a:t>
            </a:r>
            <a:r>
              <a:rPr lang="sr-Cyrl-CS" dirty="0" smtClean="0"/>
              <a:t> заштите</a:t>
            </a:r>
            <a:r>
              <a:rPr lang="sr-Latn-CS" dirty="0" smtClean="0"/>
              <a:t>, мушкену су били слабије заштићени од авилума. Њихово порекло није довољно разјашњено</a:t>
            </a:r>
            <a:r>
              <a:rPr lang="sr-Cyrl-CS" dirty="0" smtClean="0"/>
              <a:t>,</a:t>
            </a:r>
            <a:r>
              <a:rPr lang="sr-Latn-CS" dirty="0" smtClean="0"/>
              <a:t> па се хипотезе крећу од тога да су били потомци старих </a:t>
            </a:r>
            <a:r>
              <a:rPr lang="sr-Cyrl-CS" dirty="0" smtClean="0"/>
              <a:t>С</a:t>
            </a:r>
            <a:r>
              <a:rPr lang="sr-Latn-CS" dirty="0" smtClean="0"/>
              <a:t>умера или ослобођени робови.</a:t>
            </a:r>
            <a:r>
              <a:rPr lang="en-US" dirty="0" smtClean="0"/>
              <a:t> </a:t>
            </a:r>
            <a:r>
              <a:rPr lang="sr-Cyrl-RS" dirty="0" smtClean="0"/>
              <a:t>Робови- вардум били су махом ратни заробљеници.</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Вавилонско царство</a:t>
            </a:r>
            <a:endParaRPr lang="en-US" dirty="0"/>
          </a:p>
        </p:txBody>
      </p:sp>
      <p:sp>
        <p:nvSpPr>
          <p:cNvPr id="3" name="Content Placeholder 2"/>
          <p:cNvSpPr>
            <a:spLocks noGrp="1"/>
          </p:cNvSpPr>
          <p:nvPr>
            <p:ph idx="1"/>
          </p:nvPr>
        </p:nvSpPr>
        <p:spPr/>
        <p:txBody>
          <a:bodyPr>
            <a:noAutofit/>
          </a:bodyPr>
          <a:lstStyle/>
          <a:p>
            <a:pPr algn="just">
              <a:buNone/>
            </a:pPr>
            <a:r>
              <a:rPr lang="en-US" sz="1600" dirty="0" smtClean="0"/>
              <a:t>        </a:t>
            </a:r>
            <a:r>
              <a:rPr lang="sr-Cyrl-CS" sz="1600" dirty="0" smtClean="0"/>
              <a:t> </a:t>
            </a:r>
            <a:r>
              <a:rPr lang="sr-Latn-CS" sz="1600" dirty="0" smtClean="0"/>
              <a:t>Државно уређење Вавилонског царства развијало се у правцу смањења утицаја свештенства и све већем ослањању владара на чиновнички апарат и војску. На врху свеукупне законодавне, управне и судске власти налазио се владар (лугал), који је истовремено и командант војске. Он није сматран за божанство, већ само за извршиоца божје воље.</a:t>
            </a:r>
            <a:endParaRPr lang="en-US" sz="1600" dirty="0" smtClean="0"/>
          </a:p>
          <a:p>
            <a:pPr algn="just">
              <a:buNone/>
            </a:pPr>
            <a:r>
              <a:rPr lang="sr-Cyrl-CS" sz="1600" dirty="0" smtClean="0"/>
              <a:t>         </a:t>
            </a:r>
            <a:r>
              <a:rPr lang="sr-Latn-CS" sz="1600" dirty="0" smtClean="0"/>
              <a:t>У време Хамурабија веома се развио и дворски апарат. На челу овог апарата се налазио управник-нубанда (управљао је и читавим царским имањем и јавним радовима). Државна управа и судство су били спојени, а на њиховом челу је био старешина­- ишаку. Када је реч о локалној управи, ту главну реч води шаканаку, који надгледа целокупну привреду, прикупља порез и има значајну војну функцију (локална управа је обухватала један град, сеоску општину или некадашњи </a:t>
            </a:r>
            <a:r>
              <a:rPr lang="sr-Cyrl-CS" sz="1600" dirty="0" smtClean="0"/>
              <a:t>            </a:t>
            </a:r>
            <a:r>
              <a:rPr lang="sr-Latn-CS" sz="1600" dirty="0" smtClean="0"/>
              <a:t>град-државу). Судство је било подељено на првостепени-месни суд и виши суд на нивоу једне области. Месн</a:t>
            </a:r>
            <a:r>
              <a:rPr lang="sr-Cyrl-CS" sz="1600" dirty="0" smtClean="0"/>
              <a:t>и</a:t>
            </a:r>
            <a:r>
              <a:rPr lang="sr-Latn-CS" sz="1600" dirty="0" smtClean="0"/>
              <a:t>м суд</a:t>
            </a:r>
            <a:r>
              <a:rPr lang="sr-Cyrl-CS" sz="1600" dirty="0" smtClean="0"/>
              <a:t>ом </a:t>
            </a:r>
            <a:r>
              <a:rPr lang="sr-Latn-CS" sz="1600" dirty="0" smtClean="0"/>
              <a:t> председавао </a:t>
            </a:r>
            <a:r>
              <a:rPr lang="sr-Cyrl-CS" sz="1600" dirty="0" smtClean="0"/>
              <a:t>је </a:t>
            </a:r>
            <a:r>
              <a:rPr lang="sr-Latn-CS" sz="1600" dirty="0" smtClean="0"/>
              <a:t>управник града-рабианум. Поред њега</a:t>
            </a:r>
            <a:r>
              <a:rPr lang="sr-Cyrl-CS" sz="1600" dirty="0" smtClean="0"/>
              <a:t>,</a:t>
            </a:r>
            <a:r>
              <a:rPr lang="sr-Latn-CS" sz="1600" dirty="0" smtClean="0"/>
              <a:t> постојао је и неки облик пороте са неколико грађана, а то су пре свих били дамкари. Виш</a:t>
            </a:r>
            <a:r>
              <a:rPr lang="sr-Cyrl-CS" sz="1600" dirty="0" smtClean="0"/>
              <a:t>и</a:t>
            </a:r>
            <a:r>
              <a:rPr lang="sr-Latn-CS" sz="1600" dirty="0" smtClean="0"/>
              <a:t>м суд</a:t>
            </a:r>
            <a:r>
              <a:rPr lang="sr-Cyrl-CS" sz="1600" dirty="0" smtClean="0"/>
              <a:t>ом</a:t>
            </a:r>
            <a:r>
              <a:rPr lang="sr-Latn-CS" sz="1600" dirty="0" smtClean="0"/>
              <a:t> је председавао шаканаку, поред кога се налазило још шест до десет грађана. После пресуде овог суда постојала је могућност подношења жалбе владару. Ипак, судством су се бавили и државни службеници који су често сами изрицали пресуде. Поред тога</a:t>
            </a:r>
            <a:r>
              <a:rPr lang="sr-Cyrl-CS" sz="1600" dirty="0" smtClean="0"/>
              <a:t>,</a:t>
            </a:r>
            <a:r>
              <a:rPr lang="sr-Latn-CS" sz="1600" dirty="0" smtClean="0"/>
              <a:t> постојала су и судска већа састављена од професионалних судија-дамјанум</a:t>
            </a:r>
            <a:r>
              <a:rPr lang="sr-Cyrl-CS" sz="1600" dirty="0" smtClean="0"/>
              <a:t>а</a:t>
            </a:r>
            <a:r>
              <a:rPr lang="sr-Latn-CS" sz="1600" dirty="0" smtClean="0"/>
              <a:t>, кој</a:t>
            </a:r>
            <a:r>
              <a:rPr lang="sr-Cyrl-CS" sz="1600" dirty="0" smtClean="0"/>
              <a:t>а</a:t>
            </a:r>
            <a:r>
              <a:rPr lang="sr-Latn-CS" sz="1600" dirty="0" smtClean="0"/>
              <a:t> су директно подређена цару. </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Вавилонско царство</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   </a:t>
            </a:r>
            <a:r>
              <a:rPr lang="sr-Cyrl-CS" dirty="0" smtClean="0"/>
              <a:t> </a:t>
            </a:r>
            <a:r>
              <a:rPr lang="sr-Latn-CS" dirty="0" smtClean="0"/>
              <a:t>Без обзира што је Вавилонско царство довео до врхунца моћи, Хамураби је у историји најчувенији по свом </a:t>
            </a:r>
            <a:r>
              <a:rPr lang="sr-Cyrl-CS" dirty="0" smtClean="0"/>
              <a:t>З</a:t>
            </a:r>
            <a:r>
              <a:rPr lang="sr-Latn-CS" dirty="0" smtClean="0"/>
              <a:t>аконику који је написан на једном базолтном </a:t>
            </a:r>
            <a:r>
              <a:rPr lang="sr-Cyrl-CS" dirty="0" smtClean="0"/>
              <a:t>   </a:t>
            </a:r>
            <a:r>
              <a:rPr lang="sr-Latn-CS" dirty="0" smtClean="0"/>
              <a:t>камену- стели, високој око 225 цм. Ова стела је пронађена у Сузи (Ир</a:t>
            </a:r>
            <a:r>
              <a:rPr lang="sr-Cyrl-CS" dirty="0" smtClean="0"/>
              <a:t>а</a:t>
            </a:r>
            <a:r>
              <a:rPr lang="sr-Latn-CS" dirty="0" smtClean="0"/>
              <a:t>н). Камен су својевремено отели еломитски краљеви из храма Сипара у Шомашу. Текст је изузетно добро очуван, осим једног малог дела где је избрисан да би се уписало име еламитског краља.На заобљеном врху стеле налази се сцена „устоличења“ где Хамураби стоји пун поштовања испред трона бога Ш</a:t>
            </a:r>
            <a:r>
              <a:rPr lang="sr-Cyrl-CS" dirty="0" smtClean="0"/>
              <a:t>а</a:t>
            </a:r>
            <a:r>
              <a:rPr lang="sr-Latn-CS" dirty="0" smtClean="0"/>
              <a:t>маша (бога сунца и покровитеља правде).</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Вавилонско царство</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ru-RU" dirty="0" smtClean="0"/>
              <a:t> </a:t>
            </a:r>
            <a:r>
              <a:rPr lang="en-US" dirty="0" smtClean="0"/>
              <a:t>     </a:t>
            </a:r>
            <a:r>
              <a:rPr lang="sr-Cyrl-CS" dirty="0" smtClean="0"/>
              <a:t> </a:t>
            </a:r>
            <a:r>
              <a:rPr lang="sr-Latn-CS" dirty="0" smtClean="0"/>
              <a:t>У Законику је посебна пажња посвећена браку. Венчање је било вишедневни обред, који се одвијао у кулама младе и младожење, као и у храмовима. Карактеристично је да је младожења прва четири месеца живео у младиној кући да би</a:t>
            </a:r>
            <a:r>
              <a:rPr lang="sr-Cyrl-CS" dirty="0" smtClean="0"/>
              <a:t>,</a:t>
            </a:r>
            <a:r>
              <a:rPr lang="sr-Latn-CS" dirty="0" smtClean="0"/>
              <a:t> после тога</a:t>
            </a:r>
            <a:r>
              <a:rPr lang="sr-Cyrl-CS" dirty="0" smtClean="0"/>
              <a:t>,</a:t>
            </a:r>
            <a:r>
              <a:rPr lang="sr-Latn-CS" dirty="0" smtClean="0"/>
              <a:t> млада била одведена да живи са младожењом и његовом породицом.</a:t>
            </a:r>
            <a:r>
              <a:rPr lang="sr-Cyrl-CS" dirty="0" smtClean="0"/>
              <a:t>   </a:t>
            </a:r>
            <a:endParaRPr lang="en-US" dirty="0" smtClean="0"/>
          </a:p>
          <a:p>
            <a:pPr algn="just">
              <a:buNone/>
            </a:pPr>
            <a:r>
              <a:rPr lang="sr-Cyrl-CS" dirty="0" smtClean="0"/>
              <a:t>      </a:t>
            </a:r>
            <a:r>
              <a:rPr lang="sr-Latn-CS" dirty="0" smtClean="0"/>
              <a:t>У Законику се наводе и друштвене групе-слојеви:авилуми, мушкену и вардум, о којима је већ раније било речи.</a:t>
            </a:r>
            <a:r>
              <a:rPr lang="sr-Cyrl-CS" dirty="0" smtClean="0"/>
              <a:t>    </a:t>
            </a:r>
            <a:endParaRPr lang="en-US" dirty="0" smtClean="0"/>
          </a:p>
          <a:p>
            <a:pPr algn="just">
              <a:buNone/>
            </a:pPr>
            <a:r>
              <a:rPr lang="sr-Cyrl-CS" dirty="0" smtClean="0"/>
              <a:t>     </a:t>
            </a:r>
            <a:r>
              <a:rPr lang="sr-Latn-CS" dirty="0" smtClean="0"/>
              <a:t>Што се тиче својине, разликује се</a:t>
            </a:r>
            <a:r>
              <a:rPr lang="sr-Cyrl-CS" dirty="0" smtClean="0"/>
              <a:t>,</a:t>
            </a:r>
            <a:r>
              <a:rPr lang="sr-Latn-CS" dirty="0" smtClean="0"/>
              <a:t> са једне стране</a:t>
            </a:r>
            <a:r>
              <a:rPr lang="sr-Cyrl-CS" dirty="0" smtClean="0"/>
              <a:t>,</a:t>
            </a:r>
            <a:r>
              <a:rPr lang="sr-Latn-CS" dirty="0" smtClean="0"/>
              <a:t> колективна својина државе, храмова, градова и села</a:t>
            </a:r>
            <a:r>
              <a:rPr lang="sr-Cyrl-CS" dirty="0" smtClean="0"/>
              <a:t> и,</a:t>
            </a:r>
            <a:r>
              <a:rPr lang="sr-Latn-CS" dirty="0" smtClean="0"/>
              <a:t> са друге стране</a:t>
            </a:r>
            <a:r>
              <a:rPr lang="sr-Cyrl-CS" dirty="0" smtClean="0"/>
              <a:t>,</a:t>
            </a:r>
            <a:r>
              <a:rPr lang="sr-Latn-CS" dirty="0" smtClean="0"/>
              <a:t> својина појединца (приватна својина). Кроз кривичноправне норме је пружена заштита својини, мада у вавилонском праву ј</a:t>
            </a:r>
            <a:r>
              <a:rPr lang="sr-Cyrl-CS" dirty="0" smtClean="0"/>
              <a:t>о</a:t>
            </a:r>
            <a:r>
              <a:rPr lang="sr-Latn-CS" dirty="0" smtClean="0"/>
              <a:t>ш није постојала реч за овај основни  стварноправни институт. </a:t>
            </a:r>
            <a:r>
              <a:rPr lang="sr-Cyrl-CS" dirty="0" smtClean="0"/>
              <a:t>Т</a:t>
            </a:r>
            <a:r>
              <a:rPr lang="sr-Latn-CS" dirty="0" smtClean="0"/>
              <a:t>акође</a:t>
            </a:r>
            <a:r>
              <a:rPr lang="sr-Cyrl-CS" dirty="0" smtClean="0"/>
              <a:t>, овде</a:t>
            </a:r>
            <a:r>
              <a:rPr lang="sr-Latn-CS" dirty="0" smtClean="0"/>
              <a:t> наилазимо на зачетке  заложног права и службености (право прелажења преко туђег земљишта).</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Вавилонско царство</a:t>
            </a:r>
            <a:endParaRPr lang="en-US" dirty="0"/>
          </a:p>
        </p:txBody>
      </p:sp>
      <p:sp>
        <p:nvSpPr>
          <p:cNvPr id="3" name="Content Placeholder 2"/>
          <p:cNvSpPr>
            <a:spLocks noGrp="1"/>
          </p:cNvSpPr>
          <p:nvPr>
            <p:ph idx="1"/>
          </p:nvPr>
        </p:nvSpPr>
        <p:spPr/>
        <p:txBody>
          <a:bodyPr>
            <a:normAutofit/>
          </a:bodyPr>
          <a:lstStyle/>
          <a:p>
            <a:pPr algn="just">
              <a:buNone/>
            </a:pPr>
            <a:r>
              <a:rPr lang="en-US" sz="1600" dirty="0" smtClean="0"/>
              <a:t>     </a:t>
            </a:r>
            <a:r>
              <a:rPr lang="sr-Latn-CS" sz="1600" dirty="0" smtClean="0"/>
              <a:t> </a:t>
            </a:r>
            <a:r>
              <a:rPr lang="sr-Cyrl-CS" sz="1600" dirty="0" smtClean="0"/>
              <a:t> </a:t>
            </a:r>
            <a:r>
              <a:rPr lang="sr-Latn-CS" sz="1600" dirty="0" smtClean="0"/>
              <a:t>Облигационо право је веома заступ</a:t>
            </a:r>
            <a:r>
              <a:rPr lang="sr-Cyrl-CS" sz="1600" dirty="0" smtClean="0"/>
              <a:t>љ</a:t>
            </a:r>
            <a:r>
              <a:rPr lang="sr-Latn-CS" sz="1600" dirty="0" smtClean="0"/>
              <a:t>ено у Законику. У њему је био обрађен један број уговора (купопродаја, зајам, закуп, најам, остава, налог, ортаклук). Ипак</a:t>
            </a:r>
            <a:r>
              <a:rPr lang="sr-Cyrl-CS" sz="1600" dirty="0" smtClean="0"/>
              <a:t>,</a:t>
            </a:r>
            <a:r>
              <a:rPr lang="sr-Latn-CS" sz="1600" dirty="0" smtClean="0"/>
              <a:t> оно није било доречено, па се тако у њему не прави разлика између уговорне и вануговорне обавезе. Уговори су се склапали усмено или писмено (на глиненим плочицама). Формализам је био битан, пре свега због доказивања (сведоци</a:t>
            </a:r>
            <a:r>
              <a:rPr lang="sr-Cyrl-CS" sz="1600" dirty="0" smtClean="0"/>
              <a:t> и </a:t>
            </a:r>
            <a:r>
              <a:rPr lang="sr-Latn-CS" sz="1600" dirty="0" smtClean="0"/>
              <a:t>глинене плочице).</a:t>
            </a:r>
            <a:endParaRPr lang="en-US" sz="1600" dirty="0" smtClean="0"/>
          </a:p>
          <a:p>
            <a:pPr algn="just">
              <a:buNone/>
            </a:pPr>
            <a:r>
              <a:rPr lang="sr-Cyrl-CS" sz="1600" dirty="0" smtClean="0"/>
              <a:t>         </a:t>
            </a:r>
            <a:r>
              <a:rPr lang="sr-Latn-CS" sz="1600" dirty="0" smtClean="0"/>
              <a:t>За купопродају је карактеристично да је обављана уз исплату (као новац користило се сребро у јединицама тежине-талант, мина, шекел). Предмет купопродаје су биле све оне ствари које нису биле ван промета. Уколико се продаја вршила на кредит, онда се дуг претварао у зајам.</a:t>
            </a:r>
            <a:endParaRPr lang="en-US" sz="1600" dirty="0" smtClean="0"/>
          </a:p>
          <a:p>
            <a:pPr algn="just">
              <a:buNone/>
            </a:pPr>
            <a:r>
              <a:rPr lang="sr-Cyrl-CS" sz="1600" dirty="0" smtClean="0"/>
              <a:t>         </a:t>
            </a:r>
            <a:r>
              <a:rPr lang="sr-Latn-CS" sz="1600" dirty="0" smtClean="0"/>
              <a:t>Што се тиче зајма, то је најчешће била житарица (годишња камата 33</a:t>
            </a:r>
            <a:r>
              <a:rPr lang="sr-Cyrl-CS" sz="1600" dirty="0" smtClean="0"/>
              <a:t>,</a:t>
            </a:r>
            <a:r>
              <a:rPr lang="sr-Latn-CS" sz="1600" dirty="0" smtClean="0"/>
              <a:t>3%) или новац(сребро и у </a:t>
            </a:r>
            <a:r>
              <a:rPr lang="sr-Cyrl-CS" sz="1600" dirty="0" smtClean="0"/>
              <a:t>т</a:t>
            </a:r>
            <a:r>
              <a:rPr lang="sr-Latn-CS" sz="1600" dirty="0" smtClean="0"/>
              <a:t>ом случају је годишња камата износила 20%).</a:t>
            </a:r>
            <a:endParaRPr lang="en-US" sz="1600" dirty="0" smtClean="0"/>
          </a:p>
          <a:p>
            <a:pPr algn="just">
              <a:buNone/>
            </a:pPr>
            <a:r>
              <a:rPr lang="sr-Cyrl-CS" sz="1600" dirty="0" smtClean="0"/>
              <a:t>         </a:t>
            </a:r>
            <a:r>
              <a:rPr lang="sr-Latn-CS" sz="1600" dirty="0" smtClean="0"/>
              <a:t>За уговор о најму посебно је значајна његова подврста-лични најам. Овај уговор се закључивао због личних способности уговарача (грађевинари, каменоресци, бродоградитељи итд</a:t>
            </a:r>
            <a:r>
              <a:rPr lang="sr-Cyrl-CS" sz="1600" dirty="0" smtClean="0"/>
              <a:t>.</a:t>
            </a:r>
            <a:r>
              <a:rPr lang="sr-Latn-CS" sz="1600" dirty="0" smtClean="0"/>
              <a:t>) и због тога веома подсећа на данашњи уговор о делу.</a:t>
            </a:r>
            <a:endParaRPr lang="en-US" sz="1600" dirty="0" smtClean="0"/>
          </a:p>
          <a:p>
            <a:pPr algn="just">
              <a:buNone/>
            </a:pPr>
            <a:r>
              <a:rPr lang="sr-Cyrl-CS" sz="1600" dirty="0" smtClean="0"/>
              <a:t>         </a:t>
            </a:r>
            <a:r>
              <a:rPr lang="sr-Latn-CS" sz="1600" dirty="0" smtClean="0"/>
              <a:t>Грађанскоправна одговорност која се односи на штете настале вануговорним путем </a:t>
            </a:r>
            <a:r>
              <a:rPr lang="sr-Cyrl-CS" sz="1600" dirty="0" smtClean="0"/>
              <a:t>је</a:t>
            </a:r>
            <a:r>
              <a:rPr lang="sr-Latn-CS" sz="1600" dirty="0" smtClean="0"/>
              <a:t> јако повезан</a:t>
            </a:r>
            <a:r>
              <a:rPr lang="sr-Cyrl-CS" sz="1600" dirty="0" smtClean="0"/>
              <a:t>а</a:t>
            </a:r>
            <a:r>
              <a:rPr lang="sr-Latn-CS" sz="1600" dirty="0" smtClean="0"/>
              <a:t> и испрепл</a:t>
            </a:r>
            <a:r>
              <a:rPr lang="sr-Cyrl-CS" sz="1600" dirty="0" smtClean="0"/>
              <a:t>е</a:t>
            </a:r>
            <a:r>
              <a:rPr lang="sr-Latn-CS" sz="1600" dirty="0" smtClean="0"/>
              <a:t>тан</a:t>
            </a:r>
            <a:r>
              <a:rPr lang="sr-Cyrl-CS" sz="1600" dirty="0" smtClean="0"/>
              <a:t>а</a:t>
            </a:r>
            <a:r>
              <a:rPr lang="sr-Latn-CS" sz="1600" dirty="0" smtClean="0"/>
              <a:t> са кривичноправним нормама.</a:t>
            </a:r>
            <a:endParaRPr lang="en-US" sz="1600" dirty="0" smtClean="0"/>
          </a:p>
          <a:p>
            <a:pPr algn="just">
              <a:buNone/>
            </a:pPr>
            <a:r>
              <a:rPr lang="ru-RU" sz="1600" dirty="0" smtClean="0"/>
              <a:t>.</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1811</Words>
  <Application>Microsoft Office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Општа историја државе и права 3 </vt:lpstr>
      <vt:lpstr>Вавилонско царство</vt:lpstr>
      <vt:lpstr>Вавилонско царство</vt:lpstr>
      <vt:lpstr>Вавилонско царство</vt:lpstr>
      <vt:lpstr>Вавилонско царство</vt:lpstr>
      <vt:lpstr>Вавилонско царство</vt:lpstr>
      <vt:lpstr>Вавилонско царство</vt:lpstr>
      <vt:lpstr>Вавилонско царство</vt:lpstr>
      <vt:lpstr>Вавилонско царство</vt:lpstr>
      <vt:lpstr>Вавилонско царство</vt:lpstr>
      <vt:lpstr>Вавилонско царство</vt:lpstr>
      <vt:lpstr>Вавилонско царство</vt:lpstr>
      <vt:lpstr>Вавилонско царство</vt:lpstr>
      <vt:lpstr>Вавилонско царство</vt:lpstr>
      <vt:lpstr>Питања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Општа историја државе и права </dc:title>
  <dc:creator>Zoran</dc:creator>
  <cp:lastModifiedBy>Zoran</cp:lastModifiedBy>
  <cp:revision>52</cp:revision>
  <dcterms:created xsi:type="dcterms:W3CDTF">2020-11-01T21:46:36Z</dcterms:created>
  <dcterms:modified xsi:type="dcterms:W3CDTF">2020-11-14T17:05:09Z</dcterms:modified>
</cp:coreProperties>
</file>