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2</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fontScale="85000" lnSpcReduction="10000"/>
          </a:bodyPr>
          <a:lstStyle/>
          <a:p>
            <a:pPr algn="just"/>
            <a:r>
              <a:rPr lang="ru-RU" dirty="0" smtClean="0"/>
              <a:t> За сумерску цивилизацију је веома значајно споменути религију. Богови су управљали природним силама и имали људско обличје. Врховни бог града Ура био је Нонар. Његов храм се налазио у средишту града. Поред храмова, налазила су се складишта за житарице.       </a:t>
            </a:r>
            <a:endParaRPr lang="en-US" dirty="0" smtClean="0"/>
          </a:p>
          <a:p>
            <a:pPr algn="just"/>
            <a:r>
              <a:rPr lang="ru-RU" dirty="0" smtClean="0"/>
              <a:t>         Сумерски народ   био је  подељен  на три сталежа. Највиши слој чинили су:   свештеници,  чиновници и  војници. Средњи слој обухватао је</a:t>
            </a:r>
            <a:r>
              <a:rPr lang="ru-RU" smtClean="0"/>
              <a:t>: трговце </a:t>
            </a:r>
            <a:r>
              <a:rPr lang="ru-RU" dirty="0" smtClean="0"/>
              <a:t>земљораднике и занатлије. Најнижи слој  били су робови.</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lnSpcReduction="10000"/>
          </a:bodyPr>
          <a:lstStyle/>
          <a:p>
            <a:pPr algn="just"/>
            <a:r>
              <a:rPr lang="ru-RU" dirty="0" smtClean="0"/>
              <a:t> </a:t>
            </a:r>
            <a:r>
              <a:rPr lang="sr-Latn-CS" dirty="0" smtClean="0"/>
              <a:t>Северни суседи</a:t>
            </a:r>
            <a:r>
              <a:rPr lang="sr-Cyrl-CS" dirty="0" smtClean="0"/>
              <a:t>,</a:t>
            </a:r>
            <a:r>
              <a:rPr lang="sr-Latn-CS" dirty="0" smtClean="0"/>
              <a:t> Ака</a:t>
            </a:r>
            <a:r>
              <a:rPr lang="sr-Cyrl-CS" dirty="0" smtClean="0"/>
              <a:t>ђ</a:t>
            </a:r>
            <a:r>
              <a:rPr lang="sr-Latn-CS" dirty="0" smtClean="0"/>
              <a:t>ани</a:t>
            </a:r>
            <a:r>
              <a:rPr lang="sr-Cyrl-CS" dirty="0" smtClean="0"/>
              <a:t>, </a:t>
            </a:r>
            <a:r>
              <a:rPr lang="sr-Latn-CS" dirty="0" smtClean="0"/>
              <a:t>дуго времена нису представљали опасност за сумерске градове </a:t>
            </a:r>
            <a:r>
              <a:rPr lang="en-US" dirty="0" smtClean="0"/>
              <a:t>-</a:t>
            </a:r>
            <a:r>
              <a:rPr lang="sr-Latn-CS" dirty="0" smtClean="0"/>
              <a:t> државе све док није дошло до размирица изме</a:t>
            </a:r>
            <a:r>
              <a:rPr lang="sr-Cyrl-CS" dirty="0" smtClean="0"/>
              <a:t>ђ</a:t>
            </a:r>
            <a:r>
              <a:rPr lang="sr-Latn-CS" dirty="0" smtClean="0"/>
              <a:t>у њих поводом сукоба око одузимања храмовске земље и сељачког поседа у корист владарских кућа и владајућег слоја. Ови сукоби су ослабили сумерске градове</a:t>
            </a:r>
            <a:r>
              <a:rPr lang="sr-Cyrl-CS" dirty="0" smtClean="0"/>
              <a:t>,</a:t>
            </a:r>
            <a:r>
              <a:rPr lang="sr-Latn-CS" dirty="0" smtClean="0"/>
              <a:t> па их је око 2350. године пре нове ере покорио акадски владар Саргон.</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sr-Latn-CS" dirty="0" smtClean="0"/>
              <a:t> </a:t>
            </a:r>
            <a:r>
              <a:rPr lang="en-US" dirty="0" smtClean="0"/>
              <a:t>   </a:t>
            </a:r>
            <a:r>
              <a:rPr lang="ru-RU" dirty="0" smtClean="0"/>
              <a:t>Негде око 2100. године пре нове ере, дошло је до устанка под вођством владара града Ура, Ур-Намуа. Овај владар је објединио цео сумерски простор и створио најстарији законик у људској историји (до сада познати). У вези са овим закоником посебно треба истаћи нешто што се може назвати и значајном социјалном цртом законика </a:t>
            </a:r>
            <a:r>
              <a:rPr lang="sr-Latn-CS" dirty="0" smtClean="0"/>
              <a:t>-</a:t>
            </a:r>
            <a:r>
              <a:rPr lang="ru-RU" dirty="0" smtClean="0"/>
              <a:t> постојала тежња законодавца</a:t>
            </a:r>
            <a:r>
              <a:rPr lang="en-US" smtClean="0"/>
              <a:t> </a:t>
            </a:r>
            <a:r>
              <a:rPr lang="ru-RU" smtClean="0"/>
              <a:t>ка </a:t>
            </a:r>
            <a:r>
              <a:rPr lang="ru-RU" dirty="0" smtClean="0"/>
              <a:t>успостављању праведнијих однос</a:t>
            </a:r>
            <a:r>
              <a:rPr lang="en-US" dirty="0" smtClean="0"/>
              <a:t>a </a:t>
            </a:r>
            <a:r>
              <a:rPr lang="ru-RU" dirty="0" smtClean="0"/>
              <a:t>(</a:t>
            </a:r>
            <a:r>
              <a:rPr lang="sr-Latn-CS" dirty="0" smtClean="0"/>
              <a:t>„</a:t>
            </a:r>
            <a:r>
              <a:rPr lang="ru-RU" dirty="0" smtClean="0"/>
              <a:t>да сиротиња не постане </a:t>
            </a:r>
            <a:r>
              <a:rPr lang="sr-Latn-CS" dirty="0" smtClean="0"/>
              <a:t>жртва богатих</a:t>
            </a:r>
            <a:r>
              <a:rPr lang="ru-RU" dirty="0" smtClean="0"/>
              <a:t>”) </a:t>
            </a:r>
            <a:r>
              <a:rPr lang="sr-Latn-C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a:bodyPr>
          <a:lstStyle/>
          <a:p>
            <a:pPr algn="just"/>
            <a:r>
              <a:rPr lang="sr-Latn-CS" sz="4000" dirty="0" smtClean="0"/>
              <a:t> Уз овај законик, треба споменути и нешто мла</a:t>
            </a:r>
            <a:r>
              <a:rPr lang="sr-Cyrl-CS" sz="4000" dirty="0" smtClean="0"/>
              <a:t>ђ</a:t>
            </a:r>
            <a:r>
              <a:rPr lang="sr-Latn-CS" sz="4000" dirty="0" smtClean="0"/>
              <a:t>е законике као што су</a:t>
            </a:r>
            <a:r>
              <a:rPr lang="sr-Cyrl-CS" sz="4000" dirty="0" smtClean="0"/>
              <a:t>:</a:t>
            </a:r>
            <a:r>
              <a:rPr lang="sr-Latn-CS" sz="4000" dirty="0" smtClean="0"/>
              <a:t> Законик града Исине који је донео владар Липит-Шитор (</a:t>
            </a:r>
            <a:r>
              <a:rPr lang="en-US" sz="4000" dirty="0" smtClean="0"/>
              <a:t>XX</a:t>
            </a:r>
            <a:r>
              <a:rPr lang="sr-Latn-CS" sz="4000" dirty="0" smtClean="0"/>
              <a:t> век пре нове ере ) и Законик града Ешнуне  ( </a:t>
            </a:r>
            <a:r>
              <a:rPr lang="en-US" sz="4000" dirty="0" smtClean="0"/>
              <a:t>XVIII</a:t>
            </a:r>
            <a:r>
              <a:rPr lang="sr-Latn-CS" sz="4000" dirty="0" smtClean="0"/>
              <a:t> век пре нове ере).    </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a:bodyPr>
          <a:lstStyle/>
          <a:p>
            <a:pPr algn="just"/>
            <a:r>
              <a:rPr lang="en-US" dirty="0" smtClean="0"/>
              <a:t> </a:t>
            </a:r>
            <a:r>
              <a:rPr lang="sr-Cyrl-CS" dirty="0" smtClean="0"/>
              <a:t>Сви ови законици су, према веровању најширих маса становништва старе Месопотамије, били одраз божанске воље и као такви сматрани су за непроменљиве. Њихова повреда је представљала огрешење о божанску праведност</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lstStyle/>
          <a:p>
            <a:pPr>
              <a:buNone/>
            </a:pPr>
            <a:r>
              <a:rPr lang="en-US" dirty="0" smtClean="0"/>
              <a:t>1.</a:t>
            </a:r>
            <a:r>
              <a:rPr lang="sr-Cyrl-RS" dirty="0" smtClean="0"/>
              <a:t>Шта је племе?</a:t>
            </a:r>
          </a:p>
          <a:p>
            <a:pPr>
              <a:buNone/>
            </a:pPr>
            <a:r>
              <a:rPr lang="sr-Cyrl-RS" dirty="0" smtClean="0"/>
              <a:t>2.Где су настале државе старог истока?</a:t>
            </a:r>
          </a:p>
          <a:p>
            <a:pPr>
              <a:buNone/>
            </a:pPr>
            <a:r>
              <a:rPr lang="sr-Cyrl-RS" dirty="0" smtClean="0"/>
              <a:t>3.Како су биле организоване сумерске државе?</a:t>
            </a:r>
          </a:p>
          <a:p>
            <a:pPr>
              <a:buNone/>
            </a:pPr>
            <a:r>
              <a:rPr lang="sr-Cyrl-RS" dirty="0" smtClean="0"/>
              <a:t>4.Ко је донео први устав?</a:t>
            </a:r>
          </a:p>
          <a:p>
            <a:pPr>
              <a:buNone/>
            </a:pPr>
            <a:r>
              <a:rPr lang="sr-Cyrl-RS" smtClean="0"/>
              <a:t>5.Ко су били Акађани?</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Зачеци државе</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Latn-CS" dirty="0" smtClean="0"/>
              <a:t> У тренуцима када се дога</a:t>
            </a:r>
            <a:r>
              <a:rPr lang="sr-Cyrl-CS" dirty="0" smtClean="0"/>
              <a:t>ђ</a:t>
            </a:r>
            <a:r>
              <a:rPr lang="sr-Latn-CS" dirty="0" smtClean="0"/>
              <a:t>а прелаз на доминантну производњу хране, долази до стварања вишег облика друштвене организације који се назива племе. Оно настаје цепањем родова и стапањем (повезивањем) више братстава. Племе поседује одре</a:t>
            </a:r>
            <a:r>
              <a:rPr lang="sr-Cyrl-CS" dirty="0" smtClean="0"/>
              <a:t>ђ</a:t>
            </a:r>
            <a:r>
              <a:rPr lang="sr-Latn-CS" dirty="0" smtClean="0"/>
              <a:t>ену територију и развија своју еко</a:t>
            </a:r>
            <a:r>
              <a:rPr lang="sr-Cyrl-CS" dirty="0" smtClean="0"/>
              <a:t>н</a:t>
            </a:r>
            <a:r>
              <a:rPr lang="sr-Latn-CS" dirty="0" smtClean="0"/>
              <a:t>омију (земљорадња, сточарства), језик (дијалекат) и културу. Има и своје органе власти: племенског старешину, веће старешина (представници свих родова) и скупштину (по правилу је чине сви одрасли мушкарци, а понекад и жене). Преко ових органа власти одлучује се о најважнијим питањима (на пример о рату и миру).</a:t>
            </a:r>
            <a:endParaRPr lang="en-US" dirty="0" smtClean="0"/>
          </a:p>
          <a:p>
            <a:pPr algn="just"/>
            <a:r>
              <a:rPr lang="sr-Latn-CS" dirty="0" smtClean="0"/>
              <a:t>         Овај период развоја друштва представља предворје настанка државе и обично се назива „војна демократија“. Добио је назив „војна демократија“ зато што је војно деловање имало све вечи значај за племе. Освајање</a:t>
            </a:r>
            <a:r>
              <a:rPr lang="sr-Cyrl-CS" dirty="0" smtClean="0"/>
              <a:t>м</a:t>
            </a:r>
            <a:r>
              <a:rPr lang="sr-Latn-CS" dirty="0" smtClean="0"/>
              <a:t> територија и стицање</a:t>
            </a:r>
            <a:r>
              <a:rPr lang="sr-Cyrl-CS" dirty="0" smtClean="0"/>
              <a:t>м </a:t>
            </a:r>
            <a:r>
              <a:rPr lang="sr-Latn-CS" dirty="0" smtClean="0"/>
              <a:t>њихових добара се јача положај племена, па је војна организација све значајниј</a:t>
            </a:r>
            <a:r>
              <a:rPr lang="sr-Cyrl-CS" dirty="0" smtClean="0"/>
              <a:t>а, </a:t>
            </a:r>
            <a:r>
              <a:rPr lang="sr-Latn-CS" dirty="0" smtClean="0"/>
              <a:t>што ће се одр</a:t>
            </a:r>
            <a:r>
              <a:rPr lang="sr-Cyrl-CS" dirty="0" smtClean="0"/>
              <a:t>аз</a:t>
            </a:r>
            <a:r>
              <a:rPr lang="sr-Latn-CS" dirty="0" smtClean="0"/>
              <a:t>ити и после настанка неких држава – Спарте, на пример.     </a:t>
            </a:r>
            <a:endParaRPr lang="en-US" dirty="0" smtClean="0"/>
          </a:p>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Зачеци државе</a:t>
            </a:r>
            <a:endParaRPr lang="en-US" dirty="0"/>
          </a:p>
        </p:txBody>
      </p:sp>
      <p:sp>
        <p:nvSpPr>
          <p:cNvPr id="3" name="Content Placeholder 2"/>
          <p:cNvSpPr>
            <a:spLocks noGrp="1"/>
          </p:cNvSpPr>
          <p:nvPr>
            <p:ph idx="1"/>
          </p:nvPr>
        </p:nvSpPr>
        <p:spPr/>
        <p:txBody>
          <a:bodyPr>
            <a:noAutofit/>
          </a:bodyPr>
          <a:lstStyle/>
          <a:p>
            <a:pPr algn="just"/>
            <a:r>
              <a:rPr lang="sr-Latn-CS" sz="2400" dirty="0" smtClean="0"/>
              <a:t>  </a:t>
            </a:r>
            <a:r>
              <a:rPr lang="ru-RU" sz="2400" dirty="0" smtClean="0"/>
              <a:t>Пре настанка државе појављују се и зачеци неких правних институција. Прво треба споменути првобитну својину која настаје као породична својина одређене групе (пре свих рода). Тек са развојем земљорадње, почиње да се развија породична својина као израз породице, која постаје  основна произвођачка јединица.</a:t>
            </a:r>
            <a:endParaRPr lang="en-US" sz="2400" dirty="0" smtClean="0"/>
          </a:p>
          <a:p>
            <a:pPr algn="just"/>
            <a:r>
              <a:rPr lang="ru-RU" sz="2400" dirty="0" smtClean="0"/>
              <a:t>         Први облигациони односи везују се за размену - трампу одређених добара између две заједнице (као што су, рецимо, жива стока, производи земљорадника или разни занатски производи).</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Зачеци државе</a:t>
            </a:r>
            <a:endParaRPr lang="en-US" dirty="0"/>
          </a:p>
        </p:txBody>
      </p:sp>
      <p:sp>
        <p:nvSpPr>
          <p:cNvPr id="3" name="Content Placeholder 2"/>
          <p:cNvSpPr>
            <a:spLocks noGrp="1"/>
          </p:cNvSpPr>
          <p:nvPr>
            <p:ph idx="1"/>
          </p:nvPr>
        </p:nvSpPr>
        <p:spPr/>
        <p:txBody>
          <a:bodyPr>
            <a:noAutofit/>
          </a:bodyPr>
          <a:lstStyle/>
          <a:p>
            <a:pPr algn="just"/>
            <a:r>
              <a:rPr lang="ru-RU" sz="1800" dirty="0" smtClean="0"/>
              <a:t> </a:t>
            </a:r>
            <a:r>
              <a:rPr lang="en-US" sz="1800" dirty="0" smtClean="0"/>
              <a:t>     </a:t>
            </a:r>
            <a:r>
              <a:rPr lang="ru-RU" sz="1800" dirty="0" smtClean="0"/>
              <a:t>Што се тиче кривичног права  првобитне заједнице, прво настаје крвна освета. Циљ крвне освете било је кажњавање кривца или члана његове заједнице (рода) смртном казном због убиства или неког другог дела (крађе, прељубе итд.). Временом, долази до модификације крвне освете у </a:t>
            </a:r>
            <a:r>
              <a:rPr lang="sr-Latn-CS" sz="1800" dirty="0" smtClean="0"/>
              <a:t>„</a:t>
            </a:r>
            <a:r>
              <a:rPr lang="ru-RU" sz="1800" dirty="0" smtClean="0"/>
              <a:t>сразмерну освету” </a:t>
            </a:r>
            <a:r>
              <a:rPr lang="sr-Latn-CS" sz="1800" dirty="0" smtClean="0"/>
              <a:t>(принцип талиона). Према овом принципу зло, односно задовољење правде, врши се истом мером („око за око, зуб за зуб”). Пре настанка државе, долази до још једне „степенице” у развоју кривичног права, а то је добровољна погодба. У овом случају, постојала је могућност да се оштећени и кривац помире уз одговарајућу нагодбу, а путем преговора преко посредника. Ови преговори су требали да омогуће оштећеном моралну и материјалну сатисфакцију, а кривцу да сачува физички интегритет уз одре</a:t>
            </a:r>
            <a:r>
              <a:rPr lang="sr-Cyrl-CS" sz="1800" dirty="0" smtClean="0"/>
              <a:t>ђ</a:t>
            </a:r>
            <a:r>
              <a:rPr lang="sr-Latn-CS" sz="1800" dirty="0" smtClean="0"/>
              <a:t>ена давања. Ипак, ова могућност је постојала само ако би оштећени одустао од крвне освете и талиона.</a:t>
            </a:r>
            <a:endParaRPr lang="en-US" sz="1800" dirty="0" smtClean="0"/>
          </a:p>
          <a:p>
            <a:pPr algn="just"/>
            <a:r>
              <a:rPr lang="ru-RU" sz="1800" dirty="0" smtClean="0"/>
              <a:t> </a:t>
            </a:r>
            <a:r>
              <a:rPr lang="sr-Latn-CS" sz="1800" dirty="0" smtClean="0"/>
              <a:t>Настанак државе донеће чврсту организацију која ће како грађанскоправне, тако и кривичноправне односе законски регулисати и спроводити путем свог устаљеног и чврстог апарата уз монопол физичке принуде.</a:t>
            </a:r>
            <a:endParaRPr lang="en-US" sz="1800" dirty="0" smtClean="0"/>
          </a:p>
          <a:p>
            <a:pPr algn="just">
              <a:buNone/>
            </a:pPr>
            <a:r>
              <a:rPr lang="sr-Latn-CS" sz="1800" dirty="0" smtClean="0"/>
              <a: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Земље старог истока</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 У земље Старог истока можемо убројати државне организације настале изме</a:t>
            </a:r>
            <a:r>
              <a:rPr lang="sr-Cyrl-CS" dirty="0" smtClean="0"/>
              <a:t>ђ</a:t>
            </a:r>
            <a:r>
              <a:rPr lang="sr-Latn-CS" dirty="0" smtClean="0"/>
              <a:t>у доњег тока реке Нил у североисточној Африци, па преко Палестине, Месопотамије, Мале Азије и Иранске висоравни, све до Индије и Кине. У овим пределима и то, пре свега, у долинама огромних река Нила, Тигра, Еуфрата, Инда, Ганга, Хоангхоа и Јан</a:t>
            </a:r>
            <a:r>
              <a:rPr lang="sr-Cyrl-CS" dirty="0" smtClean="0"/>
              <a:t>г</a:t>
            </a:r>
            <a:r>
              <a:rPr lang="sr-Latn-CS" dirty="0" smtClean="0"/>
              <a:t>це</a:t>
            </a:r>
            <a:r>
              <a:rPr lang="sr-Cyrl-CS" dirty="0" smtClean="0"/>
              <a:t>к</a:t>
            </a:r>
            <a:r>
              <a:rPr lang="sr-Latn-CS" dirty="0" smtClean="0"/>
              <a:t>јанга настају прве државе (у периоду 4</a:t>
            </a:r>
            <a:r>
              <a:rPr lang="en-US" dirty="0" smtClean="0"/>
              <a:t>-</a:t>
            </a:r>
            <a:r>
              <a:rPr lang="sr-Latn-CS" dirty="0" smtClean="0"/>
              <a:t>5000. година пре нове ере). Трајно настањивање је било у почетку ограничено само на наведене речне долине, да би касније дошло до значајнијег ширења ових држава ван ових уских простора.</a:t>
            </a:r>
            <a:endParaRPr lang="en-US" dirty="0" smtClean="0"/>
          </a:p>
          <a:p>
            <a:pPr algn="just"/>
            <a:r>
              <a:rPr lang="sr-Cyrl-CS" dirty="0" smtClean="0"/>
              <a:t>         Основна карактеристика свих ових источњачких робовласничких држава је њихова јака централна власт на чијем врху је владар (монарх). Он има врло често обједињену централну, световну власт и врховну теократску власт (деспотска власт).  </a:t>
            </a:r>
            <a:endParaRPr lang="en-US" dirty="0" smtClean="0"/>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Земље старог истока</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sr-Latn-CS" dirty="0" smtClean="0"/>
              <a:t> </a:t>
            </a:r>
            <a:r>
              <a:rPr lang="en-US" dirty="0" smtClean="0"/>
              <a:t>    </a:t>
            </a:r>
            <a:r>
              <a:rPr lang="sr-Latn-CS" dirty="0" smtClean="0"/>
              <a:t>Када говоримо о праву у првим робовласничким државама, треба рећи да је обичајно право (усмено) још увек имало значајан утицај. Са развојем државе и њене организације, право све више постаје писано. Посебан значај као писани извори имају судске одлуке које се примењују и на друге случајеве и тиме добијају значај општих норми. Проћи ће доста времена до појава првих писаних законика (негде око III миленијума пре нове ере), који ће представљати револуционарни напредак у развоју права и обезбе</a:t>
            </a:r>
            <a:r>
              <a:rPr lang="sr-Cyrl-CS" dirty="0" smtClean="0"/>
              <a:t>ђ</a:t>
            </a:r>
            <a:r>
              <a:rPr lang="sr-Latn-CS" dirty="0" smtClean="0"/>
              <a:t>ивању правне сигурности у једној земљи.</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Земље старог истока</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 На крају овог уводног дела, треба рећи да су источне деспотије (тако назване по деспотској власти њихових владара) имале јаке остатке првобитне заједнице, као што је колективна својина и доминантно постојање државних робова (ове појаве ће бити знатно ре</a:t>
            </a:r>
            <a:r>
              <a:rPr lang="sr-Cyrl-CS" dirty="0" smtClean="0"/>
              <a:t>ђ</a:t>
            </a:r>
            <a:r>
              <a:rPr lang="sr-Latn-CS" dirty="0" smtClean="0"/>
              <a:t>е у каснијим европским државама старог века,  један од ретких изузетака је Спарта). Током векова њиховог развоја(</a:t>
            </a:r>
            <a:r>
              <a:rPr lang="ru-RU" dirty="0" smtClean="0"/>
              <a:t>успона и падова),</a:t>
            </a:r>
            <a:r>
              <a:rPr lang="sr-Latn-CS" dirty="0" smtClean="0"/>
              <a:t> доћ</a:t>
            </a:r>
            <a:r>
              <a:rPr lang="sr-Cyrl-CS" dirty="0" smtClean="0"/>
              <a:t>и</a:t>
            </a:r>
            <a:r>
              <a:rPr lang="sr-Latn-CS" dirty="0" smtClean="0"/>
              <a:t> ће до усавршавања државне организације и писаног права. Неке земље ће постати образац добро развијеног државног апарата (Египат)</a:t>
            </a:r>
            <a:r>
              <a:rPr lang="sr-Cyrl-CS" dirty="0" smtClean="0"/>
              <a:t>, </a:t>
            </a:r>
            <a:r>
              <a:rPr lang="sr-Latn-CS" dirty="0" smtClean="0"/>
              <a:t>а неке ће дати значајан допринос у развоју писаног права (нпр. Вавилон-Хамурабијев законик)</a:t>
            </a:r>
            <a:r>
              <a:rPr lang="ru-RU" b="1" dirty="0" smtClean="0"/>
              <a:t> </a:t>
            </a: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ru-RU" dirty="0" smtClean="0"/>
              <a:t> </a:t>
            </a:r>
            <a:r>
              <a:rPr lang="en-US" dirty="0" smtClean="0"/>
              <a:t>     </a:t>
            </a:r>
            <a:r>
              <a:rPr lang="ru-RU" dirty="0" smtClean="0"/>
              <a:t>Месопотамија (на грчком </a:t>
            </a:r>
            <a:r>
              <a:rPr lang="sr-Latn-CS" dirty="0" smtClean="0"/>
              <a:t>„</a:t>
            </a:r>
            <a:r>
              <a:rPr lang="ru-RU" dirty="0" smtClean="0"/>
              <a:t>ме</a:t>
            </a:r>
            <a:r>
              <a:rPr lang="sr-Latn-CS" dirty="0" smtClean="0"/>
              <a:t>ђ</a:t>
            </a:r>
            <a:r>
              <a:rPr lang="ru-RU" dirty="0" smtClean="0"/>
              <a:t>уречје”)</a:t>
            </a:r>
            <a:r>
              <a:rPr lang="sr-Latn-CS" dirty="0" smtClean="0"/>
              <a:t> је област изме</a:t>
            </a:r>
            <a:r>
              <a:rPr lang="sr-Cyrl-CS" dirty="0" smtClean="0"/>
              <a:t>ђ</a:t>
            </a:r>
            <a:r>
              <a:rPr lang="sr-Latn-CS" dirty="0" smtClean="0"/>
              <a:t>у доњих токова река Тигра и Еуфрата које извиру у Малој Азији и спајају се у јединствену реку код града Курне у данашњем Ираку. Ова река се данас зове Шат ел Араб и улива се у Персијски залив.</a:t>
            </a:r>
            <a:r>
              <a:rPr lang="sr-Cyrl-CS" dirty="0" smtClean="0"/>
              <a:t>На</a:t>
            </a:r>
            <a:r>
              <a:rPr lang="sr-Latn-CS" dirty="0" smtClean="0"/>
              <a:t> овом подручју, које карактерише веома плодна земља, дошло је до насељавања народа </a:t>
            </a:r>
            <a:r>
              <a:rPr lang="sr-Cyrl-CS" dirty="0" smtClean="0"/>
              <a:t>(највероватније </a:t>
            </a:r>
            <a:r>
              <a:rPr lang="sr-Latn-CS" dirty="0" smtClean="0"/>
              <a:t>из области северозападне Индије</a:t>
            </a:r>
            <a:r>
              <a:rPr lang="sr-Cyrl-CS" dirty="0" smtClean="0"/>
              <a:t>)</a:t>
            </a:r>
            <a:r>
              <a:rPr lang="sr-Latn-CS" dirty="0" smtClean="0"/>
              <a:t>, Сумера. Ти народи су тамније пути (сами себе су назвали „народом црних глава”, тј</a:t>
            </a:r>
            <a:r>
              <a:rPr lang="sr-Cyrl-CS" dirty="0" smtClean="0"/>
              <a:t>.</a:t>
            </a:r>
            <a:r>
              <a:rPr lang="sr-Latn-CS" dirty="0" smtClean="0"/>
              <a:t> Сумерима). </a:t>
            </a:r>
            <a:r>
              <a:rPr lang="sr-Cyrl-CS" dirty="0" smtClean="0"/>
              <a:t>На</a:t>
            </a:r>
            <a:r>
              <a:rPr lang="sr-Latn-CS" dirty="0" smtClean="0"/>
              <a:t> овој плодној равници су развили земљорадњу до високог нивоа, али и градитељство. За градитељство су користили иловачу са обала реке, коју су стављали у калупе и остављали да се испече на сунцу. Веома значајан ј</a:t>
            </a:r>
            <a:r>
              <a:rPr lang="sr-Cyrl-CS" dirty="0" smtClean="0"/>
              <a:t>е</a:t>
            </a:r>
            <a:r>
              <a:rPr lang="sr-Latn-CS" dirty="0" smtClean="0"/>
              <a:t> проналазак грнчарског точка, који је служио за израду многобројних грнчарских производа. Сумери су се, тако</a:t>
            </a:r>
            <a:r>
              <a:rPr lang="sr-Cyrl-CS" dirty="0" smtClean="0"/>
              <a:t>ђ</a:t>
            </a:r>
            <a:r>
              <a:rPr lang="sr-Latn-CS" dirty="0" smtClean="0"/>
              <a:t>е, успешно бавили обрадом метала (бакра, бронзе, злата) и драгог камења. Успели су да развију технологију наводњавања и тако су са својих поља убирали знатне количине летина, коју су користили и за трговину са околним народима.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Државе Месопотамије</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 </a:t>
            </a:r>
            <a:r>
              <a:rPr lang="sr-Cyrl-CS" dirty="0" smtClean="0"/>
              <a:t>Државна организација Сумера се огледала кроз постојање градова </a:t>
            </a:r>
            <a:r>
              <a:rPr lang="ru-RU" dirty="0" smtClean="0"/>
              <a:t>- др</a:t>
            </a:r>
            <a:r>
              <a:rPr lang="sr-Cyrl-CS" dirty="0" smtClean="0"/>
              <a:t>жава. Током III миленијума пре нове ере развили су се снажни привредни центри: Лагаш, Ур, Урук, Ума, Киш, Ларса, Исина, Нипур итд.  На челу градова </a:t>
            </a:r>
            <a:r>
              <a:rPr lang="en-US" dirty="0" smtClean="0"/>
              <a:t>-</a:t>
            </a:r>
            <a:r>
              <a:rPr lang="ru-RU" dirty="0" smtClean="0"/>
              <a:t> др</a:t>
            </a:r>
            <a:r>
              <a:rPr lang="sr-Cyrl-CS" dirty="0" smtClean="0"/>
              <a:t>жава стајали су управници </a:t>
            </a:r>
            <a:r>
              <a:rPr lang="ru-RU" dirty="0" smtClean="0"/>
              <a:t>- </a:t>
            </a:r>
            <a:r>
              <a:rPr lang="sr-Cyrl-CS" dirty="0" smtClean="0"/>
              <a:t>патеси, који су истовремено били </a:t>
            </a:r>
            <a:r>
              <a:rPr lang="sr-Cyrl-CS" smtClean="0"/>
              <a:t>и првосвештеници</a:t>
            </a:r>
            <a:r>
              <a:rPr lang="sr-Cyrl-CS" dirty="0" smtClean="0"/>
              <a:t>. Ова функција је прво била изборна, да би касније постала наследна</a:t>
            </a:r>
            <a:r>
              <a:rPr lang="ru-RU" dirty="0" smtClean="0"/>
              <a:t>. Непосредно подређен владару био је и највиши </a:t>
            </a:r>
            <a:r>
              <a:rPr lang="sr-Cyrl-CS" dirty="0" smtClean="0"/>
              <a:t> државни чиновник </a:t>
            </a:r>
            <a:r>
              <a:rPr lang="ru-RU" dirty="0" smtClean="0"/>
              <a:t>- нубанда, старешина државне и клерикалне администрације.</a:t>
            </a:r>
            <a:r>
              <a:rPr lang="en-US" dirty="0" smtClean="0"/>
              <a:t> </a:t>
            </a:r>
            <a:r>
              <a:rPr lang="ru-RU" dirty="0" smtClean="0"/>
              <a:t>За комуникацију, државну администрацију и право од великог значаја је било клинасто писмо на коме су написани најстарији законски текстови (о чему ће касније бити више речи).                                                                                  </a:t>
            </a:r>
            <a:endParaRPr lang="en-US" dirty="0" smtClean="0"/>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1516</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2 </vt:lpstr>
      <vt:lpstr>Зачеци државе</vt:lpstr>
      <vt:lpstr>Зачеци државе</vt:lpstr>
      <vt:lpstr>Зачеци државе</vt:lpstr>
      <vt:lpstr>Земље старог истока</vt:lpstr>
      <vt:lpstr>Земље старог истока</vt:lpstr>
      <vt:lpstr>Земље старог истока</vt:lpstr>
      <vt:lpstr>Државе Месопотамије</vt:lpstr>
      <vt:lpstr>Државе Месопотамије</vt:lpstr>
      <vt:lpstr>Државе Месопотамије</vt:lpstr>
      <vt:lpstr>Државе Месопотамије</vt:lpstr>
      <vt:lpstr>Државе Месопотамије</vt:lpstr>
      <vt:lpstr>Државе Месопотамије</vt:lpstr>
      <vt:lpstr>Државе Месопотамије</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36</cp:revision>
  <dcterms:created xsi:type="dcterms:W3CDTF">2020-11-01T21:46:36Z</dcterms:created>
  <dcterms:modified xsi:type="dcterms:W3CDTF">2020-11-07T20:40:30Z</dcterms:modified>
</cp:coreProperties>
</file>