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60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F8D64-2DBB-4F9F-8420-BFFB4C5741C1}" type="datetimeFigureOut">
              <a:rPr lang="en-US" smtClean="0"/>
              <a:pPr/>
              <a:t>1/23/2021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DD0DF-FDBB-4160-9A47-81ECB067397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b="1" dirty="0" smtClean="0"/>
              <a:t>Атинско право</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1FFDD0DF-FDBB-4160-9A47-81ECB0673972}"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92026E-DA28-4DA9-B92E-DD92A089021F}"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92026E-DA28-4DA9-B92E-DD92A089021F}"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92026E-DA28-4DA9-B92E-DD92A089021F}"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92026E-DA28-4DA9-B92E-DD92A089021F}"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92026E-DA28-4DA9-B92E-DD92A089021F}" type="datetimeFigureOut">
              <a:rPr lang="en-US" smtClean="0"/>
              <a:pPr/>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92026E-DA28-4DA9-B92E-DD92A089021F}" type="datetimeFigureOut">
              <a:rPr lang="en-US" smtClean="0"/>
              <a:pPr/>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92026E-DA28-4DA9-B92E-DD92A089021F}" type="datetimeFigureOut">
              <a:rPr lang="en-US" smtClean="0"/>
              <a:pPr/>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92026E-DA28-4DA9-B92E-DD92A089021F}" type="datetimeFigureOut">
              <a:rPr lang="en-US" smtClean="0"/>
              <a:pPr/>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2026E-DA28-4DA9-B92E-DD92A089021F}" type="datetimeFigureOut">
              <a:rPr lang="en-US" smtClean="0"/>
              <a:pPr/>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92026E-DA28-4DA9-B92E-DD92A089021F}" type="datetimeFigureOut">
              <a:rPr lang="en-US" smtClean="0"/>
              <a:pPr/>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92026E-DA28-4DA9-B92E-DD92A089021F}" type="datetimeFigureOut">
              <a:rPr lang="en-US" smtClean="0"/>
              <a:pPr/>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D3474-A8BA-453C-9C07-D8024EB0AA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2026E-DA28-4DA9-B92E-DD92A089021F}" type="datetimeFigureOut">
              <a:rPr lang="en-US" smtClean="0"/>
              <a:pPr/>
              <a:t>1/23/2021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D3474-A8BA-453C-9C07-D8024EB0AA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Cyrl-RS" dirty="0" smtClean="0"/>
              <a:t>Општа историја државе и права</a:t>
            </a:r>
            <a:r>
              <a:rPr lang="en-US" smtClean="0"/>
              <a:t> </a:t>
            </a:r>
            <a:r>
              <a:rPr lang="en-US" smtClean="0"/>
              <a:t>13 </a:t>
            </a:r>
            <a:r>
              <a:rPr lang="sr-Cyrl-RS" dirty="0" smtClean="0"/>
              <a:t/>
            </a:r>
            <a:br>
              <a:rPr lang="sr-Cyrl-RS" dirty="0" smtClean="0"/>
            </a:br>
            <a:endParaRPr lang="en-US" dirty="0"/>
          </a:p>
        </p:txBody>
      </p:sp>
      <p:sp>
        <p:nvSpPr>
          <p:cNvPr id="3" name="Subtitle 2"/>
          <p:cNvSpPr>
            <a:spLocks noGrp="1"/>
          </p:cNvSpPr>
          <p:nvPr>
            <p:ph type="subTitle" idx="1"/>
          </p:nvPr>
        </p:nvSpPr>
        <p:spPr/>
        <p:txBody>
          <a:bodyPr/>
          <a:lstStyle/>
          <a:p>
            <a:r>
              <a:rPr lang="sr-Cyrl-CS" dirty="0" smtClean="0"/>
              <a:t>П</a:t>
            </a:r>
            <a:r>
              <a:rPr lang="sr-Cyrl-RS" dirty="0" smtClean="0"/>
              <a:t>роф.др Душан Јеротијевић</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b="1" dirty="0" smtClean="0"/>
              <a:t>ФРАНЦУСКА ОД ЛУЈА </a:t>
            </a:r>
            <a:r>
              <a:rPr lang="sr-Cyrl-CS" sz="2400" b="1" dirty="0" smtClean="0"/>
              <a:t>XIV</a:t>
            </a:r>
            <a:r>
              <a:rPr lang="ru-RU" sz="2400" b="1" dirty="0" smtClean="0"/>
              <a:t> ДО ДЕ ГОЛА</a:t>
            </a:r>
            <a:r>
              <a:rPr lang="en-US" sz="2400" b="1" i="1" dirty="0" smtClean="0"/>
              <a:t/>
            </a:r>
            <a:br>
              <a:rPr lang="en-US" sz="2400" b="1" i="1" dirty="0" smtClean="0"/>
            </a:br>
            <a:endParaRPr lang="en-US" sz="2400" dirty="0"/>
          </a:p>
        </p:txBody>
      </p:sp>
      <p:sp>
        <p:nvSpPr>
          <p:cNvPr id="3" name="Content Placeholder 2"/>
          <p:cNvSpPr>
            <a:spLocks noGrp="1"/>
          </p:cNvSpPr>
          <p:nvPr>
            <p:ph idx="1"/>
          </p:nvPr>
        </p:nvSpPr>
        <p:spPr/>
        <p:txBody>
          <a:bodyPr>
            <a:noAutofit/>
          </a:bodyPr>
          <a:lstStyle/>
          <a:p>
            <a:pPr algn="just"/>
            <a:r>
              <a:rPr lang="sr-Latn-CS" sz="1800" dirty="0" smtClean="0"/>
              <a:t>Луј XIV је умро 1715. године, а наследио га је праунук Луј XV (1715-177</a:t>
            </a:r>
            <a:r>
              <a:rPr lang="sr-Cyrl-CS" sz="1800" dirty="0" smtClean="0"/>
              <a:t>4</a:t>
            </a:r>
            <a:r>
              <a:rPr lang="sr-Latn-CS" sz="1800" dirty="0" smtClean="0"/>
              <a:t>), у то доба још дечак. Скоро цео век Француска је била водећа нација европске цивилизације. Сада је почела да опада, а тај пад ће бити праћен револуцијом. Владавина Луја XV била је испуњена борбом за одржавање царства и очување његовог богатства. Унук Луја XV, Луј XVI, био је добронамеран човек који је желео да заустави опадање француске моћи, али чинећи уступке </a:t>
            </a:r>
            <a:r>
              <a:rPr lang="sr-Cyrl-RS" sz="1800" dirty="0" smtClean="0"/>
              <a:t>неким безобзирним</a:t>
            </a:r>
            <a:r>
              <a:rPr lang="sr-Latn-CS" sz="1800" dirty="0" smtClean="0"/>
              <a:t> члановима француског др</a:t>
            </a:r>
            <a:r>
              <a:rPr lang="sr-Cyrl-CS" sz="1800" dirty="0" smtClean="0"/>
              <a:t>у</a:t>
            </a:r>
            <a:r>
              <a:rPr lang="sr-Latn-CS" sz="1800" dirty="0" smtClean="0"/>
              <a:t>штва, само је убрзао крај старог режима. Политичка моћ била је у рукама </a:t>
            </a:r>
            <a:r>
              <a:rPr lang="sr-Cyrl-CS" sz="1800" dirty="0" smtClean="0"/>
              <a:t>п</a:t>
            </a:r>
            <a:r>
              <a:rPr lang="sr-Latn-CS" sz="1800" dirty="0" smtClean="0"/>
              <a:t>ариске аристократије. Тешко стање у државним финансијама довело је краљевину на ивицу банкрота. Различите мере неколицине генералних контролора финансија, који су се смењивали један за другим, нису дале резултата. Постало је све више јасно да ће бити неопходан сазив Скупштине државних сталежа. Ово тело, међутим, није било једноставно сазвати, већ и стога што се није састајало још од 1614. године. Скупштина је имала три дома-по један за племство, свештенство и трећи сталеж. Домови су заседали одвојено, а одлука се сматра</a:t>
            </a:r>
            <a:r>
              <a:rPr lang="sr-Cyrl-CS" sz="1800" dirty="0" smtClean="0"/>
              <a:t>ла</a:t>
            </a:r>
            <a:r>
              <a:rPr lang="sr-Latn-CS" sz="1800" dirty="0" smtClean="0"/>
              <a:t> донетом </a:t>
            </a:r>
            <a:r>
              <a:rPr lang="sr-Cyrl-CS" sz="1800" dirty="0" smtClean="0"/>
              <a:t>а</a:t>
            </a:r>
            <a:r>
              <a:rPr lang="sr-Latn-CS" sz="1800" dirty="0" smtClean="0"/>
              <a:t>ко би за њу гласала два дома.</a:t>
            </a:r>
            <a:endParaRPr lang="en-US" sz="1800" dirty="0" smtClean="0"/>
          </a:p>
          <a:p>
            <a:pPr algn="just"/>
            <a:endParaRPr lang="en-US" sz="1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ru-RU" sz="2400" b="1" dirty="0" smtClean="0"/>
              <a:t>ФРАНЦУСКА ОД ЛУЈА </a:t>
            </a:r>
            <a:r>
              <a:rPr lang="sr-Cyrl-CS" sz="2400" b="1" dirty="0" smtClean="0"/>
              <a:t>XIV</a:t>
            </a:r>
            <a:r>
              <a:rPr lang="ru-RU" sz="2400" b="1" dirty="0" smtClean="0"/>
              <a:t> ДО ДЕ ГОЛА</a:t>
            </a:r>
            <a:r>
              <a:rPr lang="en-US" sz="2400" b="1" i="1" dirty="0" smtClean="0"/>
              <a:t/>
            </a:r>
            <a:br>
              <a:rPr lang="en-US" sz="2400" b="1" i="1" dirty="0" smtClean="0"/>
            </a:br>
            <a:endParaRPr lang="en-US" sz="2400" b="1" dirty="0"/>
          </a:p>
        </p:txBody>
      </p:sp>
      <p:sp>
        <p:nvSpPr>
          <p:cNvPr id="3" name="Content Placeholder 2"/>
          <p:cNvSpPr>
            <a:spLocks noGrp="1"/>
          </p:cNvSpPr>
          <p:nvPr>
            <p:ph idx="1"/>
          </p:nvPr>
        </p:nvSpPr>
        <p:spPr>
          <a:xfrm>
            <a:off x="304800" y="1600200"/>
            <a:ext cx="8229600" cy="4525963"/>
          </a:xfrm>
        </p:spPr>
        <p:txBody>
          <a:bodyPr>
            <a:noAutofit/>
          </a:bodyPr>
          <a:lstStyle/>
          <a:p>
            <a:pPr algn="just"/>
            <a:r>
              <a:rPr lang="sr-Latn-CS" sz="1600" dirty="0" smtClean="0"/>
              <a:t>Краљ је септембра 1788. године одлучио да сазове државне сталеже у истом облику у којем су били сазвани последњи пут. Ова одлука изазвала је противљење трећег сталежа. Крајем децембра 1788. </a:t>
            </a:r>
            <a:r>
              <a:rPr lang="sr-Cyrl-CS" sz="1600" dirty="0" smtClean="0"/>
              <a:t>г</a:t>
            </a:r>
            <a:r>
              <a:rPr lang="sr-Latn-CS" sz="1600" dirty="0" smtClean="0"/>
              <a:t>одине</a:t>
            </a:r>
            <a:r>
              <a:rPr lang="sr-Cyrl-CS" sz="1600" dirty="0" smtClean="0"/>
              <a:t>,</a:t>
            </a:r>
            <a:r>
              <a:rPr lang="sr-Latn-CS" sz="1600" dirty="0" smtClean="0"/>
              <a:t> краљ је одредио да трећи сталеж изабере у </a:t>
            </a:r>
            <a:r>
              <a:rPr lang="sr-Cyrl-CS" sz="1600" dirty="0" smtClean="0"/>
              <a:t>с</a:t>
            </a:r>
            <a:r>
              <a:rPr lang="sr-Latn-CS" sz="1600" dirty="0" smtClean="0"/>
              <a:t>купштину исто онолико посланика, колико два повлашћена сталежа заједно. Додуше, остало је нерешено питање да ли ће у </a:t>
            </a:r>
            <a:r>
              <a:rPr lang="sr-Cyrl-CS" sz="1600" dirty="0" smtClean="0"/>
              <a:t>с</a:t>
            </a:r>
            <a:r>
              <a:rPr lang="sr-Latn-CS" sz="1600" dirty="0" smtClean="0"/>
              <a:t>купштини гласати по сталежима или појединачно. Луј XVI је отворио </a:t>
            </a:r>
            <a:r>
              <a:rPr lang="sr-Cyrl-CS" sz="1600" dirty="0" smtClean="0"/>
              <a:t>С</a:t>
            </a:r>
            <a:r>
              <a:rPr lang="sr-Latn-CS" sz="1600" dirty="0" smtClean="0"/>
              <a:t>купштину државних сталежа </a:t>
            </a:r>
            <a:r>
              <a:rPr lang="sr-Cyrl-CS" sz="1600" dirty="0" smtClean="0"/>
              <a:t>        </a:t>
            </a:r>
            <a:r>
              <a:rPr lang="sr-Latn-CS" sz="1600" dirty="0" smtClean="0"/>
              <a:t>5. маја 1789. године у Версају. Настали су мучни преговори између сталежа, које представници трећег сталежа реше одлучно, прогласивши се, средином јуна, за </a:t>
            </a:r>
            <a:r>
              <a:rPr lang="sr-Cyrl-CS" sz="1600" dirty="0" smtClean="0"/>
              <a:t>Н</a:t>
            </a:r>
            <a:r>
              <a:rPr lang="sr-Latn-CS" sz="1600" dirty="0" smtClean="0"/>
              <a:t>ародну скупштину. Убрзо, на основу одлуке донете тесном већином, свештенски сталеж одлучи да се прикључи трећем сталежу. Преображаји су се одвијали невероватном брзином. Од сталешког представништва, постало је народно, које је у један мах прогласило себе и за уставотворну власт.</a:t>
            </a:r>
            <a:endParaRPr lang="en-US" sz="1600" dirty="0" smtClean="0"/>
          </a:p>
          <a:p>
            <a:pPr algn="just"/>
            <a:r>
              <a:rPr lang="sr-Cyrl-CS" sz="1600" dirty="0" smtClean="0"/>
              <a:t>         </a:t>
            </a:r>
            <a:r>
              <a:rPr lang="sr-Latn-CS" sz="1600" dirty="0" smtClean="0"/>
              <a:t>Луј XVI, незадовољан развитком догађаја, отпушта владу. Нова влада је образована 11. јула 1789. године, а у Паризу су избили нереди. После неколико дана напетости, у току којих је краљ скупљао војску у Версају, Парижани 14. јула затраже од управника Бастиље да им преда оружје које се налази у тој тврђави. Управник Бастиље дочека паљбом народне изасланике, а раздражени народ онда јурне н</a:t>
            </a:r>
            <a:r>
              <a:rPr lang="sr-Cyrl-CS" sz="1600" dirty="0" smtClean="0"/>
              <a:t>а</a:t>
            </a:r>
            <a:r>
              <a:rPr lang="sr-Latn-CS" sz="1600" dirty="0" smtClean="0"/>
              <a:t> утврђ</a:t>
            </a:r>
            <a:r>
              <a:rPr lang="sr-Cyrl-CS" sz="1600" dirty="0" smtClean="0"/>
              <a:t>е</a:t>
            </a:r>
            <a:r>
              <a:rPr lang="sr-Latn-CS" sz="1600" dirty="0" smtClean="0"/>
              <a:t>ње и заузме га после краткотрајне опсаде у којој су устаници претрпели огромне жртве. Разјарени народ се онда сурово освети браниоцима Бастиље. Крв је била проливена, а револуција започета.</a:t>
            </a:r>
            <a:endParaRPr lang="en-US" sz="1600" dirty="0" smtClean="0"/>
          </a:p>
          <a:p>
            <a:pPr algn="just"/>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b="1" dirty="0" smtClean="0"/>
              <a:t>ФРАНЦУСКА ОД ЛУЈА </a:t>
            </a:r>
            <a:r>
              <a:rPr lang="sr-Cyrl-CS" sz="2400" b="1" dirty="0" smtClean="0"/>
              <a:t>XIV</a:t>
            </a:r>
            <a:r>
              <a:rPr lang="ru-RU" sz="2400" b="1" dirty="0" smtClean="0"/>
              <a:t> ДО ДЕ ГОЛА</a:t>
            </a:r>
            <a:r>
              <a:rPr lang="en-US" sz="2400" b="1" i="1" dirty="0" smtClean="0"/>
              <a:t/>
            </a:r>
            <a:br>
              <a:rPr lang="en-US" sz="2400" b="1" i="1" dirty="0" smtClean="0"/>
            </a:br>
            <a:endParaRPr lang="en-US" sz="2400" dirty="0"/>
          </a:p>
        </p:txBody>
      </p:sp>
      <p:sp>
        <p:nvSpPr>
          <p:cNvPr id="3" name="Content Placeholder 2"/>
          <p:cNvSpPr>
            <a:spLocks noGrp="1"/>
          </p:cNvSpPr>
          <p:nvPr>
            <p:ph idx="1"/>
          </p:nvPr>
        </p:nvSpPr>
        <p:spPr/>
        <p:txBody>
          <a:bodyPr>
            <a:normAutofit fontScale="55000" lnSpcReduction="20000"/>
          </a:bodyPr>
          <a:lstStyle/>
          <a:p>
            <a:pPr algn="just">
              <a:buNone/>
            </a:pPr>
            <a:r>
              <a:rPr lang="sr-Cyrl-CS" dirty="0" smtClean="0"/>
              <a:t> </a:t>
            </a:r>
            <a:r>
              <a:rPr lang="en-US" smtClean="0"/>
              <a:t>      </a:t>
            </a:r>
            <a:r>
              <a:rPr lang="sr-Latn-CS" smtClean="0"/>
              <a:t>У </a:t>
            </a:r>
            <a:r>
              <a:rPr lang="sr-Latn-CS" dirty="0" smtClean="0"/>
              <a:t>први мах је изгледало да ће се криза смирити после овог страшног догађаја, јер је двор одмах показао знаке попуштања. Отпустио је </a:t>
            </a:r>
            <a:r>
              <a:rPr lang="sr-Cyrl-CS" dirty="0" smtClean="0"/>
              <a:t>в</a:t>
            </a:r>
            <a:r>
              <a:rPr lang="sr-Latn-CS" dirty="0" smtClean="0"/>
              <a:t>ладу образовану 11. јула  и вратио ону стару која је уживала подршку </a:t>
            </a:r>
            <a:r>
              <a:rPr lang="sr-Cyrl-CS" dirty="0" smtClean="0"/>
              <a:t>н</a:t>
            </a:r>
            <a:r>
              <a:rPr lang="sr-Latn-CS" dirty="0" smtClean="0"/>
              <a:t>ародне скупштине. У овом периоду долази до укидања феудализма. Уставотворна скупштина је 26. августа 1789. године усвојила Проглас права човека и грађанина, који представља темељ будуће уставности. Тај проглас је имао преамбулу и седамнаест чланова. Устав је донет </a:t>
            </a:r>
            <a:r>
              <a:rPr lang="sr-Cyrl-CS" dirty="0" smtClean="0"/>
              <a:t>      </a:t>
            </a:r>
            <a:r>
              <a:rPr lang="sr-Latn-CS" dirty="0" smtClean="0"/>
              <a:t>3. септембра 1791. године и тад Француска постаје уставна монархија. Читав уставни склоп полазио је од начелне замисли према којој је носилац суверености био народ, који уставом врши делегацију власти и то једнодомној скупштини-законодавне, краљу-извршне, коју овај спроводи преко министара, а судијама судске. Краљ ће врло брзо доћи у сукоб са </a:t>
            </a:r>
            <a:r>
              <a:rPr lang="sr-Cyrl-CS" dirty="0" smtClean="0"/>
              <a:t>с</a:t>
            </a:r>
            <a:r>
              <a:rPr lang="sr-Latn-CS" dirty="0" smtClean="0"/>
              <a:t>купштином, проистеклом из ограниченог права гласа и цензитарног режима. Скупштина је изгласала привремено удаљавање краља са престола, као и сазивање конвента, изабраног општим правом гласа. Краљ тада није био само суспендован, него и лишен слободе. Краљевска породица затворена је у један </a:t>
            </a:r>
            <a:r>
              <a:rPr lang="sr-Cyrl-CS" dirty="0" smtClean="0"/>
              <a:t>п</a:t>
            </a:r>
            <a:r>
              <a:rPr lang="sr-Latn-CS" dirty="0" smtClean="0"/>
              <a:t>ариски манастир, где је стављена под стражу (краљ је осуђен на смрт и гиљотиниран 21.1.1793. год</a:t>
            </a:r>
            <a:r>
              <a:rPr lang="sr-Cyrl-CS" dirty="0" smtClean="0"/>
              <a:t>ине</a:t>
            </a:r>
            <a:r>
              <a:rPr lang="sr-Latn-C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ru-RU" sz="2700" b="1" dirty="0" smtClean="0"/>
              <a:t>ФРАНЦУСКА ОД ЛУЈА </a:t>
            </a:r>
            <a:r>
              <a:rPr lang="sr-Cyrl-CS" sz="2700" b="1" dirty="0" smtClean="0"/>
              <a:t>XIV</a:t>
            </a:r>
            <a:r>
              <a:rPr lang="ru-RU" sz="2700" b="1" dirty="0" smtClean="0"/>
              <a:t> ДО ДЕ ГОЛА</a:t>
            </a:r>
            <a:r>
              <a:rPr lang="en-US" b="1" i="1" dirty="0" smtClean="0"/>
              <a:t/>
            </a:r>
            <a:br>
              <a:rPr lang="en-US" b="1" i="1" dirty="0" smtClean="0"/>
            </a:br>
            <a:endParaRPr lang="en-US" dirty="0"/>
          </a:p>
        </p:txBody>
      </p:sp>
      <p:sp>
        <p:nvSpPr>
          <p:cNvPr id="3" name="Content Placeholder 2"/>
          <p:cNvSpPr>
            <a:spLocks noGrp="1"/>
          </p:cNvSpPr>
          <p:nvPr>
            <p:ph idx="1"/>
          </p:nvPr>
        </p:nvSpPr>
        <p:spPr/>
        <p:txBody>
          <a:bodyPr>
            <a:noAutofit/>
          </a:bodyPr>
          <a:lstStyle/>
          <a:p>
            <a:pPr algn="just"/>
            <a:r>
              <a:rPr lang="sr-Cyrl-CS" sz="1600" dirty="0" smtClean="0"/>
              <a:t> </a:t>
            </a:r>
            <a:r>
              <a:rPr lang="sr-Latn-CS" sz="1600" dirty="0" smtClean="0"/>
              <a:t>Конвент, који је заседао од 21. септембра 1792. године до 26. октобра 1795. године,  је већ првог дана заседања донео одлуку о укидању монархије и проглашењу републике, са девизом: слобода, једнакост </a:t>
            </a:r>
            <a:r>
              <a:rPr lang="sr-Cyrl-CS" sz="1600" dirty="0" smtClean="0"/>
              <a:t>и</a:t>
            </a:r>
            <a:r>
              <a:rPr lang="sr-Latn-CS" sz="1600" dirty="0" smtClean="0"/>
              <a:t> братство. Конвент је представљао највишу и једину легитимну власт. То тело је практично управљало државом преко шесторице министара који су чинили привремени извршни савет. Конвент је себи ставио у задатак израду новог устава, који је усвојен 24. јуна 1793. године.</a:t>
            </a:r>
            <a:endParaRPr lang="en-US" sz="1600" dirty="0" smtClean="0"/>
          </a:p>
          <a:p>
            <a:pPr algn="just"/>
            <a:r>
              <a:rPr lang="sr-Cyrl-CS" sz="1600" dirty="0" smtClean="0"/>
              <a:t>         </a:t>
            </a:r>
            <a:r>
              <a:rPr lang="sr-Latn-CS" sz="1600" dirty="0" smtClean="0"/>
              <a:t>У конвенту су водећу улогу имале две револуционарне струје: жир</a:t>
            </a:r>
            <a:r>
              <a:rPr lang="sr-Cyrl-CS" sz="1600" dirty="0" smtClean="0"/>
              <a:t>о</a:t>
            </a:r>
            <a:r>
              <a:rPr lang="sr-Latn-CS" sz="1600" dirty="0" smtClean="0"/>
              <a:t>ндинци и јакобинци, који су убрзо дошли у сукоб око питања даљег тока револуције. Устанком у Паризу </a:t>
            </a:r>
            <a:r>
              <a:rPr lang="sr-Cyrl-CS" sz="1600" dirty="0" smtClean="0"/>
              <a:t>ј</a:t>
            </a:r>
            <a:r>
              <a:rPr lang="sr-Latn-CS" sz="1600" dirty="0" smtClean="0"/>
              <a:t>акобинци су збацили жирандинску владу 12. јуна 1793. године и завели своју диктатуру ( 2. јуна 1793- 27. јул</a:t>
            </a:r>
            <a:r>
              <a:rPr lang="sr-Cyrl-CS" sz="1600" dirty="0" smtClean="0"/>
              <a:t>а</a:t>
            </a:r>
            <a:r>
              <a:rPr lang="sr-Latn-CS" sz="1600" dirty="0" smtClean="0"/>
              <a:t> 1794. год</a:t>
            </a:r>
            <a:r>
              <a:rPr lang="sr-Cyrl-CS" sz="1600" dirty="0" smtClean="0"/>
              <a:t>ине</a:t>
            </a:r>
            <a:r>
              <a:rPr lang="sr-Latn-CS" sz="1600" dirty="0" smtClean="0"/>
              <a:t>)</a:t>
            </a:r>
            <a:r>
              <a:rPr lang="sr-Cyrl-CS" sz="1600" dirty="0" smtClean="0"/>
              <a:t>.</a:t>
            </a:r>
            <a:endParaRPr lang="en-US" sz="1600" dirty="0" smtClean="0"/>
          </a:p>
          <a:p>
            <a:pPr algn="just"/>
            <a:r>
              <a:rPr lang="sr-Cyrl-CS" sz="1600" dirty="0" smtClean="0"/>
              <a:t>         </a:t>
            </a:r>
            <a:r>
              <a:rPr lang="sr-Latn-CS" sz="1600" dirty="0" smtClean="0"/>
              <a:t>Период </a:t>
            </a:r>
            <a:r>
              <a:rPr lang="sr-Cyrl-CS" sz="1600" dirty="0" smtClean="0"/>
              <a:t>ј</a:t>
            </a:r>
            <a:r>
              <a:rPr lang="sr-Latn-CS" sz="1600" dirty="0" smtClean="0"/>
              <a:t>акобинске диктатуре обележен је револуционарним терором, под вођством Робеспјера и Одбора јавног спаса.</a:t>
            </a:r>
            <a:endParaRPr lang="en-US" sz="1600" dirty="0" smtClean="0"/>
          </a:p>
          <a:p>
            <a:pPr algn="just"/>
            <a:r>
              <a:rPr lang="sr-Cyrl-CS" sz="1600" dirty="0" smtClean="0"/>
              <a:t>         </a:t>
            </a:r>
            <a:r>
              <a:rPr lang="sr-Latn-CS" sz="1600" dirty="0" smtClean="0"/>
              <a:t>Заведена је општа војна обавеза и сакупљено 700.000 војника. Они су потукли , у бици код Флорије, коалицију европских држава, коју су образовале Аустрија, Пруска, Енглеска, Русија и низ мањих, с циљем да угуше револуцију и спре</a:t>
            </a:r>
            <a:r>
              <a:rPr lang="sr-Cyrl-CS" sz="1600" dirty="0" smtClean="0"/>
              <a:t>ч</a:t>
            </a:r>
            <a:r>
              <a:rPr lang="sr-Latn-CS" sz="1600" dirty="0" smtClean="0"/>
              <a:t>е њено ширење.</a:t>
            </a:r>
            <a:endParaRPr lang="en-US" sz="1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143000"/>
          </a:xfrm>
        </p:spPr>
        <p:txBody>
          <a:bodyPr>
            <a:normAutofit fontScale="90000"/>
          </a:bodyPr>
          <a:lstStyle/>
          <a:p>
            <a:r>
              <a:rPr lang="en-US" b="1" i="1" dirty="0" smtClean="0"/>
              <a:t/>
            </a:r>
            <a:br>
              <a:rPr lang="en-US" b="1" i="1" dirty="0" smtClean="0"/>
            </a:br>
            <a:endParaRPr lang="en-US" dirty="0"/>
          </a:p>
        </p:txBody>
      </p:sp>
      <p:sp>
        <p:nvSpPr>
          <p:cNvPr id="5" name="Content Placeholder 2"/>
          <p:cNvSpPr>
            <a:spLocks noGrp="1"/>
          </p:cNvSpPr>
          <p:nvPr>
            <p:ph idx="1"/>
          </p:nvPr>
        </p:nvSpPr>
        <p:spPr/>
        <p:txBody>
          <a:bodyPr>
            <a:noAutofit/>
          </a:bodyPr>
          <a:lstStyle/>
          <a:p>
            <a:pPr algn="just">
              <a:buNone/>
            </a:pPr>
            <a:r>
              <a:rPr lang="en-US" sz="1600" b="1" dirty="0" smtClean="0"/>
              <a:t>    </a:t>
            </a:r>
            <a:r>
              <a:rPr lang="en-US" sz="1600" b="1" i="1" dirty="0" smtClean="0"/>
              <a:t/>
            </a:r>
            <a:br>
              <a:rPr lang="en-US" sz="1600" b="1" i="1" dirty="0" smtClean="0"/>
            </a:br>
            <a:r>
              <a:rPr lang="sr-Cyrl-CS" sz="1400" dirty="0" smtClean="0"/>
              <a:t> </a:t>
            </a:r>
            <a:r>
              <a:rPr lang="sr-Latn-CS" sz="1400" dirty="0" smtClean="0"/>
              <a:t>Међутим, до раздора је дошло у самој јакобинској странци. Око Дантона је образована странка умерених, која је тражила обуставу терора. Њима се супротставила странка бесних, која је захтевала нове социјалне промене. Робеспјер и Сен Жис</a:t>
            </a:r>
            <a:r>
              <a:rPr lang="sr-Cyrl-CS" sz="1400" dirty="0" smtClean="0"/>
              <a:t>т</a:t>
            </a:r>
            <a:r>
              <a:rPr lang="sr-Latn-CS" sz="1400" dirty="0" smtClean="0"/>
              <a:t> устали су против </a:t>
            </a:r>
            <a:r>
              <a:rPr lang="sr-Cyrl-CS" sz="1400" dirty="0" smtClean="0"/>
              <a:t>о</a:t>
            </a:r>
            <a:r>
              <a:rPr lang="sr-Latn-CS" sz="1400" dirty="0" smtClean="0"/>
              <a:t>бе струје и послали на губи</a:t>
            </a:r>
            <a:r>
              <a:rPr lang="sr-Cyrl-CS" sz="1400" dirty="0" smtClean="0"/>
              <a:t>л</a:t>
            </a:r>
            <a:r>
              <a:rPr lang="sr-Latn-CS" sz="1400" dirty="0" smtClean="0"/>
              <a:t>ишне Дантона и Ебера. Ово је опет довело до тер</a:t>
            </a:r>
            <a:r>
              <a:rPr lang="sr-Cyrl-CS" sz="1400" dirty="0" smtClean="0"/>
              <a:t>м</a:t>
            </a:r>
            <a:r>
              <a:rPr lang="sr-Latn-CS" sz="1400" dirty="0" smtClean="0"/>
              <a:t>идорског преврата и до погубљења Робеспјера и Сен Жиста. Француска буржоаска револуција доспела је, у ствари, у кризу која се завршила доношењем буржоаског устава </a:t>
            </a:r>
            <a:r>
              <a:rPr lang="sr-Cyrl-CS" sz="1400" dirty="0" smtClean="0"/>
              <a:t>из</a:t>
            </a:r>
            <a:r>
              <a:rPr lang="sr-Latn-CS" sz="1400" dirty="0" smtClean="0"/>
              <a:t> 1795. године, који је постао основа владе Директоријума (1795-1799), који је избацио на површину Наполеона. Устав </a:t>
            </a:r>
            <a:r>
              <a:rPr lang="sr-Cyrl-CS" sz="1400" dirty="0" smtClean="0"/>
              <a:t>из</a:t>
            </a:r>
            <a:r>
              <a:rPr lang="sr-Latn-CS" sz="1400" dirty="0" smtClean="0"/>
              <a:t> 1795. године израдила је једна комисија од једанаест чланова, чији погледи на најважнија питања не беху јединствени. У комисији су, наиме, крај републиканаца, били заступљени и монархисти. Овај устав се определио за републику. Њиме је у основи био створен један облик одговорне власти. Француска </a:t>
            </a:r>
            <a:r>
              <a:rPr lang="sr-Cyrl-CS" sz="1400" dirty="0" smtClean="0"/>
              <a:t>је</a:t>
            </a:r>
            <a:r>
              <a:rPr lang="sr-Latn-CS" sz="1400" dirty="0" smtClean="0"/>
              <a:t> тад</a:t>
            </a:r>
            <a:r>
              <a:rPr lang="sr-Cyrl-CS" sz="1400" dirty="0" smtClean="0"/>
              <a:t>а</a:t>
            </a:r>
            <a:r>
              <a:rPr lang="sr-Latn-CS" sz="1400" dirty="0" smtClean="0"/>
              <a:t>   усвојила дводомни систем народног представништва. Органи власти предвиђени овим уставом били су : </a:t>
            </a:r>
            <a:r>
              <a:rPr lang="sr-Cyrl-CS" sz="1400" dirty="0" smtClean="0"/>
              <a:t>З</a:t>
            </a:r>
            <a:r>
              <a:rPr lang="sr-Latn-CS" sz="1400" dirty="0" smtClean="0"/>
              <a:t>аконодавно тело, Директоријум, </a:t>
            </a:r>
            <a:r>
              <a:rPr lang="sr-Cyrl-CS" sz="1400" dirty="0" smtClean="0"/>
              <a:t>м</a:t>
            </a:r>
            <a:r>
              <a:rPr lang="sr-Latn-CS" sz="1400" dirty="0" smtClean="0"/>
              <a:t>инистри, Касациони суд и Високи суд. Но, особену црту </a:t>
            </a:r>
            <a:r>
              <a:rPr lang="sr-Cyrl-CS" sz="1400" dirty="0" smtClean="0"/>
              <a:t>У</a:t>
            </a:r>
            <a:r>
              <a:rPr lang="sr-Latn-CS" sz="1400" dirty="0" smtClean="0"/>
              <a:t>става </a:t>
            </a:r>
            <a:r>
              <a:rPr lang="sr-Cyrl-CS" sz="1400" dirty="0" smtClean="0"/>
              <a:t>из</a:t>
            </a:r>
            <a:r>
              <a:rPr lang="sr-Latn-CS" sz="1400" dirty="0" smtClean="0"/>
              <a:t> 1795. године представљало је то што је извршна власт поверена колегијуму од пет директора. По овоме је читаво раздобље важења устава названо </a:t>
            </a:r>
            <a:r>
              <a:rPr lang="sr-Cyrl-CS" sz="1400" dirty="0" smtClean="0"/>
              <a:t>Д</a:t>
            </a:r>
            <a:r>
              <a:rPr lang="sr-Latn-CS" sz="1400" dirty="0" smtClean="0"/>
              <a:t>иректоријум. Пропаст </a:t>
            </a:r>
            <a:r>
              <a:rPr lang="sr-Cyrl-CS" sz="1400" dirty="0" smtClean="0"/>
              <a:t>Д</a:t>
            </a:r>
            <a:r>
              <a:rPr lang="sr-Latn-CS" sz="1400" dirty="0" smtClean="0"/>
              <a:t>иректоријума 1799. године, уједно представља и крај револуције. Наполеон Бонапарта, један од најчувенијих војсковођа у историји, ступио је у француску армију 1785. године, као артиљерац. Брзо је стицао официрске чинове и већ се тада видело колико је војнички обдарен. Године 1798. Наполеон је покушао да освоји Египат, али иако је поразио Египћане у бици код пирамида, енглески адмирал Нелсон је уништио његову флоту у бици на Нилу. Вративши се у Париз, Наполеон је искористио незадовољство против Директоријума и наметнуо му се као први од три конзула, а затим једини конзул. Он је</a:t>
            </a:r>
            <a:r>
              <a:rPr lang="sr-Cyrl-CS" sz="1400" dirty="0" smtClean="0"/>
              <a:t>,</a:t>
            </a:r>
            <a:r>
              <a:rPr lang="sr-Latn-CS" sz="1400" dirty="0" smtClean="0"/>
              <a:t> такође</a:t>
            </a:r>
            <a:r>
              <a:rPr lang="sr-Cyrl-CS" sz="1400" dirty="0" smtClean="0"/>
              <a:t>,</a:t>
            </a:r>
            <a:r>
              <a:rPr lang="sr-Latn-CS" sz="1400" dirty="0" smtClean="0"/>
              <a:t> поразио све европске армије које су кренуле на њега и 1802. године Француска је опет била најснажнија нација Европе.</a:t>
            </a:r>
            <a:endParaRPr lang="en-US" sz="1400" dirty="0" smtClean="0"/>
          </a:p>
        </p:txBody>
      </p:sp>
      <p:sp>
        <p:nvSpPr>
          <p:cNvPr id="6" name="Content Placeholder 2"/>
          <p:cNvSpPr txBox="1">
            <a:spLocks/>
          </p:cNvSpPr>
          <p:nvPr/>
        </p:nvSpPr>
        <p:spPr>
          <a:xfrm>
            <a:off x="0" y="1600200"/>
            <a:ext cx="8229600" cy="4525963"/>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smtClean="0">
                <a:ln>
                  <a:noFill/>
                </a:ln>
                <a:solidFill>
                  <a:schemeClr val="tx1"/>
                </a:solidFill>
                <a:effectLst/>
                <a:uLnTx/>
                <a:uFillTx/>
                <a:latin typeface="+mn-lt"/>
                <a:ea typeface="+mn-ea"/>
                <a:cs typeface="+mn-cs"/>
              </a:rPr>
              <a:t>    </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0" y="1676400"/>
            <a:ext cx="8229600" cy="4525963"/>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smtClean="0">
                <a:ln>
                  <a:noFill/>
                </a:ln>
                <a:solidFill>
                  <a:schemeClr val="tx1"/>
                </a:solidFill>
                <a:effectLst/>
                <a:uLnTx/>
                <a:uFillTx/>
                <a:latin typeface="+mn-lt"/>
                <a:ea typeface="+mn-ea"/>
                <a:cs typeface="+mn-cs"/>
              </a:rPr>
              <a:t>    </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Rectangle 7"/>
          <p:cNvSpPr/>
          <p:nvPr/>
        </p:nvSpPr>
        <p:spPr>
          <a:xfrm>
            <a:off x="685800" y="304800"/>
            <a:ext cx="7924800" cy="830997"/>
          </a:xfrm>
          <a:prstGeom prst="rect">
            <a:avLst/>
          </a:prstGeom>
        </p:spPr>
        <p:txBody>
          <a:bodyPr wrap="square">
            <a:spAutoFit/>
          </a:bodyPr>
          <a:lstStyle/>
          <a:p>
            <a:r>
              <a:rPr lang="en-US" b="1" dirty="0" smtClean="0"/>
              <a:t>                            </a:t>
            </a:r>
            <a:r>
              <a:rPr lang="ru-RU" sz="2400" b="1" dirty="0" smtClean="0"/>
              <a:t>ФРАНЦУСКА ОД ЛУЈА </a:t>
            </a:r>
            <a:r>
              <a:rPr lang="sr-Cyrl-CS" sz="2400" b="1" dirty="0" smtClean="0"/>
              <a:t>XIV</a:t>
            </a:r>
            <a:r>
              <a:rPr lang="ru-RU" sz="2400" b="1" dirty="0" smtClean="0"/>
              <a:t> ДО ДЕ ГОЛА</a:t>
            </a:r>
            <a:r>
              <a:rPr lang="en-US" sz="2400" b="1" i="1" dirty="0" smtClean="0"/>
              <a:t/>
            </a:r>
            <a:br>
              <a:rPr lang="en-US" sz="2400" b="1" i="1" dirty="0" smtClean="0"/>
            </a:b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dirty="0" smtClean="0"/>
              <a:t>Питања</a:t>
            </a:r>
            <a:endParaRPr lang="en-US" dirty="0"/>
          </a:p>
        </p:txBody>
      </p:sp>
      <p:sp>
        <p:nvSpPr>
          <p:cNvPr id="3" name="Content Placeholder 2"/>
          <p:cNvSpPr>
            <a:spLocks noGrp="1"/>
          </p:cNvSpPr>
          <p:nvPr>
            <p:ph idx="1"/>
          </p:nvPr>
        </p:nvSpPr>
        <p:spPr/>
        <p:txBody>
          <a:bodyPr>
            <a:normAutofit/>
          </a:bodyPr>
          <a:lstStyle/>
          <a:p>
            <a:pPr algn="just">
              <a:buNone/>
            </a:pPr>
            <a:r>
              <a:rPr lang="en-US" sz="3400" dirty="0" smtClean="0"/>
              <a:t>1.</a:t>
            </a:r>
            <a:r>
              <a:rPr lang="sr-Cyrl-RS" sz="3400" dirty="0" smtClean="0"/>
              <a:t>Настанак јединствене руске државе и примање хришћанства.</a:t>
            </a:r>
          </a:p>
          <a:p>
            <a:pPr algn="just">
              <a:buNone/>
            </a:pPr>
            <a:r>
              <a:rPr lang="sr-Cyrl-RS" sz="3400" dirty="0" smtClean="0"/>
              <a:t>2.Велики кнез Владимир.</a:t>
            </a:r>
          </a:p>
          <a:p>
            <a:pPr algn="just">
              <a:buNone/>
            </a:pPr>
            <a:r>
              <a:rPr lang="sr-Cyrl-RS" sz="3400" dirty="0" smtClean="0"/>
              <a:t>3.Руска Правда</a:t>
            </a:r>
          </a:p>
          <a:p>
            <a:pPr algn="just">
              <a:buNone/>
            </a:pPr>
            <a:r>
              <a:rPr lang="sr-Cyrl-RS" sz="3400" dirty="0" smtClean="0"/>
              <a:t>4.Луј Х</a:t>
            </a:r>
            <a:r>
              <a:rPr lang="sr-Latn-BA" sz="3400" dirty="0" smtClean="0"/>
              <a:t>IV</a:t>
            </a:r>
          </a:p>
          <a:p>
            <a:pPr algn="just">
              <a:buNone/>
            </a:pPr>
            <a:r>
              <a:rPr lang="sr-Latn-BA" sz="3400" dirty="0" smtClean="0"/>
              <a:t>5.</a:t>
            </a:r>
            <a:r>
              <a:rPr lang="sr-Cyrl-RS" sz="3400" smtClean="0"/>
              <a:t>Наполеон као револуционар и цар.</a:t>
            </a:r>
            <a:endParaRPr lang="en-US" sz="3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r>
              <a:rPr lang="ru-RU" sz="2800" b="1" dirty="0"/>
              <a:t>РУСИЈА ОД КИЈЕВСКЕ КНЕЖЕВИНЕ ДО ЦАРСТВА</a:t>
            </a:r>
            <a:r>
              <a:rPr lang="en-US" sz="2800" dirty="0"/>
              <a:t/>
            </a:r>
            <a:br>
              <a:rPr lang="en-US" sz="2800" dirty="0"/>
            </a:br>
            <a:endParaRPr lang="en-US" sz="2800" b="1" i="1" dirty="0"/>
          </a:p>
        </p:txBody>
      </p:sp>
      <p:sp>
        <p:nvSpPr>
          <p:cNvPr id="3" name="Content Placeholder 2"/>
          <p:cNvSpPr>
            <a:spLocks noGrp="1"/>
          </p:cNvSpPr>
          <p:nvPr>
            <p:ph idx="1"/>
          </p:nvPr>
        </p:nvSpPr>
        <p:spPr/>
        <p:txBody>
          <a:bodyPr>
            <a:noAutofit/>
          </a:bodyPr>
          <a:lstStyle/>
          <a:p>
            <a:pPr algn="just"/>
            <a:r>
              <a:rPr lang="sr-Cyrl-CS" sz="2000" dirty="0" smtClean="0"/>
              <a:t> </a:t>
            </a:r>
            <a:r>
              <a:rPr lang="sr-Latn-CS" sz="2000" dirty="0" smtClean="0"/>
              <a:t>Почеци државности древне Русије везани су за два државотворна жаришта, један на северу, са средиштем у Новгороду, а друго на југу, са центром у Кијеву.</a:t>
            </a:r>
            <a:endParaRPr lang="en-US" sz="2000" dirty="0" smtClean="0"/>
          </a:p>
          <a:p>
            <a:pPr algn="just"/>
            <a:r>
              <a:rPr lang="sr-Cyrl-CS" sz="2000" dirty="0" smtClean="0"/>
              <a:t>         </a:t>
            </a:r>
            <a:r>
              <a:rPr lang="sr-Latn-CS" sz="2000" dirty="0" smtClean="0"/>
              <a:t>Обједињавање Новгорода и Кијева се везује за делатност неколико варјашких вођа који су у њему владали. Први међу њима је Рјурик, који је између 862. и 879. године владао Новгородом. Њега је наследио његов малолетни син Игор, уместо кога је управљао његов рођак Олег (879-912). Олег се јавља са цртама правог легендарног јунака, иако је његово име као </a:t>
            </a:r>
            <a:r>
              <a:rPr lang="sr-Cyrl-CS" sz="2000" dirty="0" smtClean="0"/>
              <a:t>„</a:t>
            </a:r>
            <a:r>
              <a:rPr lang="sr-Latn-CS" sz="2000" dirty="0" smtClean="0"/>
              <a:t>великог кнеза руског</a:t>
            </a:r>
            <a:r>
              <a:rPr lang="sr-Cyrl-CS" sz="2000" dirty="0" smtClean="0"/>
              <a:t>“</a:t>
            </a:r>
            <a:r>
              <a:rPr lang="sr-Latn-CS" sz="2000" dirty="0" smtClean="0"/>
              <a:t>, који стоји на челу гомиле других кнежева. О</a:t>
            </a:r>
            <a:r>
              <a:rPr lang="sr-Cyrl-CS" sz="2000" dirty="0" smtClean="0"/>
              <a:t>н</a:t>
            </a:r>
            <a:r>
              <a:rPr lang="sr-Latn-CS" sz="2000" dirty="0" smtClean="0"/>
              <a:t> предузима поход на Кијев и 882. године тамо заснива своју власт, збацивањем и убиством кнеза Асколда. Кијев тада постаје  </a:t>
            </a:r>
            <a:r>
              <a:rPr lang="sr-Cyrl-CS" sz="2000" dirty="0" smtClean="0"/>
              <a:t>„</a:t>
            </a:r>
            <a:r>
              <a:rPr lang="sr-Latn-CS" sz="2000" dirty="0" smtClean="0"/>
              <a:t>мајка руских градова</a:t>
            </a:r>
            <a:r>
              <a:rPr lang="sr-Cyrl-CS" sz="1600" dirty="0" smtClean="0"/>
              <a:t>“</a:t>
            </a:r>
            <a:r>
              <a:rPr lang="sr-Latn-CS" sz="1600" dirty="0" smtClean="0"/>
              <a:t>.</a:t>
            </a:r>
            <a:endParaRPr lang="en-US"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2700" b="1" dirty="0" smtClean="0"/>
              <a:t>РУСИЈА ОД КИЈЕВСКЕ КНЕЖЕВИНЕ ДО ЦАРСТВА</a:t>
            </a:r>
            <a:r>
              <a:rPr lang="en-US" dirty="0" smtClean="0"/>
              <a:t/>
            </a:r>
            <a:br>
              <a:rPr lang="en-US" dirty="0" smtClean="0"/>
            </a:br>
            <a:r>
              <a:rPr lang="sr-Cyrl-CS" b="1" dirty="0" smtClean="0"/>
              <a:t> </a:t>
            </a:r>
            <a:endParaRPr lang="en-US" b="1" dirty="0"/>
          </a:p>
        </p:txBody>
      </p:sp>
      <p:sp>
        <p:nvSpPr>
          <p:cNvPr id="3" name="Content Placeholder 2"/>
          <p:cNvSpPr>
            <a:spLocks noGrp="1"/>
          </p:cNvSpPr>
          <p:nvPr>
            <p:ph idx="1"/>
          </p:nvPr>
        </p:nvSpPr>
        <p:spPr/>
        <p:txBody>
          <a:bodyPr>
            <a:noAutofit/>
          </a:bodyPr>
          <a:lstStyle/>
          <a:p>
            <a:pPr algn="just"/>
            <a:r>
              <a:rPr lang="sr-Cyrl-CS" sz="1800" dirty="0" smtClean="0"/>
              <a:t> </a:t>
            </a:r>
            <a:r>
              <a:rPr lang="sr-Latn-CS" sz="1800" dirty="0" smtClean="0"/>
              <a:t>Предвођени кнезом Олегом, Руси током 907. године, предузимају поход на Константинопо</a:t>
            </a:r>
            <a:r>
              <a:rPr lang="sr-Cyrl-CS" sz="1800" dirty="0" smtClean="0"/>
              <a:t>љ</a:t>
            </a:r>
            <a:r>
              <a:rPr lang="sr-Latn-CS" sz="1800" dirty="0" smtClean="0"/>
              <a:t>, а 911. године закључују и први званичан мировни уговор са Византијом.</a:t>
            </a:r>
            <a:endParaRPr lang="en-US" sz="1800" dirty="0" smtClean="0"/>
          </a:p>
          <a:p>
            <a:pPr algn="just"/>
            <a:r>
              <a:rPr lang="sr-Cyrl-CS" sz="1800" dirty="0" smtClean="0"/>
              <a:t>         </a:t>
            </a:r>
            <a:r>
              <a:rPr lang="sr-Latn-CS" sz="1800" dirty="0" smtClean="0"/>
              <a:t>У време кнеза Игора (912-945) са Византијом је 944. године закључен други мировни уговор. Занимљиво је да се у њему помињу Руси хришћани и хришћанска црква у Кијеву. Игора је наследио његов малолетни син Светислав (945-972). На челу државе као регенткиња малолетног Светислава биће његова мајка, Олга (945-964)</a:t>
            </a:r>
            <a:r>
              <a:rPr lang="sr-Cyrl-CS" sz="1800" dirty="0" smtClean="0"/>
              <a:t>. </a:t>
            </a:r>
            <a:r>
              <a:rPr lang="sr-Latn-CS" sz="1800" dirty="0" smtClean="0"/>
              <a:t>Он увећава територију државе, померајући границе на исток према Дону и на југозапад према Дунаву. Светислав је поделио земљу између три своја сина: Јаропука, Олега и Владимира. Између синова Светислављевих или тачније, између њихових кругова, избиле су борбе које су се завршиле тим, што је прв</a:t>
            </a:r>
            <a:r>
              <a:rPr lang="sr-Cyrl-CS" sz="1800" dirty="0" smtClean="0"/>
              <a:t>о</a:t>
            </a:r>
            <a:r>
              <a:rPr lang="sr-Latn-CS" sz="1800" dirty="0" smtClean="0"/>
              <a:t> од руку присталица старијег брата Јаропука, погинуо средњи Олег, па је онда Јаропук 978. године био мучки убијен, када је ишао на измирење са млађим братом Владимиром.</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3100" b="1" dirty="0" smtClean="0"/>
              <a:t>РУСИЈА ОД КИЈЕВСКЕ КНЕЖЕВИНЕ ДО ЦАРСТВА</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algn="just"/>
            <a:r>
              <a:rPr lang="sr-Cyrl-CS" sz="2000" dirty="0" smtClean="0"/>
              <a:t> </a:t>
            </a:r>
            <a:r>
              <a:rPr lang="sr-Latn-CS" sz="2000" dirty="0" smtClean="0"/>
              <a:t>Владимир је примио христову веру, узео је за жену грчку принцезу Ану, па је потом извео и крштење својих Руса у периоду од 987. до 989. године. Крштење Руса</a:t>
            </a:r>
            <a:r>
              <a:rPr lang="sr-Cyrl-CS" sz="2000" dirty="0" smtClean="0"/>
              <a:t>, </a:t>
            </a:r>
            <a:r>
              <a:rPr lang="sr-Latn-CS" sz="2000" dirty="0" smtClean="0"/>
              <a:t> сем у Новгороду, свуда је </a:t>
            </a:r>
            <a:r>
              <a:rPr lang="sr-Cyrl-CS" sz="2000" dirty="0" smtClean="0"/>
              <a:t>и</a:t>
            </a:r>
            <a:r>
              <a:rPr lang="sr-Latn-CS" sz="2000" dirty="0" smtClean="0"/>
              <a:t>звршено у миру, а имало је великих и политичких и културних последица. После смрти кнеза Владимира, 15. јула 1015. године, дошло је до борбе између његових синова. Окончаће се победом Јарослава, који ће бити Кијевски кнез од 1019. до 1054. године. Током владавине Јарослава, држави ће бити припојени многи градови југозападне Русије, преко којих су предузимани походи на литванске поседе. Печењези 1036. године нападају Кијев, али трпе пораз. Касније се појављују Кумани (Поло</a:t>
            </a:r>
            <a:r>
              <a:rPr lang="sr-Cyrl-CS" sz="2000" dirty="0" smtClean="0"/>
              <a:t>в</a:t>
            </a:r>
            <a:r>
              <a:rPr lang="sr-Latn-CS" sz="2000" dirty="0" smtClean="0"/>
              <a:t>ци), који ће отпочети систематске нападе на руске земље. У време Јарослава, донет је први писани правни зборник, Руска правда, у чему је учествовао и он лично. Због љубави према учености и књигама, савременици су му дали надимак Мудри</a:t>
            </a:r>
            <a:r>
              <a:rPr lang="sr-Cyrl-CS" sz="2000" dirty="0" smtClean="0"/>
              <a:t>. </a:t>
            </a:r>
            <a:r>
              <a:rPr lang="sr-Latn-CS" sz="2000" dirty="0" smtClean="0"/>
              <a:t>Умро је 1054.</a:t>
            </a:r>
            <a:r>
              <a:rPr lang="sr-Cyrl-CS" sz="2000" dirty="0" smtClean="0"/>
              <a:t> године.</a:t>
            </a:r>
            <a:endParaRPr lang="en-US" sz="2000" dirty="0" smtClean="0"/>
          </a:p>
          <a:p>
            <a:pPr algn="just">
              <a:buNone/>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b="1" dirty="0" smtClean="0"/>
              <a:t>РУСИЈА ОД КИЈЕВСКЕ КНЕЖЕВИНЕ ДО ЦАРСТВА</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Autofit/>
          </a:bodyPr>
          <a:lstStyle/>
          <a:p>
            <a:pPr>
              <a:buNone/>
            </a:pPr>
            <a:endParaRPr lang="en-US" sz="1800" b="1" i="1" dirty="0" smtClean="0"/>
          </a:p>
          <a:p>
            <a:pPr algn="just"/>
            <a:r>
              <a:rPr lang="sr-Cyrl-CS" sz="1800" dirty="0" smtClean="0"/>
              <a:t> Руска правда је најзначајнији древноруски правни споменик и састоји се од Кратке правде и Шере правде. Кратка правда садржи три целине, а прва је настала у време Јарослава Мудрог. У Летопису је смештена под годином 1016, одмах после приповедања о победи Јарослава над Свјатополиком у борби за кијевси престо.Обухвата првих осамдесет одредби Кратке правде, а у науци позната као Правда Јарослава, или најдревнија. Другу целину чини део који обухвата правне норме уобличене током владавине тројице синова кнеза Јарослава Мудрог. Овај део Кратке правде, од члана 19. до члана 41, познат је и под именом Правда Јарославича. Трећи целину Кратке правде чине само два члана ( 42. и 43), коли су у науци познати под називом Покон вирни и Урок мостњикам. Шира правда је зборник нешто познијег древноруског права. </a:t>
            </a:r>
            <a:r>
              <a:rPr lang="sr-Cyrl-CS" sz="1800" smtClean="0"/>
              <a:t>Заснована је на неком тексту Кратке правде, затим на Уставу Кнеза Владимира II Мономаха и законодавству других руских кнежева са краја XI и из XII  веке.</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b="1" dirty="0" smtClean="0"/>
              <a:t>РУСИЈА ОД КИЈЕВСКЕ КНЕЖЕВИНЕ ДО ЦАРСТВА</a:t>
            </a:r>
            <a:r>
              <a:rPr lang="en-US" sz="2400" dirty="0" smtClean="0"/>
              <a:t/>
            </a:r>
            <a:br>
              <a:rPr lang="en-US" sz="2400" dirty="0" smtClean="0"/>
            </a:br>
            <a:endParaRPr lang="en-US" sz="2400" b="1" dirty="0"/>
          </a:p>
        </p:txBody>
      </p:sp>
      <p:sp>
        <p:nvSpPr>
          <p:cNvPr id="3" name="Content Placeholder 2"/>
          <p:cNvSpPr>
            <a:spLocks noGrp="1"/>
          </p:cNvSpPr>
          <p:nvPr>
            <p:ph idx="1"/>
          </p:nvPr>
        </p:nvSpPr>
        <p:spPr/>
        <p:txBody>
          <a:bodyPr>
            <a:noAutofit/>
          </a:bodyPr>
          <a:lstStyle/>
          <a:p>
            <a:pPr algn="just">
              <a:buNone/>
            </a:pPr>
            <a:endParaRPr lang="en-US" sz="2000" dirty="0" smtClean="0"/>
          </a:p>
          <a:p>
            <a:pPr algn="just"/>
            <a:r>
              <a:rPr lang="sr-Cyrl-CS" sz="1600" dirty="0" smtClean="0"/>
              <a:t> </a:t>
            </a:r>
            <a:r>
              <a:rPr lang="sr-Latn-CS" sz="1600" dirty="0" smtClean="0"/>
              <a:t>Јарослав је разделио земљу између својих синова и вероватно је дао уредбу о реду наслеђивања. Период владавине тројице његових синова Изјаслава, Свјатослава и Всеволода, од 1054. до 1093. године значајан је због наставка законодавне делатности. Јача власт кијевског кнеза на шире просторе биће одржана још само током владавине кнеза Владимира </a:t>
            </a:r>
            <a:r>
              <a:rPr lang="sr-Cyrl-CS" sz="1600" dirty="0" smtClean="0"/>
              <a:t>II</a:t>
            </a:r>
            <a:r>
              <a:rPr lang="sr-Latn-CS" sz="1600" dirty="0" smtClean="0"/>
              <a:t> Мономаха (1113-1125), сина кнеза Всеволода</a:t>
            </a:r>
            <a:r>
              <a:rPr lang="sr-Cyrl-CS" sz="1600" dirty="0" smtClean="0"/>
              <a:t>. </a:t>
            </a:r>
            <a:r>
              <a:rPr lang="sr-Latn-CS" sz="1600" dirty="0" smtClean="0"/>
              <a:t>После његове смрти започиње доба распада Кијевске Русије на удеоне кнежевине. Новгород и Псков имаће особени статус градских република. Велика економска и политичка моћ појединих локалних кнежева и бојара, неповољно ће се одразити на снагу и јединство државе. Постепено ће се као независне одвојити Черњиговска, Смовенска, Вољинска, Полоцка и друге кнежевине. Крајем XI века прилично се уздигла Владимирско-</a:t>
            </a:r>
            <a:r>
              <a:rPr lang="sr-Cyrl-CS" sz="1600" dirty="0" smtClean="0"/>
              <a:t>с</a:t>
            </a:r>
            <a:r>
              <a:rPr lang="sr-Latn-CS" sz="1600" dirty="0" smtClean="0"/>
              <a:t>уздаљска кнежевина. У време кнеза Јурија Долгор</a:t>
            </a:r>
            <a:r>
              <a:rPr lang="sr-Cyrl-CS" sz="1600" dirty="0" smtClean="0"/>
              <a:t>у</a:t>
            </a:r>
            <a:r>
              <a:rPr lang="sr-Latn-CS" sz="1600" dirty="0" smtClean="0"/>
              <a:t>ког</a:t>
            </a:r>
            <a:r>
              <a:rPr lang="en-US" sz="1600" smtClean="0"/>
              <a:t> </a:t>
            </a:r>
            <a:r>
              <a:rPr lang="sr-Latn-CS" sz="1600" smtClean="0"/>
              <a:t>(1125-1157</a:t>
            </a:r>
            <a:r>
              <a:rPr lang="sr-Latn-CS" sz="1600" dirty="0" smtClean="0"/>
              <a:t>)</a:t>
            </a:r>
            <a:r>
              <a:rPr lang="sr-Cyrl-CS" sz="1600" dirty="0" smtClean="0"/>
              <a:t>, оснивача Москве 1147,</a:t>
            </a:r>
            <a:r>
              <a:rPr lang="sr-Latn-CS" sz="1600" dirty="0" smtClean="0"/>
              <a:t> осамосталила се и Московска област</a:t>
            </a:r>
            <a:r>
              <a:rPr lang="sr-Cyrl-CS" sz="1600" dirty="0" smtClean="0"/>
              <a:t>. </a:t>
            </a:r>
            <a:r>
              <a:rPr lang="sr-Latn-CS" sz="1600" dirty="0" smtClean="0"/>
              <a:t>Феудална раздробљеност руских земаља довешће до тога да оне постану примамљив плен за разне номадске народе, нарочито Кумане (Половце)</a:t>
            </a:r>
            <a:r>
              <a:rPr lang="sr-Cyrl-CS" sz="1600" dirty="0" smtClean="0"/>
              <a:t>,</a:t>
            </a:r>
            <a:r>
              <a:rPr lang="sr-Latn-CS" sz="1600" dirty="0" smtClean="0"/>
              <a:t> а у првим деценијама XIII века и Татар</a:t>
            </a:r>
            <a:r>
              <a:rPr lang="sr-Cyrl-RS" sz="1600" dirty="0" smtClean="0"/>
              <a:t>а</a:t>
            </a:r>
            <a:r>
              <a:rPr lang="sr-Latn-CS" sz="1600" dirty="0" smtClean="0"/>
              <a:t>. Татари су освојили велики број кнежевина, а њихов поход на северозапад, у правцу Новгорода, није се завршио освајањем овог града. Мочваре и шуме су омеле њихово напредовање, али ипак и Новгород признаје њихову власт.</a:t>
            </a:r>
            <a:r>
              <a:rPr lang="sr-Cyrl-CS" sz="1600" dirty="0" smtClean="0"/>
              <a:t> Године </a:t>
            </a:r>
            <a:r>
              <a:rPr lang="sr-Latn-CS" sz="1600" dirty="0" smtClean="0"/>
              <a:t>1239-1240. Татари су освојили и опустошили јужну Русију (Кијев је заузет и порушен 1240. године), па су се преко Галиције и Пољске упутили у западну Европу.</a:t>
            </a:r>
            <a:endParaRPr lang="en-US" sz="1600" dirty="0" smtClean="0"/>
          </a:p>
          <a:p>
            <a:pPr>
              <a:buNone/>
            </a:pPr>
            <a:endParaRPr 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b="1" dirty="0" smtClean="0"/>
              <a:t>РУСИЈА ОД КИЈЕВСКЕ КНЕЖЕВИНЕ ДО ЦАРСТВА</a:t>
            </a:r>
            <a:r>
              <a:rPr lang="en-US" sz="2400" dirty="0" smtClean="0"/>
              <a:t/>
            </a:r>
            <a:br>
              <a:rPr lang="en-US" sz="2400" dirty="0" smtClean="0"/>
            </a:br>
            <a:endParaRPr lang="en-US" sz="2400" b="1" dirty="0"/>
          </a:p>
        </p:txBody>
      </p:sp>
      <p:sp>
        <p:nvSpPr>
          <p:cNvPr id="3" name="Content Placeholder 2"/>
          <p:cNvSpPr>
            <a:spLocks noGrp="1"/>
          </p:cNvSpPr>
          <p:nvPr>
            <p:ph idx="1"/>
          </p:nvPr>
        </p:nvSpPr>
        <p:spPr/>
        <p:txBody>
          <a:bodyPr>
            <a:noAutofit/>
          </a:bodyPr>
          <a:lstStyle/>
          <a:p>
            <a:pPr algn="just"/>
            <a:r>
              <a:rPr lang="sr-Cyrl-CS" sz="1800" dirty="0" smtClean="0"/>
              <a:t> </a:t>
            </a:r>
            <a:r>
              <a:rPr lang="sr-Latn-CS" sz="1800" dirty="0" smtClean="0"/>
              <a:t>Московска кнежевина је била врло богата и моћна, а њен први самостални кнез био је Данило, син Алекса</a:t>
            </a:r>
            <a:r>
              <a:rPr lang="sr-Cyrl-CS" sz="1800" dirty="0" smtClean="0"/>
              <a:t>н</a:t>
            </a:r>
            <a:r>
              <a:rPr lang="sr-Latn-CS" sz="1800" dirty="0" smtClean="0"/>
              <a:t>дра Невског (1261-1325) и Иван (1328-1341). Иван је успео да обезбеди мир својим крајевима, великим кнежевинама</a:t>
            </a:r>
            <a:r>
              <a:rPr lang="sr-Cyrl-CS" sz="1800" dirty="0" smtClean="0"/>
              <a:t>-</a:t>
            </a:r>
            <a:r>
              <a:rPr lang="sr-Latn-CS" sz="1800" dirty="0" smtClean="0"/>
              <a:t>Владимирској (коју је освојио Данило) и Московској. Пренос митрополитске столице у Москву, који се десио у Иваново време (1326), био је догађај капиталне важности.То је обезбедило савез Москве и Сверуске цркве, који је био толико важан за опстанак Московске државе.</a:t>
            </a:r>
            <a:endParaRPr lang="en-US" sz="1800" dirty="0" smtClean="0"/>
          </a:p>
          <a:p>
            <a:pPr algn="just"/>
            <a:r>
              <a:rPr lang="sr-Cyrl-CS" sz="1800" dirty="0" smtClean="0"/>
              <a:t>         </a:t>
            </a:r>
            <a:r>
              <a:rPr lang="sr-Latn-CS" sz="1800" dirty="0" smtClean="0"/>
              <a:t>Димитрије, за време своје владавине, освојио је кнежевину Бјелозерску, Галичку и градове Калугу и Димитров. Победио је Татаре на Куљиковом пољу, између речице Непрјадве и горњег Дона (зато је и назван Донски), 1380. године. Ово је прва велика победа Руса над Татарима, која је дала Москви и њеним кнезовима нарочит сјај, иако није коначно ослободила Русију од </a:t>
            </a:r>
            <a:r>
              <a:rPr lang="sr-Cyrl-CS" sz="1800" dirty="0" smtClean="0"/>
              <a:t>т</a:t>
            </a:r>
            <a:r>
              <a:rPr lang="sr-Latn-CS" sz="1800" dirty="0" smtClean="0"/>
              <a:t>атарског јарма.</a:t>
            </a:r>
            <a:r>
              <a:rPr lang="sr-Cyrl-CS" sz="1800" dirty="0" smtClean="0"/>
              <a:t> Године </a:t>
            </a:r>
            <a:r>
              <a:rPr lang="sr-Latn-CS" sz="1800" dirty="0" smtClean="0"/>
              <a:t>1382. Татари су освојили и спалили Москву, али је њихова моћ почела очигледно да слаби.</a:t>
            </a:r>
            <a:endParaRPr lang="en-US"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b="1" dirty="0" smtClean="0"/>
              <a:t>РУСИЈА ОД КИЈЕВСКЕ КНЕЖЕВИНЕ ДО ЦАРСТВА</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Autofit/>
          </a:bodyPr>
          <a:lstStyle/>
          <a:p>
            <a:pPr algn="just"/>
            <a:r>
              <a:rPr lang="sr-Cyrl-CS" sz="1600" dirty="0" smtClean="0"/>
              <a:t> </a:t>
            </a:r>
            <a:r>
              <a:rPr lang="sr-Latn-CS" sz="1600" dirty="0" smtClean="0"/>
              <a:t>Иван III је владао од 1462. до 1505. године. Он је био тип</a:t>
            </a:r>
            <a:r>
              <a:rPr lang="sr-Cyrl-CS" sz="1600" dirty="0" smtClean="0"/>
              <a:t>ичан  м</a:t>
            </a:r>
            <a:r>
              <a:rPr lang="sr-Latn-CS" sz="1600" dirty="0" smtClean="0"/>
              <a:t>осковск</a:t>
            </a:r>
            <a:r>
              <a:rPr lang="sr-Cyrl-CS" sz="1600" dirty="0" smtClean="0"/>
              <a:t>и   </a:t>
            </a:r>
            <a:r>
              <a:rPr lang="sr-Latn-CS" sz="1600" dirty="0" smtClean="0"/>
              <a:t>владар-опрезан, лукав, безобзиран, стрпљив у очекивању резултата свога рада и остваривању својих циљева. Посебан значај имало је венчање са блиском рођаком последњег византијског цара Константина Драгаша. Велики кнез је овим путем преузео симболе и обележја Источног римског царства.</a:t>
            </a:r>
            <a:endParaRPr lang="en-US" sz="1600" dirty="0" smtClean="0"/>
          </a:p>
          <a:p>
            <a:pPr algn="just"/>
            <a:r>
              <a:rPr lang="sr-Cyrl-CS" sz="1600" dirty="0" smtClean="0"/>
              <a:t>         </a:t>
            </a:r>
            <a:r>
              <a:rPr lang="sr-Latn-CS" sz="1600" dirty="0" smtClean="0"/>
              <a:t>Успео је да укине Новгородску самосталност, а само мало касније освојио је Вјатку и Хлинов, </a:t>
            </a:r>
            <a:r>
              <a:rPr lang="sr-Cyrl-CS" sz="1600" dirty="0" smtClean="0"/>
              <a:t>н</a:t>
            </a:r>
            <a:r>
              <a:rPr lang="sr-Latn-CS" sz="1600" dirty="0" smtClean="0"/>
              <a:t>овгородску колонију на североистоку 1485. године. Без икакве борбе освојио је и Тверску велику кнежевину, пошто је велики кнез </a:t>
            </a:r>
            <a:r>
              <a:rPr lang="sr-Cyrl-CS" sz="1600" dirty="0" smtClean="0"/>
              <a:t>т</a:t>
            </a:r>
            <a:r>
              <a:rPr lang="sr-Latn-CS" sz="1600" dirty="0" smtClean="0"/>
              <a:t>верски, напуштен од својих бољара, који су прешли на страну Москве, побегао у Литванску 1485. године. На тај начин, Иван је стварно ујединио врло велики део </a:t>
            </a:r>
            <a:r>
              <a:rPr lang="sr-Cyrl-CS" sz="1600" dirty="0" smtClean="0"/>
              <a:t>в</a:t>
            </a:r>
            <a:r>
              <a:rPr lang="sr-Latn-CS" sz="1600" dirty="0" smtClean="0"/>
              <a:t>еликоруског племена. Такође је успео да се ослободи </a:t>
            </a:r>
            <a:r>
              <a:rPr lang="sr-Cyrl-CS" sz="1600" dirty="0" smtClean="0"/>
              <a:t>т</a:t>
            </a:r>
            <a:r>
              <a:rPr lang="sr-Latn-CS" sz="1600" dirty="0" smtClean="0"/>
              <a:t>атарског јар</a:t>
            </a:r>
            <a:r>
              <a:rPr lang="sr-Cyrl-CS" sz="1600" dirty="0" smtClean="0"/>
              <a:t>м</a:t>
            </a:r>
            <a:r>
              <a:rPr lang="sr-Latn-CS" sz="1600" dirty="0" smtClean="0"/>
              <a:t>а.</a:t>
            </a:r>
            <a:endParaRPr lang="en-US" sz="1600" dirty="0" smtClean="0"/>
          </a:p>
          <a:p>
            <a:pPr algn="just"/>
            <a:r>
              <a:rPr lang="sr-Cyrl-CS" sz="1600" dirty="0" smtClean="0"/>
              <a:t>         </a:t>
            </a:r>
            <a:r>
              <a:rPr lang="sr-Latn-CS" sz="1600" dirty="0" smtClean="0"/>
              <a:t>Кнез Иван донео је </a:t>
            </a:r>
            <a:r>
              <a:rPr lang="sr-Cyrl-CS" sz="1600" dirty="0" smtClean="0"/>
              <a:t>С</a:t>
            </a:r>
            <a:r>
              <a:rPr lang="sr-Latn-CS" sz="1600" dirty="0" smtClean="0"/>
              <a:t>удски законик 1497. године (Судб</a:t>
            </a:r>
            <a:r>
              <a:rPr lang="sr-Cyrl-CS" sz="1600" dirty="0" smtClean="0"/>
              <a:t>е</a:t>
            </a:r>
            <a:r>
              <a:rPr lang="sr-Latn-CS" sz="1600" dirty="0" smtClean="0"/>
              <a:t>ник), у ком су прописана правила судског поступка и судске праксе, да се сузбије неправедност и подмитљивост судаца.</a:t>
            </a:r>
            <a:endParaRPr lang="en-US" sz="1600" dirty="0" smtClean="0"/>
          </a:p>
          <a:p>
            <a:pPr algn="just"/>
            <a:r>
              <a:rPr lang="sr-Cyrl-CS" sz="1600" dirty="0" smtClean="0"/>
              <a:t>         </a:t>
            </a:r>
            <a:r>
              <a:rPr lang="sr-Latn-CS" sz="1600" dirty="0" smtClean="0"/>
              <a:t>За време Василија III, који је 1505. год</a:t>
            </a:r>
            <a:r>
              <a:rPr lang="sr-Cyrl-CS" sz="1600" dirty="0" smtClean="0"/>
              <a:t>ине</a:t>
            </a:r>
            <a:r>
              <a:rPr lang="sr-Latn-CS" sz="1600" dirty="0" smtClean="0"/>
              <a:t> наследио свога оца, није било ниједног озбиљног покушаја да се промени, а камоли да се обори аутократски курс политике. Владавина Василија III углавном се може сматрати као наставак и право продужење владавине његовог оца.</a:t>
            </a:r>
            <a:endParaRPr lang="en-US" sz="1600" dirty="0" smtClean="0"/>
          </a:p>
          <a:p>
            <a:pPr algn="just"/>
            <a:r>
              <a:rPr lang="sr-Latn-CS" sz="1600" dirty="0" smtClean="0"/>
              <a:t> </a:t>
            </a:r>
            <a:endParaRPr lang="en-US"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ru-RU" sz="2700" b="1" dirty="0" smtClean="0"/>
              <a:t>ФРАНЦУСКА ОД ЛУЈА </a:t>
            </a:r>
            <a:r>
              <a:rPr lang="sr-Cyrl-CS" sz="2700" b="1" dirty="0" smtClean="0"/>
              <a:t>XIV</a:t>
            </a:r>
            <a:r>
              <a:rPr lang="ru-RU" sz="2700" b="1" dirty="0" smtClean="0"/>
              <a:t> ДО ДЕ ГОЛА</a:t>
            </a:r>
            <a:r>
              <a:rPr lang="en-US" b="1" i="1" dirty="0" smtClean="0"/>
              <a:t/>
            </a:r>
            <a:br>
              <a:rPr lang="en-US" b="1" i="1"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sr-Cyrl-CS" sz="2400" dirty="0" smtClean="0"/>
              <a:t> </a:t>
            </a:r>
            <a:r>
              <a:rPr lang="sr-Latn-CS" sz="2400" dirty="0" smtClean="0"/>
              <a:t>Историја Француске почиње владарима који нису имали много моћи и сматрани су само први међу једнакима, а њихова ограничена власт је често била слабија од неких богатих и моћних феудалаца. Француски владари од X до XVII века превалили су пут од владара невелике области, између Сене и Лоаре, са градовима Паризом и Орлеаном (Хуго Капет), до апсолутног господара Француске и најмоћнијег владара Европе (Луј XIV).</a:t>
            </a:r>
            <a:endParaRPr lang="en-US" sz="2400" dirty="0" smtClean="0"/>
          </a:p>
          <a:p>
            <a:pPr algn="just"/>
            <a:r>
              <a:rPr lang="sr-Cyrl-CS" sz="2400" dirty="0" smtClean="0"/>
              <a:t>         </a:t>
            </a:r>
            <a:r>
              <a:rPr lang="sr-Latn-CS" sz="2400" dirty="0" smtClean="0"/>
              <a:t>Луј X</a:t>
            </a:r>
            <a:r>
              <a:rPr lang="sr-Cyrl-CS" sz="2400" dirty="0" smtClean="0"/>
              <a:t>IV</a:t>
            </a:r>
            <a:r>
              <a:rPr lang="sr-Latn-CS" sz="2400" dirty="0" smtClean="0"/>
              <a:t> је владао Француском од 1643. године (од 1643. до 1661. године кардинал Мазарен је водио послове монарха, с обзиром да је Луј XIV имао само пет година када је наследио престо), до своје смрти 1715. године . Познат као </a:t>
            </a:r>
            <a:r>
              <a:rPr lang="sr-Cyrl-CS" sz="2400" dirty="0" smtClean="0"/>
              <a:t>„</a:t>
            </a:r>
            <a:r>
              <a:rPr lang="sr-Latn-CS" sz="2400" dirty="0" smtClean="0"/>
              <a:t>краљ сунца</a:t>
            </a:r>
            <a:r>
              <a:rPr lang="sr-Cyrl-CS" sz="2400" dirty="0" smtClean="0"/>
              <a:t>“</a:t>
            </a:r>
            <a:r>
              <a:rPr lang="sr-Latn-CS" sz="2400" dirty="0" smtClean="0"/>
              <a:t>, због раскоши двора и сјајне владавине, он је био све што је један краљ требало да буде. За њега се везује и позната изрека:</a:t>
            </a:r>
            <a:r>
              <a:rPr lang="sr-Cyrl-CS" sz="2400" dirty="0" smtClean="0"/>
              <a:t> „</a:t>
            </a:r>
            <a:r>
              <a:rPr lang="sr-Latn-CS" sz="2400" dirty="0" smtClean="0"/>
              <a:t>Држава, то сам ја</a:t>
            </a:r>
            <a:r>
              <a:rPr lang="sr-Cyrl-CS" sz="2400" dirty="0" smtClean="0"/>
              <a:t>“</a:t>
            </a:r>
            <a:r>
              <a:rPr lang="sr-Latn-CS" sz="2400" dirty="0" smtClean="0"/>
              <a:t>, која изражава његову идеју о изједначењу владара и државе.</a:t>
            </a:r>
            <a:endParaRPr lang="en-US" sz="2400" dirty="0" smtClean="0"/>
          </a:p>
          <a:p>
            <a:pPr algn="just"/>
            <a:r>
              <a:rPr lang="sr-Cyrl-CS" sz="2400" dirty="0" smtClean="0"/>
              <a:t>         </a:t>
            </a:r>
            <a:r>
              <a:rPr lang="sr-Latn-CS" sz="2400" dirty="0" smtClean="0"/>
              <a:t>Два највећа рата, која су </a:t>
            </a:r>
            <a:r>
              <a:rPr lang="sr-Cyrl-RS" sz="2400" dirty="0" smtClean="0"/>
              <a:t>била без већег успеха за</a:t>
            </a:r>
            <a:r>
              <a:rPr lang="sr-Latn-CS" sz="2400" dirty="0" smtClean="0"/>
              <a:t> Француску, били су рат са Енлеском од 1689</a:t>
            </a:r>
            <a:r>
              <a:rPr lang="sr-Cyrl-CS" sz="2400" dirty="0" smtClean="0"/>
              <a:t>.</a:t>
            </a:r>
            <a:r>
              <a:rPr lang="sr-Latn-CS" sz="2400" dirty="0" smtClean="0"/>
              <a:t> до 1698. године, који се завршио без резултата и рат за шпанско наслеђе (1702-1713), у коме је енглески војвода од Марлбороа извојевао своје славне победе.</a:t>
            </a:r>
            <a:endParaRPr lang="en-US" sz="2400" dirty="0" smtClean="0"/>
          </a:p>
          <a:p>
            <a:pPr>
              <a:buNone/>
            </a:pPr>
            <a:endParaRPr lang="en-US" sz="24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2642</Words>
  <Application>Microsoft Office PowerPoint</Application>
  <PresentationFormat>On-screen Show (4:3)</PresentationFormat>
  <Paragraphs>54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Општа историја државе и права 13  </vt:lpstr>
      <vt:lpstr>РУСИЈА ОД КИЈЕВСКЕ КНЕЖЕВИНЕ ДО ЦАРСТВА </vt:lpstr>
      <vt:lpstr>РУСИЈА ОД КИЈЕВСКЕ КНЕЖЕВИНЕ ДО ЦАРСТВА  </vt:lpstr>
      <vt:lpstr>РУСИЈА ОД КИЈЕВСКЕ КНЕЖЕВИНЕ ДО ЦАРСТВА </vt:lpstr>
      <vt:lpstr>РУСИЈА ОД КИЈЕВСКЕ КНЕЖЕВИНЕ ДО ЦАРСТВА </vt:lpstr>
      <vt:lpstr>РУСИЈА ОД КИЈЕВСКЕ КНЕЖЕВИНЕ ДО ЦАРСТВА </vt:lpstr>
      <vt:lpstr>РУСИЈА ОД КИЈЕВСКЕ КНЕЖЕВИНЕ ДО ЦАРСТВА </vt:lpstr>
      <vt:lpstr>РУСИЈА ОД КИЈЕВСКЕ КНЕЖЕВИНЕ ДО ЦАРСТВА </vt:lpstr>
      <vt:lpstr>ФРАНЦУСКА ОД ЛУЈА XIV ДО ДЕ ГОЛА </vt:lpstr>
      <vt:lpstr>ФРАНЦУСКА ОД ЛУЈА XIV ДО ДЕ ГОЛА </vt:lpstr>
      <vt:lpstr>ФРАНЦУСКА ОД ЛУЈА XIV ДО ДЕ ГОЛА </vt:lpstr>
      <vt:lpstr>ФРАНЦУСКА ОД ЛУЈА XIV ДО ДЕ ГОЛА </vt:lpstr>
      <vt:lpstr>ФРАНЦУСКА ОД ЛУЈА XIV ДО ДЕ ГОЛА </vt:lpstr>
      <vt:lpstr> </vt:lpstr>
      <vt:lpstr>Питања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Општа историја државе и права </dc:title>
  <dc:creator>Zoran</dc:creator>
  <cp:lastModifiedBy>Zoran</cp:lastModifiedBy>
  <cp:revision>235</cp:revision>
  <dcterms:created xsi:type="dcterms:W3CDTF">2020-11-01T21:46:36Z</dcterms:created>
  <dcterms:modified xsi:type="dcterms:W3CDTF">2021-01-23T12:48:27Z</dcterms:modified>
</cp:coreProperties>
</file>