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5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F8D64-2DBB-4F9F-8420-BFFB4C5741C1}" type="datetimeFigureOut">
              <a:rPr lang="en-US" smtClean="0"/>
              <a:pPr/>
              <a:t>1/17/2021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DD0DF-FDBB-4160-9A47-81ECB067397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b="1" dirty="0" smtClean="0"/>
              <a:t>Атинско право</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1FFDD0DF-FDBB-4160-9A47-81ECB067397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2026E-DA28-4DA9-B92E-DD92A089021F}"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2026E-DA28-4DA9-B92E-DD92A089021F}" type="datetimeFigureOut">
              <a:rPr lang="en-US" smtClean="0"/>
              <a:pPr/>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92026E-DA28-4DA9-B92E-DD92A089021F}"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92026E-DA28-4DA9-B92E-DD92A089021F}" type="datetimeFigureOut">
              <a:rPr lang="en-US" smtClean="0"/>
              <a:pPr/>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92026E-DA28-4DA9-B92E-DD92A089021F}" type="datetimeFigureOut">
              <a:rPr lang="en-US" smtClean="0"/>
              <a:pPr/>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2026E-DA28-4DA9-B92E-DD92A089021F}" type="datetimeFigureOut">
              <a:rPr lang="en-US" smtClean="0"/>
              <a:pPr/>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2026E-DA28-4DA9-B92E-DD92A089021F}" type="datetimeFigureOut">
              <a:rPr lang="en-US" smtClean="0"/>
              <a:pPr/>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D3474-A8BA-453C-9C07-D8024EB0AA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2026E-DA28-4DA9-B92E-DD92A089021F}" type="datetimeFigureOut">
              <a:rPr lang="en-US" smtClean="0"/>
              <a:pPr/>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D3474-A8BA-453C-9C07-D8024EB0AA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Општа историја државе и права</a:t>
            </a:r>
            <a:r>
              <a:rPr lang="en-US" dirty="0" smtClean="0"/>
              <a:t> 12 </a:t>
            </a:r>
            <a:r>
              <a:rPr lang="sr-Cyrl-RS" dirty="0" smtClean="0"/>
              <a:t/>
            </a:r>
            <a:br>
              <a:rPr lang="sr-Cyrl-RS" dirty="0" smtClean="0"/>
            </a:br>
            <a:endParaRPr lang="en-US" dirty="0"/>
          </a:p>
        </p:txBody>
      </p:sp>
      <p:sp>
        <p:nvSpPr>
          <p:cNvPr id="3" name="Subtitle 2"/>
          <p:cNvSpPr>
            <a:spLocks noGrp="1"/>
          </p:cNvSpPr>
          <p:nvPr>
            <p:ph type="subTitle" idx="1"/>
          </p:nvPr>
        </p:nvSpPr>
        <p:spPr/>
        <p:txBody>
          <a:bodyPr/>
          <a:lstStyle/>
          <a:p>
            <a:r>
              <a:rPr lang="sr-Cyrl-CS" dirty="0" smtClean="0"/>
              <a:t>П</a:t>
            </a:r>
            <a:r>
              <a:rPr lang="sr-Cyrl-RS" dirty="0" smtClean="0"/>
              <a:t>роф.др Душан Јеротијевић</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НАСТАНАК И РАЗВОЈ АНГЛОСАКСОНСКЕ ДРЖАВЕ</a:t>
            </a:r>
            <a:endParaRPr lang="en-US" sz="2800" dirty="0"/>
          </a:p>
        </p:txBody>
      </p:sp>
      <p:sp>
        <p:nvSpPr>
          <p:cNvPr id="3" name="Content Placeholder 2"/>
          <p:cNvSpPr>
            <a:spLocks noGrp="1"/>
          </p:cNvSpPr>
          <p:nvPr>
            <p:ph idx="1"/>
          </p:nvPr>
        </p:nvSpPr>
        <p:spPr/>
        <p:txBody>
          <a:bodyPr>
            <a:noAutofit/>
          </a:bodyPr>
          <a:lstStyle/>
          <a:p>
            <a:pPr algn="just"/>
            <a:r>
              <a:rPr lang="sr-Cyrl-CS" sz="1800" dirty="0" smtClean="0"/>
              <a:t> </a:t>
            </a:r>
            <a:r>
              <a:rPr lang="sr-Latn-CS" sz="1800" dirty="0" smtClean="0"/>
              <a:t>На почетку владавине Едвард II је имао све особине које су се приписивали легендарном краљу Артуру, био је наочит, храбар, племенит, предодређен за вођу. Сматрајући да својим пореклом има права на француски престо, ступио је у рат познат као стогодишњи рат, који се водио повремено од 1337. до 1453. године. У почетку је имао великог успеха: разбио је француску флоту у бици код Слуиса 1340. године и потукао француску сувоземну војску у сукобу код Кресија 1346. године.</a:t>
            </a:r>
            <a:endParaRPr lang="en-US" sz="1800" dirty="0" smtClean="0"/>
          </a:p>
          <a:p>
            <a:pPr algn="just"/>
            <a:r>
              <a:rPr lang="sr-Cyrl-CS" sz="1800" dirty="0" smtClean="0"/>
              <a:t>         </a:t>
            </a:r>
            <a:r>
              <a:rPr lang="sr-Latn-CS" sz="1800" dirty="0" smtClean="0"/>
              <a:t>Али ово доба сјаја окончала је црна смрт, куга, која је у 1349. и 1350. години покосила око трећин</a:t>
            </a:r>
            <a:r>
              <a:rPr lang="sr-Cyrl-CS" sz="1800" dirty="0" smtClean="0"/>
              <a:t>у</a:t>
            </a:r>
            <a:r>
              <a:rPr lang="sr-Latn-CS" sz="1800" dirty="0" smtClean="0"/>
              <a:t> енглеског становништва. Болест је покосила на хиљаде себара и сељана и на селу се осећала велика несташица радне снаге. Едвард II је, </a:t>
            </a:r>
            <a:r>
              <a:rPr lang="sr-Cyrl-CS" sz="1800" dirty="0" smtClean="0"/>
              <a:t>Р</a:t>
            </a:r>
            <a:r>
              <a:rPr lang="sr-Latn-CS" sz="1800" dirty="0" smtClean="0"/>
              <a:t>адничким законом, приморао сељаке да остану на својим имањима и да прихвате плате из времена пре куге, иако су трошкови живота порасли у међувремену. Беда и незадовољство ускоро су се раширили целом земљом и још појачали поновном појавом куге.</a:t>
            </a:r>
            <a:endParaRPr lang="en-US"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sr-Cyrl-CS" sz="2800" b="1" dirty="0" smtClean="0"/>
              <a:t>НАСТАНАК И РАЗВОЈ АНГЛОСАКСОНСКЕ ДРЖАВЕ</a:t>
            </a:r>
            <a:endParaRPr lang="en-US" sz="2800" b="1" dirty="0"/>
          </a:p>
        </p:txBody>
      </p:sp>
      <p:sp>
        <p:nvSpPr>
          <p:cNvPr id="3" name="Content Placeholder 2"/>
          <p:cNvSpPr>
            <a:spLocks noGrp="1"/>
          </p:cNvSpPr>
          <p:nvPr>
            <p:ph idx="1"/>
          </p:nvPr>
        </p:nvSpPr>
        <p:spPr>
          <a:xfrm>
            <a:off x="304800" y="1600200"/>
            <a:ext cx="8229600" cy="4525963"/>
          </a:xfrm>
        </p:spPr>
        <p:txBody>
          <a:bodyPr>
            <a:noAutofit/>
          </a:bodyPr>
          <a:lstStyle/>
          <a:p>
            <a:pPr algn="just"/>
            <a:r>
              <a:rPr lang="sr-Latn-CS" sz="1800" dirty="0" smtClean="0"/>
              <a:t>Едвард је умро 1377. године, а наследио га је његов унук Ричард I (1377-1399), који је у то време још био дечак. Енглеску је 1371. године захватила страшна и свеобухватна побуна, позната као </a:t>
            </a:r>
            <a:r>
              <a:rPr lang="sr-Cyrl-CS" sz="1800" dirty="0" smtClean="0"/>
              <a:t>С</a:t>
            </a:r>
            <a:r>
              <a:rPr lang="sr-Latn-CS" sz="1800" dirty="0" smtClean="0"/>
              <a:t>ељачки устанак. Сељачке вође су захтевале исправљање неправди које су водиле порекло још од Радничког закона, али је устанак ускоро прерастао у општу жељу за рушењем феудалног система и ослобађањем себара.</a:t>
            </a:r>
            <a:endParaRPr lang="en-US" sz="1800" dirty="0" smtClean="0"/>
          </a:p>
          <a:p>
            <a:pPr algn="just"/>
            <a:r>
              <a:rPr lang="sr-Latn-CS" sz="1800" dirty="0" smtClean="0"/>
              <a:t>	Његов рођак, Хенри Плантагенет, војвода од Ланкастера, принудио га је , крајем</a:t>
            </a:r>
            <a:r>
              <a:rPr lang="sr-Cyrl-CS" sz="1800" dirty="0" smtClean="0"/>
              <a:t> XIV</a:t>
            </a:r>
            <a:r>
              <a:rPr lang="sr-Latn-CS" sz="1800" dirty="0" smtClean="0"/>
              <a:t> века, да абдицира и сам приграбио власт. Владао је као Хенри IV, од 1399. до 1413. године, а са њим на власт долази династија Ланкастер (1399-1461). Владавина Хенрија VI била је трагична у сваком погледу</a:t>
            </a:r>
            <a:r>
              <a:rPr lang="sr-Cyrl-CS" sz="1800" dirty="0" smtClean="0"/>
              <a:t>-л</a:t>
            </a:r>
            <a:r>
              <a:rPr lang="sr-Latn-CS" sz="1800" dirty="0" smtClean="0"/>
              <a:t>ичном, војничком и политичком. Краљ је био заљубљен у књиге, одан религији и веома наклоњен архитектури. Он је 1441. године основао Итон колеџ у Кембриџу и предузео реновирање многих катедрала и јавних зграда. Када је умро, 1435. године, </a:t>
            </a:r>
            <a:r>
              <a:rPr lang="sr-Cyrl-CS" sz="1800" dirty="0" smtClean="0"/>
              <a:t>Е</a:t>
            </a:r>
            <a:r>
              <a:rPr lang="sr-Latn-CS" sz="1800" dirty="0" smtClean="0"/>
              <a:t>нглези су били истерани из скоро целе Француске. Успели су само да задрже Kале.</a:t>
            </a:r>
            <a:endParaRPr lang="en-US" sz="1800" dirty="0" smtClean="0"/>
          </a:p>
          <a:p>
            <a:pPr algn="just"/>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800" b="1" dirty="0" smtClean="0"/>
              <a:t>НАСТАНАК И РАЗВОЈ АНГЛОСАКСОНСКЕ ДРЖАВЕ</a:t>
            </a:r>
            <a:endParaRPr lang="en-US" sz="2800" dirty="0"/>
          </a:p>
        </p:txBody>
      </p:sp>
      <p:sp>
        <p:nvSpPr>
          <p:cNvPr id="3" name="Content Placeholder 2"/>
          <p:cNvSpPr>
            <a:spLocks noGrp="1"/>
          </p:cNvSpPr>
          <p:nvPr>
            <p:ph idx="1"/>
          </p:nvPr>
        </p:nvSpPr>
        <p:spPr/>
        <p:txBody>
          <a:bodyPr>
            <a:normAutofit fontScale="55000" lnSpcReduction="20000"/>
          </a:bodyPr>
          <a:lstStyle/>
          <a:p>
            <a:pPr algn="just"/>
            <a:r>
              <a:rPr lang="sr-Latn-CS" dirty="0" smtClean="0"/>
              <a:t>У Енглеској је група краљевих рођака тако лоше управљала земљом, да је избио грађански рат 1453. године, познат под именом </a:t>
            </a:r>
            <a:r>
              <a:rPr lang="sr-Cyrl-CS" dirty="0" smtClean="0"/>
              <a:t>Р</a:t>
            </a:r>
            <a:r>
              <a:rPr lang="sr-Latn-CS" dirty="0" smtClean="0"/>
              <a:t>ат двеју руж</a:t>
            </a:r>
            <a:r>
              <a:rPr lang="sr-Cyrl-CS" dirty="0" smtClean="0"/>
              <a:t>а</a:t>
            </a:r>
            <a:r>
              <a:rPr lang="sr-Latn-CS" dirty="0" smtClean="0"/>
              <a:t>. Овај назив потиче од амблема два огранка породице Едварда III, које су водиле рат између себе. Кућа Јорка узела је за свој амблем белу ружу, а кућа Ланкастера, црвену. Породице Јорк однеле су победу 1461. године код Таутона и ова династија остаје на власти до 1485. године</a:t>
            </a:r>
            <a:r>
              <a:rPr lang="sr-Cyrl-CS" dirty="0" smtClean="0"/>
              <a:t>, а</a:t>
            </a:r>
            <a:r>
              <a:rPr lang="sr-Latn-CS" dirty="0" smtClean="0"/>
              <a:t>ли Ланкастерска странка није била заувек сломљена. Последњи претендент, велики земљопоседник, Хенри Тјудор, пра-пра-праунук Едварда III, скупио је војску и       22. августа 1485. године, на Босфортском пољу, потукао краља који се борио до смрти да сачува престо. Хенри Тјудор је постао Хенри VII, који је припадао династији Тјудор (1485-1603). Током владавине ове династије долази до јачања краљевске власти. Томе ће допринети бројне околности. Најважније су уништење старог енглеског племства током </a:t>
            </a:r>
            <a:r>
              <a:rPr lang="sr-Cyrl-CS" dirty="0" smtClean="0"/>
              <a:t>Р</a:t>
            </a:r>
            <a:r>
              <a:rPr lang="sr-Latn-CS" dirty="0" smtClean="0"/>
              <a:t>ата двеју ружа, јачање грађанства и новог племства, раскид са Римом и стварање самосталне Англиканске цркве, секуларизација манастирских поседа.</a:t>
            </a:r>
            <a:endParaRPr lang="en-US" dirty="0" smtClean="0"/>
          </a:p>
          <a:p>
            <a:pPr algn="just"/>
            <a:r>
              <a:rPr lang="sr-Latn-CS" dirty="0" smtClean="0"/>
              <a:t>	Упркос несумњивој предности коју је краљ стекао у односу на парламент, парламентарна традиција је већ била укорењена у Енглеској и владари из династије Тјудор нису отворено газили права парламента.</a:t>
            </a:r>
            <a:endParaRPr lang="en-US" dirty="0" smtClean="0"/>
          </a:p>
          <a:p>
            <a:pPr algn="just"/>
            <a:r>
              <a:rPr lang="sr-Latn-CS" dirty="0" smtClean="0"/>
              <a:t> </a:t>
            </a:r>
            <a:endParaRPr lang="en-US" dirty="0" smtClean="0"/>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sr-Cyrl-CS" b="1" dirty="0" smtClean="0"/>
              <a:t>Право</a:t>
            </a:r>
            <a:r>
              <a:rPr lang="en-US" b="1" i="1" dirty="0" smtClean="0"/>
              <a:t/>
            </a:r>
            <a:br>
              <a:rPr lang="en-US" b="1" i="1" dirty="0" smtClean="0"/>
            </a:br>
            <a:endParaRPr lang="en-US" dirty="0"/>
          </a:p>
        </p:txBody>
      </p:sp>
      <p:sp>
        <p:nvSpPr>
          <p:cNvPr id="3" name="Content Placeholder 2"/>
          <p:cNvSpPr>
            <a:spLocks noGrp="1"/>
          </p:cNvSpPr>
          <p:nvPr>
            <p:ph idx="1"/>
          </p:nvPr>
        </p:nvSpPr>
        <p:spPr/>
        <p:txBody>
          <a:bodyPr>
            <a:noAutofit/>
          </a:bodyPr>
          <a:lstStyle/>
          <a:p>
            <a:pPr algn="just"/>
            <a:endParaRPr lang="en-US" sz="1600" dirty="0" smtClean="0"/>
          </a:p>
          <a:p>
            <a:pPr algn="just"/>
            <a:r>
              <a:rPr lang="sr-Cyrl-CS" sz="1600" b="1" dirty="0" smtClean="0"/>
              <a:t> </a:t>
            </a:r>
            <a:r>
              <a:rPr lang="sr-Latn-CS" sz="1600" dirty="0" smtClean="0"/>
              <a:t>Обликовање власти током низа година је било обележено борбом круне и парламента. Током XII века власт круне јача и преко фаворизовањ</a:t>
            </a:r>
            <a:r>
              <a:rPr lang="sr-Cyrl-CS" sz="1600" dirty="0" smtClean="0"/>
              <a:t>а</a:t>
            </a:r>
            <a:r>
              <a:rPr lang="sr-Latn-CS" sz="1600" dirty="0" smtClean="0"/>
              <a:t> краљевск</a:t>
            </a:r>
            <a:r>
              <a:rPr lang="sr-Cyrl-CS" sz="1600" dirty="0" smtClean="0"/>
              <a:t>е</a:t>
            </a:r>
            <a:r>
              <a:rPr lang="sr-Latn-CS" sz="1600" dirty="0" smtClean="0"/>
              <a:t> јурисдикције, на рачун феудалног и црквеног судства, али покрет барона, витезова и грађанства за ограничење владарске власти, већ 1215. године однос</a:t>
            </a:r>
            <a:r>
              <a:rPr lang="sr-Cyrl-CS" sz="1600" dirty="0" smtClean="0"/>
              <a:t>и</a:t>
            </a:r>
            <a:r>
              <a:rPr lang="sr-Latn-CS" sz="1600" dirty="0" smtClean="0"/>
              <a:t> значајну победу (Велика повеља слободе). Касније незадовољство барона отвориће ново поглавље ограничавања краљевске власти преко парламента.Magna carta libertatum (Велика повеља слободе)</a:t>
            </a:r>
            <a:r>
              <a:rPr lang="sr-Cyrl-CS" sz="1600" dirty="0" smtClean="0"/>
              <a:t>, </a:t>
            </a:r>
            <a:r>
              <a:rPr lang="sr-Latn-CS" sz="1600" dirty="0" smtClean="0"/>
              <a:t>први уставни документ на свету, донет </a:t>
            </a:r>
            <a:r>
              <a:rPr lang="sr-Cyrl-CS" sz="1600" dirty="0" smtClean="0"/>
              <a:t>је </a:t>
            </a:r>
            <a:r>
              <a:rPr lang="sr-Latn-CS" sz="1600" dirty="0" smtClean="0"/>
              <a:t>1215. године. То је уставни пакт закључен између енглеског краља Јована без Земље (Џон) и енглеских барона. Њеним доношењем је окончан сукоб између краља и племића, који су са оружјем у руци устали против краљевог апсолутизма, тражећи за себе учешће у управљању земљом и обезбеђење других права. Њоме, н</a:t>
            </a:r>
            <a:r>
              <a:rPr lang="sr-Cyrl-CS" sz="1600" dirty="0" smtClean="0"/>
              <a:t>а</a:t>
            </a:r>
            <a:r>
              <a:rPr lang="sr-Latn-CS" sz="1600" dirty="0" smtClean="0"/>
              <a:t>име, није формално унесен никакав нов битни елемент у већ постојећи облик владавине и уставно уређење земље.</a:t>
            </a:r>
            <a:r>
              <a:rPr lang="sr-Cyrl-CS" sz="1600" dirty="0" smtClean="0"/>
              <a:t> Она</a:t>
            </a:r>
            <a:r>
              <a:rPr lang="sr-Latn-CS" sz="1600" dirty="0" smtClean="0"/>
              <a:t> призна</a:t>
            </a:r>
            <a:r>
              <a:rPr lang="sr-Cyrl-CS" sz="1600" dirty="0" smtClean="0"/>
              <a:t>ј</a:t>
            </a:r>
            <a:r>
              <a:rPr lang="sr-Latn-CS" sz="1600" dirty="0" smtClean="0"/>
              <a:t>е привилегије духовног и световног племства, гаран</a:t>
            </a:r>
            <a:r>
              <a:rPr lang="sr-Cyrl-CS" sz="1600" dirty="0" smtClean="0"/>
              <a:t>ту</a:t>
            </a:r>
            <a:r>
              <a:rPr lang="sr-Latn-CS" sz="1600" dirty="0" smtClean="0"/>
              <a:t>је назависност англиканске цркве, даје сагласност за сазивање Општег савета краљевине, чија је сагласност потребна за најважније акте краљевске власти  итд. Ради надзора над придржавањем повеље од стране краља, предвиђено је образовање посебног тела, састављеног од 25 </a:t>
            </a:r>
            <a:r>
              <a:rPr lang="sr-Latn-CS" sz="1600" smtClean="0"/>
              <a:t>барона.</a:t>
            </a:r>
            <a:endParaRPr lang="en-US"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sr-Cyrl-CS" b="1" dirty="0" smtClean="0"/>
              <a:t>Право</a:t>
            </a:r>
            <a:r>
              <a:rPr lang="en-US" b="1" i="1" dirty="0" smtClean="0"/>
              <a:t/>
            </a:r>
            <a:br>
              <a:rPr lang="en-US" b="1" i="1" dirty="0" smtClean="0"/>
            </a:br>
            <a:endParaRPr lang="en-US" dirty="0"/>
          </a:p>
        </p:txBody>
      </p:sp>
      <p:sp>
        <p:nvSpPr>
          <p:cNvPr id="3" name="Content Placeholder 2"/>
          <p:cNvSpPr>
            <a:spLocks noGrp="1"/>
          </p:cNvSpPr>
          <p:nvPr>
            <p:ph idx="1"/>
          </p:nvPr>
        </p:nvSpPr>
        <p:spPr>
          <a:xfrm>
            <a:off x="457200" y="1676400"/>
            <a:ext cx="8229600" cy="4525963"/>
          </a:xfrm>
        </p:spPr>
        <p:txBody>
          <a:bodyPr>
            <a:noAutofit/>
          </a:bodyPr>
          <a:lstStyle/>
          <a:p>
            <a:pPr algn="just"/>
            <a:r>
              <a:rPr lang="sr-Cyrl-CS" sz="1400" dirty="0" smtClean="0"/>
              <a:t> </a:t>
            </a:r>
            <a:r>
              <a:rPr lang="sr-Latn-CS" sz="1400" dirty="0" smtClean="0"/>
              <a:t>У повељи, међутим, ничим нису гарантована права осталих грађана. Првенствени значај повеље састоји се у томе што је представљала акт ограничавања владаревог апсолутизма и везивање краљеве воље правном нормом. У том смислу, она је камен темељац уставне монархије и начела законитости.</a:t>
            </a:r>
            <a:endParaRPr lang="en-US" sz="1400" dirty="0" smtClean="0"/>
          </a:p>
          <a:p>
            <a:pPr algn="just"/>
            <a:r>
              <a:rPr lang="sr-Latn-CS" sz="1400" dirty="0" smtClean="0"/>
              <a:t>	Правни систем Енглеске био је различит од права континенталне Европе. Није изграђиван на традицијама </a:t>
            </a:r>
            <a:r>
              <a:rPr lang="sr-Cyrl-CS" sz="1400" dirty="0" smtClean="0"/>
              <a:t>р</a:t>
            </a:r>
            <a:r>
              <a:rPr lang="sr-Latn-CS" sz="1400" dirty="0" smtClean="0"/>
              <a:t>имског права, већ је имао особене путеве настајања. Улога судских органа као стваралаца права при томе је неупоредиво већа и значајнија него било где на континенту.</a:t>
            </a:r>
            <a:endParaRPr lang="en-US" sz="1400" dirty="0" smtClean="0"/>
          </a:p>
          <a:p>
            <a:pPr algn="just"/>
            <a:r>
              <a:rPr lang="sr-Latn-CS" sz="1400" dirty="0" smtClean="0"/>
              <a:t>	Енглеско право настајало је кроз три паралелна и наизглед одвојена правна система, који су, међутим, ипак били у комплементарном односу. Према начину настајања разликује се </a:t>
            </a:r>
            <a:r>
              <a:rPr lang="sr-Cyrl-CS" sz="1400" dirty="0" smtClean="0"/>
              <a:t>о</a:t>
            </a:r>
            <a:r>
              <a:rPr lang="sr-Latn-CS" sz="1400" dirty="0" smtClean="0"/>
              <a:t>пште право, </a:t>
            </a:r>
            <a:r>
              <a:rPr lang="sr-Cyrl-CS" sz="1400" dirty="0" smtClean="0"/>
              <a:t>з</a:t>
            </a:r>
            <a:r>
              <a:rPr lang="sr-Latn-CS" sz="1400" dirty="0" smtClean="0"/>
              <a:t>аконско право и </a:t>
            </a:r>
            <a:r>
              <a:rPr lang="sr-Cyrl-CS" sz="1400" dirty="0" smtClean="0"/>
              <a:t>п</a:t>
            </a:r>
            <a:r>
              <a:rPr lang="sr-Latn-CS" sz="1400" dirty="0" smtClean="0"/>
              <a:t>раво правичности.</a:t>
            </a:r>
            <a:endParaRPr lang="en-US" sz="1400" dirty="0" smtClean="0"/>
          </a:p>
          <a:p>
            <a:pPr algn="just"/>
            <a:r>
              <a:rPr lang="sr-Latn-CS" sz="1400" dirty="0" smtClean="0"/>
              <a:t>	Опште право (Common lоw) стварали су краљевски судови путем пресуда, прецедената, заснованих на обичајима краљевине. Законско право (Statute лоw) стварају парламент и краљ нормативним актима, али и нижи управни органи, подзаконским актима. Право правичности ( Еquтu lоw) настало је по молбама и жалбама које су упућиване лично краљу, а које је решавао његов канцелар, по начелима </a:t>
            </a:r>
            <a:r>
              <a:rPr lang="sr-Cyrl-CS" sz="1400" dirty="0" smtClean="0"/>
              <a:t>„</a:t>
            </a:r>
            <a:r>
              <a:rPr lang="sr-Latn-CS" sz="1400" dirty="0" smtClean="0"/>
              <a:t>правде и милости</a:t>
            </a:r>
            <a:r>
              <a:rPr lang="sr-Cyrl-CS" sz="1400" dirty="0" smtClean="0"/>
              <a:t>“</a:t>
            </a:r>
            <a:r>
              <a:rPr lang="sr-Latn-CS" sz="1400" dirty="0" smtClean="0"/>
              <a:t>. Сматрало се да је целокупно право већ садржано у обичајима појединих области и да зато, када до</a:t>
            </a:r>
            <a:r>
              <a:rPr lang="sr-Cyrl-CS" sz="1400" dirty="0" smtClean="0"/>
              <a:t>ђ</a:t>
            </a:r>
            <a:r>
              <a:rPr lang="sr-Latn-CS" sz="1400" dirty="0" smtClean="0"/>
              <a:t>е до спора, једино суд у конкретном случају, зна шта је </a:t>
            </a:r>
            <a:r>
              <a:rPr lang="sr-Latn-CS" sz="1400" dirty="0" smtClean="0"/>
              <a:t>право.</a:t>
            </a:r>
            <a:endParaRPr lang="en-US" sz="1400" dirty="0" smtClean="0"/>
          </a:p>
          <a:p>
            <a:pPr algn="just"/>
            <a:endParaRPr lang="en-US" sz="1600" dirty="0" smtClean="0"/>
          </a:p>
          <a:p>
            <a:pPr>
              <a:buNone/>
            </a:pPr>
            <a:r>
              <a:rPr lang="sr-Cyrl-CS" sz="1600" dirty="0" smtClean="0"/>
              <a:t>  </a:t>
            </a:r>
            <a:endParaRPr lang="en-US" sz="1600" dirty="0" smtClean="0"/>
          </a:p>
          <a:p>
            <a:pPr>
              <a:buNone/>
            </a:pPr>
            <a:r>
              <a:rPr lang="en-US" sz="1600" b="1" dirty="0" smtClean="0"/>
              <a:t>    </a:t>
            </a:r>
            <a:endParaRPr lang="en-US" sz="1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Питања</a:t>
            </a:r>
            <a:endParaRPr lang="en-US" dirty="0"/>
          </a:p>
        </p:txBody>
      </p:sp>
      <p:sp>
        <p:nvSpPr>
          <p:cNvPr id="3" name="Content Placeholder 2"/>
          <p:cNvSpPr>
            <a:spLocks noGrp="1"/>
          </p:cNvSpPr>
          <p:nvPr>
            <p:ph idx="1"/>
          </p:nvPr>
        </p:nvSpPr>
        <p:spPr/>
        <p:txBody>
          <a:bodyPr>
            <a:normAutofit/>
          </a:bodyPr>
          <a:lstStyle/>
          <a:p>
            <a:pPr algn="just">
              <a:buNone/>
            </a:pPr>
            <a:r>
              <a:rPr lang="en-US" sz="3400" dirty="0" smtClean="0"/>
              <a:t>1.</a:t>
            </a:r>
            <a:r>
              <a:rPr lang="sr-Cyrl-RS" sz="3400" dirty="0" smtClean="0"/>
              <a:t>Настанак арабљанске државе.</a:t>
            </a:r>
          </a:p>
          <a:p>
            <a:pPr algn="just">
              <a:buNone/>
            </a:pPr>
            <a:r>
              <a:rPr lang="sr-Cyrl-RS" sz="3400" dirty="0" smtClean="0"/>
              <a:t>2.Мухамедово учење.</a:t>
            </a:r>
          </a:p>
          <a:p>
            <a:pPr algn="just">
              <a:buNone/>
            </a:pPr>
            <a:r>
              <a:rPr lang="sr-Cyrl-RS" sz="3400" dirty="0" smtClean="0"/>
              <a:t>3.Ширење ислама.</a:t>
            </a:r>
          </a:p>
          <a:p>
            <a:pPr algn="just">
              <a:buNone/>
            </a:pPr>
            <a:r>
              <a:rPr lang="sr-Cyrl-RS" sz="3400" dirty="0" smtClean="0"/>
              <a:t>4.Настанак и развој англосаксонске државе</a:t>
            </a:r>
          </a:p>
          <a:p>
            <a:pPr algn="just">
              <a:buNone/>
            </a:pPr>
            <a:r>
              <a:rPr lang="sr-Cyrl-RS" sz="3400" smtClean="0"/>
              <a:t>5.Англосаксонско право</a:t>
            </a:r>
            <a:endParaRPr lang="en-US" sz="3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2800" b="1" dirty="0" smtClean="0"/>
              <a:t>             </a:t>
            </a:r>
            <a:r>
              <a:rPr lang="sr-Cyrl-CS" sz="2800" b="1" dirty="0" smtClean="0"/>
              <a:t> </a:t>
            </a:r>
            <a:r>
              <a:rPr lang="sr-Cyrl-CS" sz="2800" b="1" dirty="0"/>
              <a:t>ИСЛАМ И АРАБЉАНСКА ДРЖАВА</a:t>
            </a:r>
            <a:r>
              <a:rPr lang="en-US" sz="2800" dirty="0"/>
              <a:t/>
            </a:r>
            <a:br>
              <a:rPr lang="en-US" sz="2800" dirty="0"/>
            </a:br>
            <a:r>
              <a:rPr lang="en-US" sz="2800" b="1" dirty="0" smtClean="0"/>
              <a:t>    </a:t>
            </a:r>
            <a:endParaRPr lang="en-US" sz="2800" b="1" i="1" dirty="0"/>
          </a:p>
        </p:txBody>
      </p:sp>
      <p:sp>
        <p:nvSpPr>
          <p:cNvPr id="3" name="Content Placeholder 2"/>
          <p:cNvSpPr>
            <a:spLocks noGrp="1"/>
          </p:cNvSpPr>
          <p:nvPr>
            <p:ph idx="1"/>
          </p:nvPr>
        </p:nvSpPr>
        <p:spPr/>
        <p:txBody>
          <a:bodyPr>
            <a:noAutofit/>
          </a:bodyPr>
          <a:lstStyle/>
          <a:p>
            <a:pPr algn="just"/>
            <a:r>
              <a:rPr lang="sr-Latn-CS" sz="1600" dirty="0" smtClean="0"/>
              <a:t>Матична територија Арапа је полуострво Арабија. Највећи део Арабије чине безводне и тешко проходне степе и пустиње. Степско-пустињско земљиште било је погодно само за номадско сточарство. Земљорадњом су се бавили по ретким оазама и на обалама мора, где је било равнице и где су повремено падале кише. То је било доба заостале и разједињене Арабије. Основ бедуинског друштва било је родовско уређење. Сваки шатор је био једна породица. Више шатора је чинило род. Сваки род је имао свог старешину. Већи број родова чинило је племе на чијем се челу налазио шеик. Припадници истог племена себе зову деца </a:t>
            </a:r>
            <a:r>
              <a:rPr lang="sr-Latn-CS" sz="1600" i="1" dirty="0" smtClean="0"/>
              <a:t>(бану</a:t>
            </a:r>
            <a:r>
              <a:rPr lang="sr-Latn-CS" sz="1600" dirty="0" smtClean="0"/>
              <a:t>) заједничког претка.</a:t>
            </a:r>
            <a:endParaRPr lang="en-US" sz="1600" dirty="0" smtClean="0"/>
          </a:p>
          <a:p>
            <a:pPr algn="just"/>
            <a:r>
              <a:rPr lang="sr-Latn-CS" sz="1600" dirty="0" smtClean="0"/>
              <a:t>	Ипак можемо рећи да су главна занимања била пљачке и трговина. Да би трговина, ипак, могла да се развија, прећутно су у читавој Арабији поштована четири месеца </a:t>
            </a:r>
            <a:r>
              <a:rPr lang="sr-Cyrl-CS" sz="1600" dirty="0" smtClean="0"/>
              <a:t>„</a:t>
            </a:r>
            <a:r>
              <a:rPr lang="sr-Latn-CS" sz="1600" dirty="0" smtClean="0"/>
              <a:t>светог примирја</a:t>
            </a:r>
            <a:r>
              <a:rPr lang="sr-Cyrl-CS" sz="1600" dirty="0" smtClean="0"/>
              <a:t>“</a:t>
            </a:r>
            <a:r>
              <a:rPr lang="sr-Latn-CS" sz="1600" dirty="0" smtClean="0"/>
              <a:t>, када ниједан караван није смео бити нападнут. Религијске представе предисламских Арабљана биле су везане за анимистичка и астрална веровања. Поред култа месеца, предмет обожавања били су и Јутарња звезда и богиња судбине и неба, ћерке Алаха, који се већ тада издвојио као водеће божанство Меке, трговачког средишта Арабије. Арабљани су живели у својој многобожној религији све до VII века када им је арапски трговац по имену Мухамед  донео нову религију.</a:t>
            </a:r>
            <a:endParaRPr lang="en-US" sz="1600" dirty="0" smtClean="0"/>
          </a:p>
          <a:p>
            <a:pPr algn="just"/>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 ИСЛАМ И АРАБЉАНСКА ДРЖАВА</a:t>
            </a:r>
            <a:endParaRPr lang="en-US" b="1" dirty="0"/>
          </a:p>
        </p:txBody>
      </p:sp>
      <p:sp>
        <p:nvSpPr>
          <p:cNvPr id="3" name="Content Placeholder 2"/>
          <p:cNvSpPr>
            <a:spLocks noGrp="1"/>
          </p:cNvSpPr>
          <p:nvPr>
            <p:ph idx="1"/>
          </p:nvPr>
        </p:nvSpPr>
        <p:spPr/>
        <p:txBody>
          <a:bodyPr>
            <a:noAutofit/>
          </a:bodyPr>
          <a:lstStyle/>
          <a:p>
            <a:pPr algn="just"/>
            <a:r>
              <a:rPr lang="sr-Latn-CS" sz="1400" dirty="0" smtClean="0"/>
              <a:t>Мухамед је почео да проповеда правила о добром и љубазном поступању, тврдећи да га је надахнуо бог који се на његовом језику звао Алах. Он је осуђивао Арапе што верују у више богова, говорећи да постоји само један прави, Алах. У почетку, његово учење изазвало је отпор међу Арапима, тако да су га изгнали из Меке, 622. године, али је он побегао у Медину, где је нашао много боље услове за ширење својих идеја.</a:t>
            </a:r>
            <a:endParaRPr lang="en-US" sz="1400" dirty="0" smtClean="0"/>
          </a:p>
          <a:p>
            <a:pPr algn="just"/>
            <a:r>
              <a:rPr lang="sr-Latn-CS" sz="1400" dirty="0" smtClean="0"/>
              <a:t>	Мухамедова вера постала је позната као ислам, а његови следбеници названи су муслимани. Ислам се почео ширити када је Мухамедово учење забележено у књизи названој К</a:t>
            </a:r>
            <a:r>
              <a:rPr lang="sr-Cyrl-CS" sz="1400" dirty="0" smtClean="0"/>
              <a:t>у</a:t>
            </a:r>
            <a:r>
              <a:rPr lang="sr-Latn-CS" sz="1400" dirty="0" smtClean="0"/>
              <a:t>ран, која је за муслимане исто тако света као за хришћане </a:t>
            </a:r>
            <a:r>
              <a:rPr lang="sr-Cyrl-CS" sz="1400" dirty="0" smtClean="0"/>
              <a:t>Б</a:t>
            </a:r>
            <a:r>
              <a:rPr lang="sr-Latn-CS" sz="1400" dirty="0" smtClean="0"/>
              <a:t>иблија. Чак је и муслимански календар тако сачињен да су сви догађаји датирани пре или после хиџре, датума Мухамедовог бекства из Меке у Медину. Један од основних принципа веровања било је схватање да свакоме треба омогућити да прихвати ово учење. Они који га не прихвате сврставани су међу невернике. Дужност је муслимана да се увек и свуда боре против неверника, али у својој историји они су били </a:t>
            </a:r>
            <a:r>
              <a:rPr lang="sr-Cyrl-CS" sz="1400" dirty="0" smtClean="0"/>
              <a:t>углавном</a:t>
            </a:r>
            <a:r>
              <a:rPr lang="sr-Latn-CS" sz="1400" dirty="0" smtClean="0"/>
              <a:t> трпељиви према другим вероисповестима. Њихови прогони неверника никада нису били тако свирепи или масовни као први прогони хришћана.</a:t>
            </a:r>
            <a:endParaRPr lang="en-US" sz="1400" dirty="0" smtClean="0"/>
          </a:p>
          <a:p>
            <a:pPr algn="just"/>
            <a:r>
              <a:rPr lang="sr-Latn-CS" sz="1400" dirty="0" smtClean="0"/>
              <a:t>	До Мухамедове смрти, 632. године, цела Арабија је преображена у нову веру. У време његове смрти било је неколико способних људи спремних да наставе Мухамедову мисију. Његов ученик, Абу Бекр, који је одмах добио титулу калифа </a:t>
            </a:r>
            <a:r>
              <a:rPr lang="sr-Cyrl-CS" sz="1400" dirty="0" smtClean="0"/>
              <a:t>(верски и световни поглавар)</a:t>
            </a:r>
            <a:r>
              <a:rPr lang="sr-Latn-CS" sz="1400" dirty="0" smtClean="0"/>
              <a:t>, почео је да сакупља Арапе у борбену војску. Калифе су покориле целу Арабију и кренуле у освајање византијских и персијских територија. У првој половини VII века Арапи су освојили византијске територије</a:t>
            </a:r>
            <a:r>
              <a:rPr lang="sr-Cyrl-CS" sz="1400" dirty="0" smtClean="0"/>
              <a:t>-</a:t>
            </a:r>
            <a:r>
              <a:rPr lang="sr-Latn-CS" sz="1400" dirty="0" smtClean="0"/>
              <a:t>Сирију, Палестину и Египат и уништили персијску државу. Унутрашњи немири прекинули су,  привремено, освајачке походе. Са доласком Муавија за калифу, са којим почиње владавина династије Омејада (661-750), обновљени су освајачки ратови, а Дамаск је постао престоница државе.</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ИСЛАМ И АРАБЉАНСКА ДРЖАВА</a:t>
            </a:r>
            <a:endParaRPr lang="en-US" dirty="0"/>
          </a:p>
        </p:txBody>
      </p:sp>
      <p:sp>
        <p:nvSpPr>
          <p:cNvPr id="3" name="Content Placeholder 2"/>
          <p:cNvSpPr>
            <a:spLocks noGrp="1"/>
          </p:cNvSpPr>
          <p:nvPr>
            <p:ph idx="1"/>
          </p:nvPr>
        </p:nvSpPr>
        <p:spPr/>
        <p:txBody>
          <a:bodyPr>
            <a:noAutofit/>
          </a:bodyPr>
          <a:lstStyle/>
          <a:p>
            <a:pPr algn="just"/>
            <a:r>
              <a:rPr lang="sr-Latn-CS" sz="1600" dirty="0" smtClean="0"/>
              <a:t>Под вођством Омејада, Калифат је достигао највеће територијално проширење. У другој половини VII века Арапи су освојили </a:t>
            </a:r>
            <a:r>
              <a:rPr lang="sr-Cyrl-CS" sz="1600" dirty="0" smtClean="0"/>
              <a:t>С</a:t>
            </a:r>
            <a:r>
              <a:rPr lang="sr-Latn-CS" sz="1600" dirty="0" smtClean="0"/>
              <a:t>еверну Африку, до Атлантског океана, а 674-678. године чак опседали Цариград, али га нису заузели. Муслиманско напредовање кроз </a:t>
            </a:r>
            <a:r>
              <a:rPr lang="sr-Cyrl-CS" sz="1600" dirty="0" smtClean="0"/>
              <a:t>З</a:t>
            </a:r>
            <a:r>
              <a:rPr lang="sr-Latn-CS" sz="1600" dirty="0" smtClean="0"/>
              <a:t>ападну Европу, наишло је на жесток отпор. Арапи, који су освојили Шпанију и покорили краљевину Визигота,             711-713. године, претрпели су неуспех у Франачкој, где их је потукао вођа </a:t>
            </a:r>
            <a:r>
              <a:rPr lang="sr-Cyrl-CS" sz="1600" dirty="0" smtClean="0"/>
              <a:t>Ф</a:t>
            </a:r>
            <a:r>
              <a:rPr lang="sr-Latn-CS" sz="1600" dirty="0" smtClean="0"/>
              <a:t>ранака, Карло Мартел, код Поатјеа, 732. године.</a:t>
            </a:r>
            <a:endParaRPr lang="en-US" sz="1600" dirty="0" smtClean="0"/>
          </a:p>
          <a:p>
            <a:pPr algn="just"/>
            <a:r>
              <a:rPr lang="sr-Latn-CS" sz="1600" dirty="0" smtClean="0"/>
              <a:t>	Исламска цивилизација није никако била само освајачка. У току времена она је снажно утицала на европски свет, који се тада налазио у опадању, обновила је друштво, оживела књижевност, уметност, науку, медицину, право и филозофију.</a:t>
            </a:r>
            <a:endParaRPr lang="en-US" sz="1600" dirty="0" smtClean="0"/>
          </a:p>
          <a:p>
            <a:pPr algn="just"/>
            <a:r>
              <a:rPr lang="sr-Latn-CS" sz="1600" dirty="0" smtClean="0"/>
              <a:t>	Упркос измицању, ислам је очувао огромну моћ и утицај. Пошто су преузели трговачке путеве и трговачке центре својих поданика и даље их развијали, муслимани су постали веома богати. Тајну прерад</a:t>
            </a:r>
            <a:r>
              <a:rPr lang="sr-Cyrl-CS" sz="1600" dirty="0" smtClean="0"/>
              <a:t>е</a:t>
            </a:r>
            <a:r>
              <a:rPr lang="sr-Latn-CS" sz="1600" dirty="0" smtClean="0"/>
              <a:t> свиле, коју су Кинези љубоморно чували преко две хиљаде година, случајно је открио један византијски трговац, </a:t>
            </a:r>
            <a:r>
              <a:rPr lang="sr-Cyrl-CS" sz="1600" dirty="0" smtClean="0"/>
              <a:t>а </a:t>
            </a:r>
            <a:r>
              <a:rPr lang="sr-Latn-CS" sz="1600" dirty="0" smtClean="0"/>
              <a:t>користили су је</a:t>
            </a:r>
            <a:r>
              <a:rPr lang="sr-Cyrl-CS" sz="1600" dirty="0" smtClean="0"/>
              <a:t> и </a:t>
            </a:r>
            <a:r>
              <a:rPr lang="sr-Latn-CS" sz="1600" dirty="0" smtClean="0"/>
              <a:t>муслимани.</a:t>
            </a:r>
            <a:endParaRPr lang="en-US" sz="1600" dirty="0" smtClean="0"/>
          </a:p>
          <a:p>
            <a:pPr algn="just"/>
            <a:r>
              <a:rPr lang="sr-Latn-CS" sz="1600" dirty="0" smtClean="0"/>
              <a:t>	Абасиди су избацили Омејаде из Дамаска, око 750. године и основали престоницу у Багдаду, а од тада се држава назива Багдадски </a:t>
            </a:r>
            <a:r>
              <a:rPr lang="sr-Cyrl-CS" sz="1600" dirty="0" smtClean="0"/>
              <a:t>к</a:t>
            </a:r>
            <a:r>
              <a:rPr lang="sr-Latn-CS" sz="1600" dirty="0" smtClean="0"/>
              <a:t>алифат. На калифски престо је дошао Абул Абас, оснивач династије Абасида (750-1258).</a:t>
            </a:r>
            <a:endParaRPr lang="en-US" sz="1600" dirty="0" smtClean="0"/>
          </a:p>
          <a:p>
            <a:pPr algn="just"/>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ИСЛАМ И АРАБЉАНСКА ДРЖАВА</a:t>
            </a:r>
            <a:endParaRPr lang="en-US" dirty="0"/>
          </a:p>
        </p:txBody>
      </p:sp>
      <p:sp>
        <p:nvSpPr>
          <p:cNvPr id="3" name="Content Placeholder 2"/>
          <p:cNvSpPr>
            <a:spLocks noGrp="1"/>
          </p:cNvSpPr>
          <p:nvPr>
            <p:ph idx="1"/>
          </p:nvPr>
        </p:nvSpPr>
        <p:spPr/>
        <p:txBody>
          <a:bodyPr>
            <a:noAutofit/>
          </a:bodyPr>
          <a:lstStyle/>
          <a:p>
            <a:pPr algn="just"/>
            <a:r>
              <a:rPr lang="sr-Latn-CS" sz="2400" dirty="0" smtClean="0"/>
              <a:t>У IX и X веку долази до издвајања Египта, Марока, Сирије са Палестином и других земаља из Багдадског </a:t>
            </a:r>
            <a:r>
              <a:rPr lang="sr-Cyrl-CS" sz="2400" dirty="0" smtClean="0"/>
              <a:t>к</a:t>
            </a:r>
            <a:r>
              <a:rPr lang="sr-Latn-CS" sz="2400" dirty="0" smtClean="0"/>
              <a:t>алифата. Калифима је половином X века остао само Багдад са околином.</a:t>
            </a:r>
            <a:endParaRPr lang="en-US" sz="2400" dirty="0" smtClean="0"/>
          </a:p>
          <a:p>
            <a:pPr algn="just"/>
            <a:r>
              <a:rPr lang="sr-Latn-CS" sz="2400" dirty="0" smtClean="0"/>
              <a:t>	Средином XI века Турци Селџуци заузели су Иран и Месопотамију, а</a:t>
            </a:r>
            <a:r>
              <a:rPr lang="en-US" sz="2400" smtClean="0"/>
              <a:t> </a:t>
            </a:r>
            <a:r>
              <a:rPr lang="sr-Latn-CS" sz="2400" smtClean="0"/>
              <a:t>1055</a:t>
            </a:r>
            <a:r>
              <a:rPr lang="sr-Latn-CS" sz="2400" dirty="0" smtClean="0"/>
              <a:t>. године и Багдад. Калифе су </a:t>
            </a:r>
            <a:r>
              <a:rPr lang="sr-Cyrl-CS" sz="2400" dirty="0" smtClean="0"/>
              <a:t>умногоме</a:t>
            </a:r>
            <a:r>
              <a:rPr lang="sr-Latn-CS" sz="2400" dirty="0" smtClean="0"/>
              <a:t> изгубиле световну власт. Багдадски калифат је животарио до 1258. године. Тада су Монголи заузели и разорили Багдад. То је био крај Багдадског калифата.</a:t>
            </a:r>
            <a:endParaRPr lang="en-US" sz="2400" dirty="0" smtClean="0"/>
          </a:p>
          <a:p>
            <a:pPr algn="just"/>
            <a:r>
              <a:rPr lang="sr-Latn-CS" sz="2400" dirty="0" smtClean="0"/>
              <a:t>	Почетком XI века распао се и </a:t>
            </a:r>
            <a:r>
              <a:rPr lang="sr-Cyrl-CS" sz="2400" dirty="0" smtClean="0"/>
              <a:t>к</a:t>
            </a:r>
            <a:r>
              <a:rPr lang="sr-Latn-CS" sz="2400" dirty="0" smtClean="0"/>
              <a:t>алифат у Шпанији на више кнежевина и градова.</a:t>
            </a:r>
            <a:endParaRPr lang="en-US" sz="2400" dirty="0" smtClean="0"/>
          </a:p>
          <a:p>
            <a:r>
              <a:rPr lang="sr-Latn-CS" sz="1800" dirty="0" smtClean="0"/>
              <a:t> </a:t>
            </a:r>
            <a:endParaRPr lang="en-US" sz="1800" dirty="0" smtClean="0"/>
          </a:p>
          <a:p>
            <a:pPr>
              <a:buNone/>
            </a:pPr>
            <a:endParaRPr lang="en-US" sz="1800" b="1" i="1" dirty="0" smtClean="0"/>
          </a:p>
          <a:p>
            <a:pPr algn="just"/>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Шеријатско право</a:t>
            </a:r>
            <a:r>
              <a:rPr lang="en-US" b="1" i="1" smtClean="0"/>
              <a:t/>
            </a:r>
            <a:br>
              <a:rPr lang="en-US" b="1" i="1" smtClean="0"/>
            </a:br>
            <a:endParaRPr lang="en-US" b="1" dirty="0"/>
          </a:p>
        </p:txBody>
      </p:sp>
      <p:sp>
        <p:nvSpPr>
          <p:cNvPr id="3" name="Content Placeholder 2"/>
          <p:cNvSpPr>
            <a:spLocks noGrp="1"/>
          </p:cNvSpPr>
          <p:nvPr>
            <p:ph idx="1"/>
          </p:nvPr>
        </p:nvSpPr>
        <p:spPr/>
        <p:txBody>
          <a:bodyPr>
            <a:noAutofit/>
          </a:bodyPr>
          <a:lstStyle/>
          <a:p>
            <a:pPr algn="just"/>
            <a:r>
              <a:rPr lang="sr-Cyrl-CS" sz="1400" dirty="0" smtClean="0"/>
              <a:t> </a:t>
            </a:r>
            <a:r>
              <a:rPr lang="sr-Latn-CS" sz="1400" dirty="0" smtClean="0"/>
              <a:t>У раном средњем веку, поред римског права, само је још шеријатско право представљало један аутохтони, заокружени правни систем. Оно је у својој бити  верско право, али за муслимане представља много више од тога. И сама арапска реч шари`а (божји закон) означава и </a:t>
            </a:r>
            <a:r>
              <a:rPr lang="sr-Cyrl-CS" sz="1400" dirty="0" smtClean="0"/>
              <a:t>„</a:t>
            </a:r>
            <a:r>
              <a:rPr lang="sr-Latn-CS" sz="1400" dirty="0" smtClean="0"/>
              <a:t>пут ка појилу</a:t>
            </a:r>
            <a:r>
              <a:rPr lang="sr-Cyrl-CS" sz="1400" dirty="0" smtClean="0"/>
              <a:t>“</a:t>
            </a:r>
            <a:r>
              <a:rPr lang="sr-Latn-CS" sz="1400" dirty="0" smtClean="0"/>
              <a:t>,  </a:t>
            </a:r>
            <a:r>
              <a:rPr lang="sr-Cyrl-CS" sz="1400" dirty="0" smtClean="0"/>
              <a:t>„</a:t>
            </a:r>
            <a:r>
              <a:rPr lang="sr-Latn-CS" sz="1400" dirty="0" smtClean="0"/>
              <a:t>стазу коју треба следити</a:t>
            </a:r>
            <a:r>
              <a:rPr lang="sr-Cyrl-CS" sz="1400" dirty="0" smtClean="0"/>
              <a:t>“</a:t>
            </a:r>
            <a:r>
              <a:rPr lang="sr-Latn-CS" sz="1400" dirty="0" smtClean="0"/>
              <a:t>, </a:t>
            </a:r>
            <a:r>
              <a:rPr lang="sr-Cyrl-CS" sz="1400" dirty="0" smtClean="0"/>
              <a:t>„</a:t>
            </a:r>
            <a:r>
              <a:rPr lang="sr-Latn-CS" sz="1400" dirty="0" smtClean="0"/>
              <a:t>пут исправног живота</a:t>
            </a:r>
            <a:r>
              <a:rPr lang="sr-Cyrl-CS" sz="1400" dirty="0" smtClean="0"/>
              <a:t>“</a:t>
            </a:r>
            <a:r>
              <a:rPr lang="sr-Latn-CS" sz="1400" dirty="0" smtClean="0"/>
              <a:t>.</a:t>
            </a:r>
            <a:endParaRPr lang="en-US" sz="1400" dirty="0" smtClean="0"/>
          </a:p>
          <a:p>
            <a:pPr algn="just"/>
            <a:r>
              <a:rPr lang="sr-Latn-CS" sz="1400" dirty="0" smtClean="0"/>
              <a:t>	У основи је плод Мухамедовог учења и праксе, настало је у колевци ислама, Арабији (VII век). Сходно исламу и шеријатско право је тада изражавало друштвене, економске, политичке и верске особености арабљанског тла и подстицало феудализацију друштва. Већ у настанку, ислам је схватио и организовао исламску верску заједницу и као политички колектив са одговарајућом наградом, у чијем се врху стапају духовна и световна, тј. јавна власт. У изворе шеријатског права убрајају се : </a:t>
            </a:r>
            <a:r>
              <a:rPr lang="sr-Cyrl-CS" sz="1400" dirty="0" smtClean="0"/>
              <a:t>Ку</a:t>
            </a:r>
            <a:r>
              <a:rPr lang="sr-Latn-CS" sz="1400" dirty="0" smtClean="0"/>
              <a:t>ран ( основна света књига исламског учења о вери и друштву, која садржи и прописе породичног, наследног, кривичног и ратног права); </a:t>
            </a:r>
            <a:r>
              <a:rPr lang="sr-Cyrl-CS" sz="1400" dirty="0" smtClean="0"/>
              <a:t>С</a:t>
            </a:r>
            <a:r>
              <a:rPr lang="sr-Latn-CS" sz="1400" dirty="0" smtClean="0"/>
              <a:t>унет (збирка Мухамедових изрека, погледа и др.); </a:t>
            </a:r>
            <a:r>
              <a:rPr lang="sr-Cyrl-CS" sz="1400" dirty="0" smtClean="0"/>
              <a:t>И</a:t>
            </a:r>
            <a:r>
              <a:rPr lang="sr-Latn-CS" sz="1400" dirty="0" smtClean="0"/>
              <a:t>џма-улумт (сагласно гледиште исламских правника) и </a:t>
            </a:r>
            <a:r>
              <a:rPr lang="sr-Cyrl-CS" sz="1400" dirty="0" smtClean="0"/>
              <a:t>К</a:t>
            </a:r>
            <a:r>
              <a:rPr lang="sr-Latn-CS" sz="1400" dirty="0" smtClean="0"/>
              <a:t>ијас (решења исламских правника изведена по аналогији).</a:t>
            </a:r>
            <a:endParaRPr lang="en-US" sz="1400" dirty="0" smtClean="0"/>
          </a:p>
          <a:p>
            <a:pPr algn="just"/>
            <a:r>
              <a:rPr lang="sr-Latn-CS" sz="1400" dirty="0" smtClean="0"/>
              <a:t>	К</a:t>
            </a:r>
            <a:r>
              <a:rPr lang="sr-Cyrl-CS" sz="1400" dirty="0" smtClean="0"/>
              <a:t>у</a:t>
            </a:r>
            <a:r>
              <a:rPr lang="sr-Latn-CS" sz="1400" dirty="0" smtClean="0"/>
              <a:t>ран, основни извор шеријатског права, подељен је на суре (поглавља) и ајете (изреке). Упадљива је несразмера између ајета који се тичу регулисања правних односа у исламској заједници и ајета који се баве моралним и верским васпитањем муслимана. Првих има око 500, а других око 5.500. Као правни систем сакралног карактера, шеријатско право је пре свега било намењено припадницима исламске верске заједнице на које је безусловно примењивано.</a:t>
            </a:r>
            <a:endParaRPr lang="en-US" sz="1400" dirty="0" smtClean="0"/>
          </a:p>
          <a:p>
            <a:pPr algn="just"/>
            <a:r>
              <a:rPr lang="sr-Latn-CS" sz="1400" dirty="0" smtClean="0"/>
              <a:t> </a:t>
            </a:r>
            <a:endParaRPr lang="en-US" sz="1400" dirty="0" smtClean="0"/>
          </a:p>
          <a:p>
            <a:pPr algn="just"/>
            <a:r>
              <a:rPr lang="sr-Cyrl-CS" sz="1400" b="1" dirty="0" smtClean="0"/>
              <a:t>      </a:t>
            </a:r>
            <a:endParaRPr lang="en-US" sz="1400" dirty="0" smtClean="0"/>
          </a:p>
          <a:p>
            <a:r>
              <a:rPr lang="sr-Cyrl-CS" sz="2000" b="1" dirty="0" smtClean="0"/>
              <a:t> </a:t>
            </a:r>
            <a:endParaRPr lang="en-US" sz="2000" dirty="0" smtClean="0"/>
          </a:p>
          <a:p>
            <a:r>
              <a:rPr lang="sr-Cyrl-CS" sz="2000" b="1" dirty="0" smtClean="0"/>
              <a:t> </a:t>
            </a:r>
            <a:endParaRPr lang="en-US" sz="2000" dirty="0" smtClean="0"/>
          </a:p>
          <a:p>
            <a:r>
              <a:rPr lang="sr-Cyrl-CS" sz="2000" b="1" dirty="0" smtClean="0"/>
              <a:t> </a:t>
            </a:r>
            <a:endParaRPr lang="en-US" sz="2000" dirty="0" smtClean="0"/>
          </a:p>
          <a:p>
            <a:r>
              <a:rPr lang="sr-Cyrl-CS" sz="2000" b="1" dirty="0" smtClean="0"/>
              <a:t> </a:t>
            </a:r>
            <a:endParaRPr lang="en-US" sz="2000" dirty="0" smtClean="0"/>
          </a:p>
          <a:p>
            <a:r>
              <a:rPr lang="sr-Cyrl-CS" sz="2000" b="1" dirty="0" smtClean="0"/>
              <a:t> </a:t>
            </a:r>
            <a:endParaRPr lang="en-US" sz="2000" dirty="0" smtClean="0"/>
          </a:p>
          <a:p>
            <a:r>
              <a:rPr lang="sr-Cyrl-CS" sz="2000" b="1" dirty="0" smtClean="0"/>
              <a:t> </a:t>
            </a:r>
            <a:endParaRPr lang="en-US" sz="2000" dirty="0" smtClean="0"/>
          </a:p>
          <a:p>
            <a:r>
              <a:rPr lang="sr-Cyrl-CS" sz="2000" b="1" dirty="0" smtClean="0"/>
              <a: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z="2400" b="1" dirty="0" smtClean="0"/>
              <a:t>НАСТАНАК И РАЗВОЈ АНГЛОСАКСОНСКЕ ДРЖАВЕ</a:t>
            </a:r>
            <a:r>
              <a:rPr lang="en-US" sz="2400" dirty="0" smtClean="0"/>
              <a:t/>
            </a:r>
            <a:br>
              <a:rPr lang="en-US" sz="2400" dirty="0" smtClean="0"/>
            </a:br>
            <a:endParaRPr lang="en-US" sz="2400" b="1" dirty="0"/>
          </a:p>
        </p:txBody>
      </p:sp>
      <p:sp>
        <p:nvSpPr>
          <p:cNvPr id="3" name="Content Placeholder 2"/>
          <p:cNvSpPr>
            <a:spLocks noGrp="1"/>
          </p:cNvSpPr>
          <p:nvPr>
            <p:ph idx="1"/>
          </p:nvPr>
        </p:nvSpPr>
        <p:spPr/>
        <p:txBody>
          <a:bodyPr>
            <a:noAutofit/>
          </a:bodyPr>
          <a:lstStyle/>
          <a:p>
            <a:pPr algn="just"/>
            <a:r>
              <a:rPr lang="sr-Cyrl-CS" sz="1600" dirty="0" smtClean="0"/>
              <a:t> </a:t>
            </a:r>
            <a:r>
              <a:rPr lang="sr-Latn-CS" sz="1600" dirty="0" smtClean="0"/>
              <a:t>У античко доба, данашњу Велику Британију насељавају углавном Келти. На простору Британије, најистакнутије староседелачко племе су били Брити, по којем је цело острво добило име.</a:t>
            </a:r>
            <a:endParaRPr lang="en-US" sz="1600" dirty="0" smtClean="0"/>
          </a:p>
          <a:p>
            <a:pPr algn="just"/>
            <a:r>
              <a:rPr lang="sr-Cyrl-CS" sz="1600" dirty="0" smtClean="0"/>
              <a:t>         </a:t>
            </a:r>
            <a:r>
              <a:rPr lang="sr-Latn-CS" sz="1600" dirty="0" smtClean="0"/>
              <a:t>Келте су ускоро потиснула</a:t>
            </a:r>
            <a:r>
              <a:rPr lang="sr-Cyrl-CS" sz="1600" dirty="0" smtClean="0"/>
              <a:t> германска</a:t>
            </a:r>
            <a:r>
              <a:rPr lang="sr-Latn-CS" sz="1600" dirty="0" smtClean="0"/>
              <a:t> племена Англа, Саксонаца и Уита у оном делу Британије у којем је данас Енглеска. Ова племена, почев од </a:t>
            </a:r>
            <a:r>
              <a:rPr lang="sr-Cyrl-CS" sz="1600" dirty="0" smtClean="0"/>
              <a:t>VI</a:t>
            </a:r>
            <a:r>
              <a:rPr lang="sr-Latn-CS" sz="1600" dirty="0" smtClean="0"/>
              <a:t> века, на територији Енглеске формирају прве племенско-државне творевине (било је седам таквих државица). Егберт (802-839) је успео да под својом влашћу око 829. године обједини свих седам држава-краљевина. Тако да је највећи део британског острва, са изузетком Шкотске на северу и Велса на западу, постао земља Англа  </a:t>
            </a:r>
            <a:r>
              <a:rPr lang="sr-Cyrl-CS" sz="1600" dirty="0" smtClean="0"/>
              <a:t>(</a:t>
            </a:r>
            <a:r>
              <a:rPr lang="sr-Latn-CS" sz="1600" dirty="0" smtClean="0"/>
              <a:t>Енглеланд, Енгланд).</a:t>
            </a:r>
            <a:endParaRPr lang="en-US" sz="1600" dirty="0" smtClean="0"/>
          </a:p>
          <a:p>
            <a:pPr algn="just"/>
            <a:r>
              <a:rPr lang="sr-Latn-CS" sz="1600" dirty="0" smtClean="0"/>
              <a:t>	Преломни тренутак у историји Енглеске је победа норманског владара Вилијема Освајача над </a:t>
            </a:r>
            <a:r>
              <a:rPr lang="sr-Cyrl-CS" sz="1600" dirty="0" smtClean="0"/>
              <a:t>енглеским краљем Харолдом</a:t>
            </a:r>
            <a:r>
              <a:rPr lang="sr-Latn-CS" sz="1600" dirty="0" smtClean="0"/>
              <a:t>, у чувеној бици код Хестингса             1066. године. Када је Виљем 1087 године умро, англосаксонска Енглеска се налазила под чврстом норманском влашћу. Његова два сина, Виљем II (1087-1100) и Хенри (1100-1135) били су способни, сурови, а кад је требало и немилосрдни људи, који су спроводили очев феудални систем, али и много допринели да се Нормани измешају са Англосаксонцима.</a:t>
            </a:r>
            <a:endParaRPr lang="en-US" sz="1600" dirty="0" smtClean="0"/>
          </a:p>
          <a:p>
            <a:pPr algn="just">
              <a:buNone/>
            </a:pPr>
            <a:endParaRPr lang="en-US" sz="1600" dirty="0" smtClean="0"/>
          </a:p>
          <a:p>
            <a:pPr algn="just"/>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sz="2700" b="1" dirty="0" smtClean="0"/>
              <a:t>НАСТАНАК И РАЗВОЈ АНГЛОСАКСОНСКЕ ДРЖАВЕ</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sr-Latn-CS" sz="1600" dirty="0" smtClean="0"/>
              <a:t>Смрт Хенрија I била је знак избијања страшног грађанског рата. Он је оставио престо својој кћерци Матилди, коју моћни барони нису хтели да прихвате. Они су изабрали Хенријевог нећака, Стефана, за наследника. Деветнаест година је трајала борба између два претендента на прес</a:t>
            </a:r>
            <a:r>
              <a:rPr lang="sr-Cyrl-CS" sz="1600" dirty="0" smtClean="0"/>
              <a:t>т</a:t>
            </a:r>
            <a:r>
              <a:rPr lang="sr-Latn-CS" sz="1600" dirty="0" smtClean="0"/>
              <a:t>о и довела земљу на руб беде. Најзад, споразумом у Волингфорду, Стефан је 1153. године доживотно задржао престо и обавезао се да га остави Матилдином сину, Хенрију Плантегенету. Он је први краљ из ове династије која је најдуже владала у енглеској историји.</a:t>
            </a:r>
            <a:endParaRPr lang="en-US" sz="1600" dirty="0" smtClean="0"/>
          </a:p>
          <a:p>
            <a:pPr algn="just"/>
            <a:r>
              <a:rPr lang="sr-Cyrl-CS" sz="1600" dirty="0" smtClean="0"/>
              <a:t>         </a:t>
            </a:r>
            <a:r>
              <a:rPr lang="sr-Latn-CS" sz="1600" dirty="0" smtClean="0"/>
              <a:t>Хенри II (1154-1189) наследио је од родитеља прилично велике поседе, а стекао је још веће женидбом са Елеонором Аквитанском. Учврстио је своју државу и припојио Енглеској нове земље. Ирску је освојио у муњевитом ратном походу 1171. године. Када је Хенри II умро 1189. год</a:t>
            </a:r>
            <a:r>
              <a:rPr lang="sr-Cyrl-CS" sz="1600" dirty="0" smtClean="0"/>
              <a:t>ине</a:t>
            </a:r>
            <a:r>
              <a:rPr lang="sr-Latn-CS" sz="1600" dirty="0" smtClean="0"/>
              <a:t>, наследио га је син Ричард </a:t>
            </a:r>
            <a:r>
              <a:rPr lang="en-US" sz="1600" dirty="0" smtClean="0"/>
              <a:t>I</a:t>
            </a:r>
            <a:r>
              <a:rPr lang="sr-Cyrl-CS" sz="1600" dirty="0" smtClean="0"/>
              <a:t> </a:t>
            </a:r>
            <a:r>
              <a:rPr lang="sr-Latn-CS" sz="1600" dirty="0" smtClean="0"/>
              <a:t>(1189-1199), који је постао славан као један од вођа трећег крсташког похода. Ричарда је наследио његов брат Џон (1199-1216), способан и у почетку врло популаран човек. Џон је хтео да, једног свог пријатеља Eнглеза, постави за кентерберијског надбискупа, </a:t>
            </a:r>
            <a:r>
              <a:rPr lang="sr-Cyrl-CS" sz="1600" dirty="0" smtClean="0"/>
              <a:t>п</a:t>
            </a:r>
            <a:r>
              <a:rPr lang="sr-Latn-CS" sz="1600" dirty="0" smtClean="0"/>
              <a:t>апа Иноћентије III одбио је да потврди именовање. </a:t>
            </a:r>
            <a:endParaRPr lang="en-US"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sr-Cyrl-CS" sz="2700" b="1" dirty="0" smtClean="0"/>
              <a:t>НАСТАНАК И РАЗВОЈ АНГЛОСАКСОНСКЕ ДРЖАВЕ</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sr-Latn-CS" sz="2400" dirty="0" smtClean="0"/>
              <a:t>Џон је остао при своме и тада га је </a:t>
            </a:r>
            <a:r>
              <a:rPr lang="sr-Cyrl-CS" sz="2400" dirty="0" smtClean="0"/>
              <a:t>п</a:t>
            </a:r>
            <a:r>
              <a:rPr lang="sr-Latn-CS" sz="2400" dirty="0" smtClean="0"/>
              <a:t>апа искључио из цркве. Група барона принудила је 1215. године краља Џона да потпише документ назван Магна карта. Требало је да то буде повеља која ће народу пружити већу слободу, али у стварности је омогућила само баронима да стекну још већу моћ. Исти </a:t>
            </a:r>
            <a:r>
              <a:rPr lang="sr-Cyrl-CS" sz="2400" dirty="0" smtClean="0"/>
              <a:t>п</a:t>
            </a:r>
            <a:r>
              <a:rPr lang="sr-Latn-CS" sz="2400" dirty="0" smtClean="0"/>
              <a:t>апа </a:t>
            </a:r>
            <a:r>
              <a:rPr lang="sr-Cyrl-CS" sz="2400" dirty="0" smtClean="0"/>
              <a:t>који</a:t>
            </a:r>
            <a:r>
              <a:rPr lang="sr-Latn-CS" sz="2400" dirty="0" smtClean="0"/>
              <a:t> га је искључио из цркве, разрешио је краља Џона заклетве да ће поштовати ову повељу. У току грађанског рата који је настао, умро је краљ Џон. Већ његов наследник, Хенри III (1216-1272) мораће оружјем да се супротстави побуњеним баронима и прихвати да њихов вођа, Симон де Монфор, 1265. године</a:t>
            </a:r>
            <a:r>
              <a:rPr lang="sr-Cyrl-CS" sz="2400" dirty="0" smtClean="0"/>
              <a:t>,</a:t>
            </a:r>
            <a:r>
              <a:rPr lang="sr-Latn-CS" sz="2400" dirty="0" smtClean="0"/>
              <a:t> сазове проширени Велики савет-скуп који се сматра првим парламентом</a:t>
            </a:r>
            <a:r>
              <a:rPr lang="sr-Cyrl-CS" sz="2400" dirty="0" smtClean="0"/>
              <a:t>. </a:t>
            </a:r>
            <a:r>
              <a:rPr lang="sr-Latn-CS" sz="2400" dirty="0" smtClean="0"/>
              <a:t>За </a:t>
            </a:r>
            <a:r>
              <a:rPr lang="sr-Cyrl-CS" sz="2400" dirty="0" smtClean="0"/>
              <a:t>време </a:t>
            </a:r>
            <a:r>
              <a:rPr lang="sr-Latn-CS" sz="2400" dirty="0" smtClean="0"/>
              <a:t>в</a:t>
            </a:r>
            <a:r>
              <a:rPr lang="sr-Cyrl-CS" sz="2400" dirty="0" smtClean="0"/>
              <a:t>ладавине</a:t>
            </a:r>
            <a:r>
              <a:rPr lang="sr-Latn-CS" sz="2400" dirty="0" smtClean="0"/>
              <a:t> Едварда I (1272-1307) сазивање парламента постаје редовна пракса.</a:t>
            </a:r>
            <a:endParaRPr lang="en-US"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1685</Words>
  <Application>Microsoft Office PowerPoint</Application>
  <PresentationFormat>On-screen Show (4:3)</PresentationFormat>
  <Paragraphs>70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Општа историја државе и права 12  </vt:lpstr>
      <vt:lpstr>              ИСЛАМ И АРАБЉАНСКА ДРЖАВА     </vt:lpstr>
      <vt:lpstr> ИСЛАМ И АРАБЉАНСКА ДРЖАВА</vt:lpstr>
      <vt:lpstr>ИСЛАМ И АРАБЉАНСКА ДРЖАВА</vt:lpstr>
      <vt:lpstr>ИСЛАМ И АРАБЉАНСКА ДРЖАВА</vt:lpstr>
      <vt:lpstr>Шеријатско право </vt:lpstr>
      <vt:lpstr>НАСТАНАК И РАЗВОЈ АНГЛОСАКСОНСКЕ ДРЖАВЕ </vt:lpstr>
      <vt:lpstr>НАСТАНАК И РАЗВОЈ АНГЛОСАКСОНСКЕ ДРЖАВЕ </vt:lpstr>
      <vt:lpstr>НАСТАНАК И РАЗВОЈ АНГЛОСАКСОНСКЕ ДРЖАВЕ </vt:lpstr>
      <vt:lpstr>НАСТАНАК И РАЗВОЈ АНГЛОСАКСОНСКЕ ДРЖАВЕ</vt:lpstr>
      <vt:lpstr>НАСТАНАК И РАЗВОЈ АНГЛОСАКСОНСКЕ ДРЖАВЕ</vt:lpstr>
      <vt:lpstr>НАСТАНАК И РАЗВОЈ АНГЛОСАКСОНСКЕ ДРЖАВЕ</vt:lpstr>
      <vt:lpstr>Право </vt:lpstr>
      <vt:lpstr> Право </vt:lpstr>
      <vt:lpstr>Питања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Општа историја државе и права </dc:title>
  <dc:creator>Zoran</dc:creator>
  <cp:lastModifiedBy>Zoran</cp:lastModifiedBy>
  <cp:revision>216</cp:revision>
  <dcterms:created xsi:type="dcterms:W3CDTF">2020-11-01T21:46:36Z</dcterms:created>
  <dcterms:modified xsi:type="dcterms:W3CDTF">2021-01-17T14:15:19Z</dcterms:modified>
</cp:coreProperties>
</file>