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5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F8D64-2DBB-4F9F-8420-BFFB4C5741C1}" type="datetimeFigureOut">
              <a:rPr lang="en-US" smtClean="0"/>
              <a:pPr/>
              <a:t>1/13/2021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DD0DF-FDBB-4160-9A47-81ECB0673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b="1" dirty="0" smtClean="0"/>
              <a:t>Атинско право</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1FFDD0DF-FDBB-4160-9A47-81ECB067397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026E-DA28-4DA9-B92E-DD92A089021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026E-DA28-4DA9-B92E-DD92A089021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26E-DA28-4DA9-B92E-DD92A089021F}"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026E-DA28-4DA9-B92E-DD92A089021F}"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026E-DA28-4DA9-B92E-DD92A089021F}"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026E-DA28-4DA9-B92E-DD92A089021F}" type="datetimeFigureOut">
              <a:rPr lang="en-US" smtClean="0"/>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3474-A8BA-453C-9C07-D8024EB0A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Општа историја државе и права</a:t>
            </a:r>
            <a:r>
              <a:rPr lang="en-US" dirty="0" smtClean="0"/>
              <a:t> 11 </a:t>
            </a: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r>
              <a:rPr lang="sr-Cyrl-CS" dirty="0" smtClean="0"/>
              <a:t>П</a:t>
            </a:r>
            <a:r>
              <a:rPr lang="sr-Cyrl-RS" dirty="0" smtClean="0"/>
              <a:t>роф.др Душан Јеротијевић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dirty="0"/>
          </a:p>
        </p:txBody>
      </p:sp>
      <p:sp>
        <p:nvSpPr>
          <p:cNvPr id="3" name="Content Placeholder 2"/>
          <p:cNvSpPr>
            <a:spLocks noGrp="1"/>
          </p:cNvSpPr>
          <p:nvPr>
            <p:ph idx="1"/>
          </p:nvPr>
        </p:nvSpPr>
        <p:spPr/>
        <p:txBody>
          <a:bodyPr>
            <a:noAutofit/>
          </a:bodyPr>
          <a:lstStyle/>
          <a:p>
            <a:pPr algn="just"/>
            <a:r>
              <a:rPr lang="sr-Cyrl-CS" sz="2400" dirty="0" smtClean="0"/>
              <a:t> </a:t>
            </a:r>
            <a:r>
              <a:rPr lang="sr-Latn-CS" sz="2400" dirty="0" smtClean="0"/>
              <a:t>У својој позној историји, Византија је претрпела мноштво несрећа и потреса. </a:t>
            </a:r>
            <a:r>
              <a:rPr lang="sr-Cyrl-CS" sz="2400" dirty="0" smtClean="0"/>
              <a:t>Од</a:t>
            </a:r>
            <a:r>
              <a:rPr lang="sr-Latn-CS" sz="2400" dirty="0" smtClean="0"/>
              <a:t> 1204</a:t>
            </a:r>
            <a:r>
              <a:rPr lang="sr-Cyrl-CS" sz="2400" dirty="0" smtClean="0"/>
              <a:t>.</a:t>
            </a:r>
            <a:r>
              <a:rPr lang="sr-Latn-CS" sz="2400" dirty="0" smtClean="0"/>
              <a:t> годин</a:t>
            </a:r>
            <a:r>
              <a:rPr lang="sr-Cyrl-CS" sz="2400" dirty="0" smtClean="0"/>
              <a:t>е</a:t>
            </a:r>
            <a:r>
              <a:rPr lang="sr-Latn-CS" sz="2400" dirty="0" smtClean="0"/>
              <a:t> почиње трећи период </a:t>
            </a:r>
            <a:r>
              <a:rPr lang="sr-Cyrl-CS" sz="2400" dirty="0" smtClean="0"/>
              <a:t>В</a:t>
            </a:r>
            <a:r>
              <a:rPr lang="sr-Latn-CS" sz="2400" dirty="0" smtClean="0"/>
              <a:t>изантијске империје. Држава, уједињена после 60 година </a:t>
            </a:r>
            <a:r>
              <a:rPr lang="sr-Cyrl-CS" sz="2400" dirty="0" smtClean="0"/>
              <a:t>(</a:t>
            </a:r>
            <a:r>
              <a:rPr lang="sr-Latn-CS" sz="2400" dirty="0" smtClean="0"/>
              <a:t>1261</a:t>
            </a:r>
            <a:r>
              <a:rPr lang="sr-Cyrl-CS" sz="2400" dirty="0" smtClean="0"/>
              <a:t>)</a:t>
            </a:r>
            <a:r>
              <a:rPr lang="sr-Latn-CS" sz="2400" dirty="0" smtClean="0"/>
              <a:t>, д</a:t>
            </a:r>
            <a:r>
              <a:rPr lang="sr-Cyrl-CS" sz="2400" dirty="0" smtClean="0"/>
              <a:t>у</a:t>
            </a:r>
            <a:r>
              <a:rPr lang="sr-Latn-CS" sz="2400" dirty="0" smtClean="0"/>
              <a:t>го није могла да се опорави од разарања. Унутрашње размирице које су биле последица десетина година ропства, нису погодовале развоју царства и њене престонице. У то време, са друге стране ратовала је са многобројним спољним непријатељима-Бугарима, Србима, Италијанима и Турцима. Цареви су били бирани и збацивани и то се догађало прилично често. Понекад су се појављивали снажни владари, као што су били Михајло VII и Манојло II, који су обнављали царство и стварали привид јединства и мира. </a:t>
            </a: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sr-Cyrl-RS" sz="3600" b="1" dirty="0" smtClean="0"/>
              <a:t>Источно римско царство-Византија</a:t>
            </a:r>
            <a:endParaRPr lang="en-US" sz="3600" b="1" dirty="0"/>
          </a:p>
        </p:txBody>
      </p:sp>
      <p:sp>
        <p:nvSpPr>
          <p:cNvPr id="3" name="Content Placeholder 2"/>
          <p:cNvSpPr>
            <a:spLocks noGrp="1"/>
          </p:cNvSpPr>
          <p:nvPr>
            <p:ph idx="1"/>
          </p:nvPr>
        </p:nvSpPr>
        <p:spPr>
          <a:xfrm>
            <a:off x="304800" y="1600200"/>
            <a:ext cx="8229600" cy="4525963"/>
          </a:xfrm>
        </p:spPr>
        <p:txBody>
          <a:bodyPr>
            <a:noAutofit/>
          </a:bodyPr>
          <a:lstStyle/>
          <a:p>
            <a:pPr algn="just"/>
            <a:r>
              <a:rPr lang="sr-Latn-CS" sz="2000" dirty="0" smtClean="0"/>
              <a:t>Приметан је био општи пад, епидемије и несреће. Византија је  једна</a:t>
            </a:r>
            <a:r>
              <a:rPr lang="sr-Cyrl-CS" sz="2000" dirty="0" smtClean="0"/>
              <a:t>  </a:t>
            </a:r>
            <a:r>
              <a:rPr lang="sr-Latn-CS" sz="2000" dirty="0" smtClean="0"/>
              <a:t> од првих  европских</a:t>
            </a:r>
            <a:r>
              <a:rPr lang="sr-Cyrl-CS" sz="2000" dirty="0" smtClean="0"/>
              <a:t>  </a:t>
            </a:r>
            <a:r>
              <a:rPr lang="sr-Latn-CS" sz="2000" dirty="0" smtClean="0"/>
              <a:t> држава</a:t>
            </a:r>
            <a:r>
              <a:rPr lang="sr-Cyrl-CS" sz="2000" dirty="0" smtClean="0"/>
              <a:t>   „</a:t>
            </a:r>
            <a:r>
              <a:rPr lang="sr-Latn-CS" sz="2000" dirty="0" smtClean="0"/>
              <a:t>преживела</a:t>
            </a:r>
            <a:r>
              <a:rPr lang="sr-Cyrl-CS" sz="2000" dirty="0" smtClean="0"/>
              <a:t>“  </a:t>
            </a:r>
            <a:r>
              <a:rPr lang="sr-Latn-CS" sz="2000" dirty="0" smtClean="0"/>
              <a:t> црну  </a:t>
            </a:r>
            <a:r>
              <a:rPr lang="sr-Cyrl-CS" sz="2000" dirty="0" smtClean="0"/>
              <a:t>   </a:t>
            </a:r>
            <a:r>
              <a:rPr lang="sr-Latn-CS" sz="2000" dirty="0" smtClean="0"/>
              <a:t>смрт-кугу, изгубивши у 40-им годинама XIV века највећи број људских живота, у целој Европи. Цариград је два пута преживео епидемију, у 1348. и</a:t>
            </a:r>
            <a:r>
              <a:rPr lang="sr-Cyrl-CS" sz="2000" dirty="0" smtClean="0"/>
              <a:t>  </a:t>
            </a:r>
            <a:r>
              <a:rPr lang="sr-Latn-CS" sz="2000" dirty="0" smtClean="0"/>
              <a:t>1361-1363. год</a:t>
            </a:r>
            <a:r>
              <a:rPr lang="sr-Cyrl-CS" sz="2000" dirty="0" smtClean="0"/>
              <a:t>ине</a:t>
            </a:r>
            <a:r>
              <a:rPr lang="sr-Latn-CS" sz="2000" dirty="0" smtClean="0"/>
              <a:t>.</a:t>
            </a:r>
            <a:endParaRPr lang="en-US" sz="2000" dirty="0" smtClean="0"/>
          </a:p>
          <a:p>
            <a:pPr algn="just"/>
            <a:r>
              <a:rPr lang="sr-Cyrl-CS" sz="2000" dirty="0" smtClean="0"/>
              <a:t>         </a:t>
            </a:r>
            <a:r>
              <a:rPr lang="sr-Latn-CS" sz="2000" dirty="0" smtClean="0"/>
              <a:t>Султан Мухамед II био је 1453. године спреман да зада крајњи ударац хришћанском Цариграду. У току осам седмица, више од стотину турских топова, постављени око, дотле неосвојиве тврђаве, рушило је градске зидове и цркве, сејући смрт и пустош. Крајем маја убијен је и сам цар Константин XI </a:t>
            </a:r>
            <a:r>
              <a:rPr lang="sr-Cyrl-CS" sz="2000" dirty="0" smtClean="0"/>
              <a:t>(по мајци из српске породице Дејановић)</a:t>
            </a:r>
            <a:r>
              <a:rPr lang="sr-Latn-CS" sz="2000" dirty="0" smtClean="0"/>
              <a:t>. Скоро су се одмах његове војсковође договориле да се предају и град је пао. Био је то крај </a:t>
            </a:r>
            <a:r>
              <a:rPr lang="sr-Cyrl-CS" sz="2000" dirty="0" smtClean="0"/>
              <a:t>в</a:t>
            </a:r>
            <a:r>
              <a:rPr lang="sr-Latn-CS" sz="2000" dirty="0" smtClean="0"/>
              <a:t>изантијског </a:t>
            </a:r>
            <a:r>
              <a:rPr lang="sr-Latn-CS" sz="1800" dirty="0" smtClean="0"/>
              <a:t>царства.</a:t>
            </a:r>
            <a:endParaRPr lang="en-US" sz="1800" dirty="0" smtClean="0"/>
          </a:p>
          <a:p>
            <a:pPr algn="just">
              <a:buNone/>
            </a:pPr>
            <a:endParaRPr lang="en-US" sz="1800" dirty="0" smtClean="0"/>
          </a:p>
          <a:p>
            <a:pPr algn="just"/>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Византијско право</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fontScale="62500" lnSpcReduction="20000"/>
          </a:bodyPr>
          <a:lstStyle/>
          <a:p>
            <a:pPr algn="just"/>
            <a:r>
              <a:rPr lang="sr-Cyrl-CS" dirty="0" smtClean="0"/>
              <a:t> </a:t>
            </a:r>
            <a:r>
              <a:rPr lang="sr-Latn-CS" dirty="0" smtClean="0"/>
              <a:t>Право у Византији мо</a:t>
            </a:r>
            <a:r>
              <a:rPr lang="sr-Cyrl-CS" dirty="0" smtClean="0"/>
              <a:t>ж</a:t>
            </a:r>
            <a:r>
              <a:rPr lang="sr-Latn-CS" dirty="0" smtClean="0"/>
              <a:t>емо поделити на два дела: Јустинијаново и касније, више изворно византијско право, које своје узоре неће тражити једино у Јустинијановој кодификацији. Ипак, поједине гране права или макар њихови делови, неће се суви</a:t>
            </a:r>
            <a:r>
              <a:rPr lang="sr-Cyrl-CS" dirty="0" smtClean="0"/>
              <a:t>ш</a:t>
            </a:r>
            <a:r>
              <a:rPr lang="sr-Latn-CS" dirty="0" smtClean="0"/>
              <a:t>е одаљавати од својих римских, Јустинијанових корена.</a:t>
            </a:r>
            <a:endParaRPr lang="en-US" dirty="0" smtClean="0"/>
          </a:p>
          <a:p>
            <a:pPr algn="just"/>
            <a:r>
              <a:rPr lang="sr-Cyrl-CS" dirty="0" smtClean="0"/>
              <a:t>         </a:t>
            </a:r>
            <a:r>
              <a:rPr lang="sr-Latn-CS" dirty="0" smtClean="0"/>
              <a:t>Јустинијан је желео да своје рестаураторске, војнополитичке подухвате пропрати стварањем јединственог правног система, у којем би нестало разлике између старог права, садржаног у делима класичних правника, и новог, створеног царским конституцијама.</a:t>
            </a:r>
            <a:endParaRPr lang="en-US" dirty="0" smtClean="0"/>
          </a:p>
          <a:p>
            <a:pPr algn="just"/>
            <a:r>
              <a:rPr lang="sr-Latn-CS" dirty="0" smtClean="0"/>
              <a:t>	Овај грандиозни посао започет је 528. године и окончан 534. године, све време под руководством Трибонијана, истакнутог правника и високог државног функционера, једног од најобразованијих људи свога доба. Римско право је сакупљено и систематизовано у оквиру монументалног правног зборника, који је касније, у средњем веку, назван </a:t>
            </a:r>
            <a:r>
              <a:rPr lang="sr-Cyrl-CS" dirty="0" smtClean="0"/>
              <a:t>“</a:t>
            </a:r>
            <a:r>
              <a:rPr lang="sr-Latn-CS" dirty="0" smtClean="0"/>
              <a:t>Corpus iuris civilis</a:t>
            </a:r>
            <a:r>
              <a:rPr lang="sr-Cyrl-CS" dirty="0" smtClean="0"/>
              <a:t>“</a:t>
            </a:r>
            <a:r>
              <a:rPr lang="sr-Latn-C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sr-Cyrl-CS" b="1" dirty="0" smtClean="0"/>
              <a:t>Византијско право</a:t>
            </a:r>
            <a:r>
              <a:rPr lang="en-US" b="1" i="1" dirty="0" smtClean="0"/>
              <a:t/>
            </a:r>
            <a:br>
              <a:rPr lang="en-US" b="1" i="1" dirty="0" smtClean="0"/>
            </a:br>
            <a:endParaRPr lang="en-US" dirty="0"/>
          </a:p>
        </p:txBody>
      </p:sp>
      <p:sp>
        <p:nvSpPr>
          <p:cNvPr id="3" name="Content Placeholder 2"/>
          <p:cNvSpPr>
            <a:spLocks noGrp="1"/>
          </p:cNvSpPr>
          <p:nvPr>
            <p:ph idx="1"/>
          </p:nvPr>
        </p:nvSpPr>
        <p:spPr/>
        <p:txBody>
          <a:bodyPr>
            <a:noAutofit/>
          </a:bodyPr>
          <a:lstStyle/>
          <a:p>
            <a:pPr algn="just"/>
            <a:r>
              <a:rPr lang="sr-Latn-CS" sz="1600" dirty="0" smtClean="0"/>
              <a:t>Прво је објављен пречишћени зборник императорских конституција, издатих пре Јустинијана 529. </a:t>
            </a:r>
            <a:r>
              <a:rPr lang="sr-Cyrl-CS" sz="1600" dirty="0" smtClean="0"/>
              <a:t>г</a:t>
            </a:r>
            <a:r>
              <a:rPr lang="sr-Latn-CS" sz="1600" dirty="0" smtClean="0"/>
              <a:t>од</a:t>
            </a:r>
            <a:r>
              <a:rPr lang="sr-Cyrl-CS" sz="1600" dirty="0" smtClean="0"/>
              <a:t>ине “</a:t>
            </a:r>
            <a:r>
              <a:rPr lang="sr-Latn-CS" sz="1600" dirty="0" smtClean="0"/>
              <a:t>Novus Codex Iustinianus</a:t>
            </a:r>
            <a:r>
              <a:rPr lang="sr-Cyrl-CS" sz="1600" dirty="0" smtClean="0"/>
              <a:t>“</a:t>
            </a:r>
            <a:r>
              <a:rPr lang="sr-Latn-CS" sz="1600" dirty="0" smtClean="0"/>
              <a:t>. Затим 533. године објављена је кодификација класичног права под називом </a:t>
            </a:r>
            <a:r>
              <a:rPr lang="sr-Cyrl-CS" sz="1600" dirty="0" smtClean="0"/>
              <a:t>“</a:t>
            </a:r>
            <a:r>
              <a:rPr lang="sr-Latn-CS" sz="1600" dirty="0" smtClean="0"/>
              <a:t>Digesta</a:t>
            </a:r>
            <a:r>
              <a:rPr lang="sr-Cyrl-CS" sz="1600" dirty="0" smtClean="0"/>
              <a:t>“</a:t>
            </a:r>
            <a:r>
              <a:rPr lang="sr-Latn-CS" sz="1600" dirty="0" smtClean="0"/>
              <a:t> (латински назив који означава нешто што је изложено извесним редом) или </a:t>
            </a:r>
            <a:r>
              <a:rPr lang="sr-Cyrl-CS" sz="1600" dirty="0" smtClean="0"/>
              <a:t>„</a:t>
            </a:r>
            <a:r>
              <a:rPr lang="sr-Latn-CS" sz="1600" dirty="0" smtClean="0"/>
              <a:t>Панде</a:t>
            </a:r>
            <a:r>
              <a:rPr lang="sr-Cyrl-CS" sz="1600" dirty="0" smtClean="0"/>
              <a:t>кте“</a:t>
            </a:r>
            <a:r>
              <a:rPr lang="sr-Latn-CS" sz="1600" dirty="0" smtClean="0"/>
              <a:t> (грчки назив који означава нешто што садржи у себи све). Дигест</a:t>
            </a:r>
            <a:r>
              <a:rPr lang="sr-Cyrl-CS" sz="1600" dirty="0" smtClean="0"/>
              <a:t>е</a:t>
            </a:r>
            <a:r>
              <a:rPr lang="sr-Latn-CS" sz="1600" dirty="0" smtClean="0"/>
              <a:t> су састављена од 50 књига. Књиге су подељене на поглавља, а ова на фрагменте (leges). Сваки фрагмент представља одломак из дела неког класичног правника. Дугачки фрагменти подељени су на параграфе.</a:t>
            </a:r>
            <a:endParaRPr lang="en-US" sz="1600" dirty="0" smtClean="0"/>
          </a:p>
          <a:p>
            <a:pPr algn="just"/>
            <a:r>
              <a:rPr lang="sr-Cyrl-CS" sz="1600" dirty="0" smtClean="0"/>
              <a:t>         </a:t>
            </a:r>
            <a:r>
              <a:rPr lang="sr-Latn-CS" sz="1600" dirty="0" smtClean="0"/>
              <a:t>Исте те године </a:t>
            </a:r>
            <a:r>
              <a:rPr lang="sr-Cyrl-CS" sz="1600" dirty="0" smtClean="0"/>
              <a:t>(</a:t>
            </a:r>
            <a:r>
              <a:rPr lang="sr-Latn-CS" sz="1600" dirty="0" smtClean="0"/>
              <a:t>533</a:t>
            </a:r>
            <a:r>
              <a:rPr lang="sr-Cyrl-CS" sz="1600" dirty="0" smtClean="0"/>
              <a:t>)</a:t>
            </a:r>
            <a:r>
              <a:rPr lang="sr-Latn-CS" sz="1600" dirty="0" smtClean="0"/>
              <a:t>, комисија је објавила </a:t>
            </a:r>
            <a:r>
              <a:rPr lang="sr-Cyrl-CS" sz="1600" dirty="0" smtClean="0"/>
              <a:t>“</a:t>
            </a:r>
            <a:r>
              <a:rPr lang="sr-Latn-CS" sz="1600" dirty="0" smtClean="0"/>
              <a:t>Instituciones</a:t>
            </a:r>
            <a:r>
              <a:rPr lang="sr-Cyrl-CS" sz="1600" dirty="0" smtClean="0"/>
              <a:t>“</a:t>
            </a:r>
            <a:r>
              <a:rPr lang="sr-Latn-CS" sz="1600" dirty="0" smtClean="0"/>
              <a:t> или </a:t>
            </a:r>
            <a:r>
              <a:rPr lang="sr-Cyrl-CS" sz="1600" dirty="0" smtClean="0"/>
              <a:t>„</a:t>
            </a:r>
            <a:r>
              <a:rPr lang="sr-Latn-CS" sz="1600" dirty="0" smtClean="0"/>
              <a:t>Елемента</a:t>
            </a:r>
            <a:r>
              <a:rPr lang="sr-Cyrl-CS" sz="1600" dirty="0" smtClean="0"/>
              <a:t>“</a:t>
            </a:r>
            <a:r>
              <a:rPr lang="sr-Latn-CS" sz="1600" dirty="0" smtClean="0"/>
              <a:t>, уџбеник за правнике, који је био саставни део кодификације и имао снагу закона. То су у ствари делом преписане, делом препричане, делом прерађене Гајеве институције. Књига је подељена у четири књиге, а ове се деле на титулусе и фрагменте.</a:t>
            </a:r>
            <a:endParaRPr lang="en-US" sz="1600" dirty="0" smtClean="0"/>
          </a:p>
          <a:p>
            <a:pPr algn="just"/>
            <a:r>
              <a:rPr lang="sr-Cyrl-CS" sz="1600" dirty="0" smtClean="0"/>
              <a:t>         Г</a:t>
            </a:r>
            <a:r>
              <a:rPr lang="sr-Latn-CS" sz="1600" dirty="0" smtClean="0"/>
              <a:t>одине </a:t>
            </a:r>
            <a:r>
              <a:rPr lang="sr-Cyrl-CS" sz="1600" dirty="0" smtClean="0"/>
              <a:t>534. </a:t>
            </a:r>
            <a:r>
              <a:rPr lang="sr-Latn-CS" sz="1600" dirty="0" smtClean="0"/>
              <a:t>издат је </a:t>
            </a:r>
            <a:r>
              <a:rPr lang="sr-Cyrl-CS" sz="1600" dirty="0" smtClean="0"/>
              <a:t>“</a:t>
            </a:r>
            <a:r>
              <a:rPr lang="sr-Latn-CS" sz="1600" dirty="0" smtClean="0"/>
              <a:t>Codex</a:t>
            </a:r>
            <a:r>
              <a:rPr lang="sr-Cyrl-CS" sz="1600" dirty="0" smtClean="0"/>
              <a:t>“</a:t>
            </a:r>
            <a:r>
              <a:rPr lang="sr-Latn-CS" sz="1600" dirty="0" smtClean="0"/>
              <a:t>, који је обухватао ранији кодекс и 50 конституција које је Јустинијан у међувремену издао.</a:t>
            </a:r>
            <a:endParaRPr lang="en-US" sz="1600" dirty="0" smtClean="0"/>
          </a:p>
          <a:p>
            <a:pPr algn="just"/>
            <a:r>
              <a:rPr lang="sr-Latn-CS" sz="1600" dirty="0" smtClean="0"/>
              <a:t>	Конституције које је Јустинијан касније издао, скуп</a:t>
            </a:r>
            <a:r>
              <a:rPr lang="sr-Cyrl-CS" sz="1600" dirty="0" smtClean="0"/>
              <a:t>љ</a:t>
            </a:r>
            <a:r>
              <a:rPr lang="sr-Latn-CS" sz="1600" dirty="0" smtClean="0"/>
              <a:t>ене су (од XII до XIV века) у збирку под називом </a:t>
            </a:r>
            <a:r>
              <a:rPr lang="sr-Cyrl-CS" sz="1600" dirty="0" smtClean="0"/>
              <a:t>“</a:t>
            </a:r>
            <a:r>
              <a:rPr lang="sr-Latn-CS" sz="1600" dirty="0" smtClean="0"/>
              <a:t>Novelae</a:t>
            </a:r>
            <a:r>
              <a:rPr lang="sr-Cyrl-CS" sz="1600" dirty="0" smtClean="0"/>
              <a:t>“</a:t>
            </a:r>
            <a:r>
              <a:rPr lang="sr-Latn-CS" sz="1600" dirty="0" smtClean="0"/>
              <a:t>. </a:t>
            </a:r>
            <a:endParaRPr lang="en-US" sz="1600" dirty="0" smtClean="0"/>
          </a:p>
          <a:p>
            <a:pPr algn="just"/>
            <a:r>
              <a:rPr lang="sr-Latn-CS" sz="1600" dirty="0" smtClean="0"/>
              <a:t>Што се тиче формалних извора права, они све време углавном остају исти. То су закони - </a:t>
            </a:r>
            <a:r>
              <a:rPr lang="sr-Latn-CS" sz="1600" i="1" dirty="0" smtClean="0"/>
              <a:t>номои </a:t>
            </a:r>
            <a:r>
              <a:rPr lang="sr-Latn-CS" sz="1600" dirty="0" smtClean="0"/>
              <a:t>и царске конституције, касније </a:t>
            </a:r>
            <a:r>
              <a:rPr lang="sr-Latn-CS" sz="1600" i="1" dirty="0" smtClean="0"/>
              <a:t>неаре. </a:t>
            </a:r>
            <a:r>
              <a:rPr lang="sr-Latn-CS" sz="1600" dirty="0" smtClean="0"/>
              <a:t>Убрзо им се придружују номоканони, а нешто касније и повеље.</a:t>
            </a:r>
            <a:endParaRPr lang="en-US" sz="1600" dirty="0" smtClean="0"/>
          </a:p>
          <a:p>
            <a:pPr algn="just"/>
            <a:endParaRPr lang="en-US" sz="1600" dirty="0" smtClean="0"/>
          </a:p>
          <a:p>
            <a:pPr algn="just"/>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Византијско право</a:t>
            </a:r>
            <a:r>
              <a:rPr lang="en-US" b="1" i="1" smtClean="0"/>
              <a:t/>
            </a:r>
            <a:br>
              <a:rPr lang="en-US" b="1" i="1" smtClean="0"/>
            </a:br>
            <a:endParaRPr lang="en-US" dirty="0"/>
          </a:p>
        </p:txBody>
      </p:sp>
      <p:sp>
        <p:nvSpPr>
          <p:cNvPr id="3" name="Content Placeholder 2"/>
          <p:cNvSpPr>
            <a:spLocks noGrp="1"/>
          </p:cNvSpPr>
          <p:nvPr>
            <p:ph idx="1"/>
          </p:nvPr>
        </p:nvSpPr>
        <p:spPr/>
        <p:txBody>
          <a:bodyPr>
            <a:noAutofit/>
          </a:bodyPr>
          <a:lstStyle/>
          <a:p>
            <a:r>
              <a:rPr lang="sr-Latn-CS" sz="1600" dirty="0" smtClean="0"/>
              <a:t>Најзначајнији закони који су донети у  VIII веку су:</a:t>
            </a:r>
            <a:r>
              <a:rPr lang="sr-Cyrl-CS" sz="1600" dirty="0" smtClean="0"/>
              <a:t>   З</a:t>
            </a:r>
            <a:r>
              <a:rPr lang="sr-Latn-CS" sz="1600" dirty="0" smtClean="0"/>
              <a:t>емљораднички </a:t>
            </a:r>
            <a:r>
              <a:rPr lang="sr-Cyrl-CS" sz="1600" dirty="0" smtClean="0"/>
              <a:t>         </a:t>
            </a:r>
            <a:r>
              <a:rPr lang="sr-Latn-CS" sz="1600" dirty="0" smtClean="0"/>
              <a:t>закон </a:t>
            </a:r>
            <a:r>
              <a:rPr lang="en-US" sz="1600" dirty="0" smtClean="0"/>
              <a:t>- </a:t>
            </a:r>
            <a:r>
              <a:rPr lang="sr-Latn-CS" sz="1600" dirty="0" smtClean="0"/>
              <a:t>Номос георгикос, Поморски закон - Номос наутикос и  </a:t>
            </a:r>
            <a:r>
              <a:rPr lang="sr-Cyrl-CS" sz="1600" dirty="0" smtClean="0"/>
              <a:t>В</a:t>
            </a:r>
            <a:r>
              <a:rPr lang="sr-Latn-CS" sz="1600" dirty="0" smtClean="0"/>
              <a:t>ојнички закон - Номос стратиотикос, </a:t>
            </a:r>
            <a:r>
              <a:rPr lang="sr-Cyrl-CS" sz="1600" dirty="0" smtClean="0"/>
              <a:t>а</a:t>
            </a:r>
            <a:r>
              <a:rPr lang="sr-Latn-CS" sz="1600" dirty="0" smtClean="0"/>
              <a:t> од кодификација: зборник закона под називом </a:t>
            </a:r>
            <a:r>
              <a:rPr lang="sr-Cyrl-CS" sz="1600" dirty="0" smtClean="0"/>
              <a:t>„</a:t>
            </a:r>
            <a:r>
              <a:rPr lang="sr-Latn-CS" sz="1600" dirty="0" smtClean="0"/>
              <a:t>Еклога</a:t>
            </a:r>
            <a:r>
              <a:rPr lang="sr-Cyrl-CS" sz="1600" dirty="0" smtClean="0"/>
              <a:t>“</a:t>
            </a:r>
            <a:r>
              <a:rPr lang="sr-Latn-CS" sz="1600" dirty="0" smtClean="0"/>
              <a:t>. </a:t>
            </a:r>
            <a:r>
              <a:rPr lang="sr-Cyrl-CS" sz="1600" dirty="0" smtClean="0"/>
              <a:t>„</a:t>
            </a:r>
            <a:r>
              <a:rPr lang="sr-Latn-CS" sz="1600" dirty="0" smtClean="0"/>
              <a:t>Еклога</a:t>
            </a:r>
            <a:r>
              <a:rPr lang="sr-Cyrl-CS" sz="1600" dirty="0" smtClean="0"/>
              <a:t>“</a:t>
            </a:r>
            <a:r>
              <a:rPr lang="sr-Latn-CS" sz="1600" dirty="0" smtClean="0"/>
              <a:t> је зборник правних норми грађанског и кривичног права, замишљен као приручник за судску праксу и државну администрацију. Донео ју је Лав III, родоначелник </a:t>
            </a:r>
            <a:r>
              <a:rPr lang="sr-Cyrl-CS" sz="1600" dirty="0" smtClean="0"/>
              <a:t>и</a:t>
            </a:r>
            <a:r>
              <a:rPr lang="sr-Latn-CS" sz="1600" dirty="0" smtClean="0"/>
              <a:t>савријанске династије и ватрени иконоборац, тј. противник поштовања икона и њихове употребе у богослужењу. Већина аутора се слаже да је </a:t>
            </a:r>
            <a:r>
              <a:rPr lang="sr-Cyrl-CS" sz="1600" dirty="0" smtClean="0"/>
              <a:t>„</a:t>
            </a:r>
            <a:r>
              <a:rPr lang="sr-Latn-CS" sz="1600" dirty="0" smtClean="0"/>
              <a:t>Еклога</a:t>
            </a:r>
            <a:r>
              <a:rPr lang="sr-Cyrl-CS" sz="1600" dirty="0" smtClean="0"/>
              <a:t>“</a:t>
            </a:r>
            <a:r>
              <a:rPr lang="sr-Latn-CS" sz="1600" dirty="0" smtClean="0"/>
              <a:t> донета 726. године. </a:t>
            </a:r>
            <a:r>
              <a:rPr lang="sr-Cyrl-CS" sz="1600" dirty="0" smtClean="0"/>
              <a:t>„</a:t>
            </a:r>
            <a:r>
              <a:rPr lang="sr-Latn-CS" sz="1600" dirty="0" smtClean="0"/>
              <a:t>Еклоге</a:t>
            </a:r>
            <a:r>
              <a:rPr lang="sr-Cyrl-CS" sz="1600" dirty="0" smtClean="0"/>
              <a:t>“</a:t>
            </a:r>
            <a:r>
              <a:rPr lang="sr-Latn-CS" sz="1600" dirty="0" smtClean="0"/>
              <a:t> су примењиване у Византији век и по.</a:t>
            </a:r>
            <a:r>
              <a:rPr lang="en-US" sz="1600" dirty="0" smtClean="0"/>
              <a:t> </a:t>
            </a:r>
            <a:r>
              <a:rPr lang="sr-Latn-CS" sz="1600" dirty="0" smtClean="0"/>
              <a:t>У IX и X веку настају Прохирон, Епинагога, Василике, зборник новела цара Лава VI, Романа I Лакапина, Константина VII Порфирогенита, као и чувени Фотијев </a:t>
            </a:r>
            <a:r>
              <a:rPr lang="sr-Cyrl-CS" sz="1600" dirty="0" smtClean="0"/>
              <a:t>Н</a:t>
            </a:r>
            <a:r>
              <a:rPr lang="sr-Latn-CS" sz="1600" dirty="0" smtClean="0"/>
              <a:t>омоканон.</a:t>
            </a:r>
            <a:r>
              <a:rPr lang="en-US" sz="1600" dirty="0" smtClean="0"/>
              <a:t> </a:t>
            </a:r>
            <a:r>
              <a:rPr lang="sr-Latn-CS" sz="1600" dirty="0" smtClean="0"/>
              <a:t>Прохирон (приручник) је прво велико законодавно дело родоначелника македонске династије Василија I (867-886)</a:t>
            </a:r>
            <a:r>
              <a:rPr lang="sr-Cyrl-CS" sz="1600" dirty="0" smtClean="0"/>
              <a:t>, д</a:t>
            </a:r>
            <a:r>
              <a:rPr lang="sr-Latn-CS" sz="1600" dirty="0" smtClean="0"/>
              <a:t>онет је између 87</a:t>
            </a:r>
            <a:r>
              <a:rPr lang="sr-Cyrl-CS" sz="1600" dirty="0" smtClean="0"/>
              <a:t>8</a:t>
            </a:r>
            <a:r>
              <a:rPr lang="sr-Latn-CS" sz="1600" dirty="0" smtClean="0"/>
              <a:t>. и 879. годи</a:t>
            </a:r>
            <a:r>
              <a:rPr lang="sr-Cyrl-CS" sz="1600" dirty="0" smtClean="0"/>
              <a:t>не</a:t>
            </a:r>
            <a:r>
              <a:rPr lang="sr-Latn-CS" sz="1600" dirty="0" smtClean="0"/>
              <a:t>. Посвећен је пре свега грађанском праву, а само пред крај и кривичном праву. Читава материја систематизована је у 40 глава, па је због своје једноставности и приступачности, за практичну употребу у судству и државној управи. Прохирон је остао на снази све до 1453. године. Уживао је велику популарност, не само у Византији, већ и међу </a:t>
            </a:r>
            <a:r>
              <a:rPr lang="sr-Cyrl-CS" sz="1600" dirty="0" smtClean="0"/>
              <a:t>Ј</a:t>
            </a:r>
            <a:r>
              <a:rPr lang="sr-Latn-CS" sz="1600" dirty="0" smtClean="0"/>
              <a:t>ужним и </a:t>
            </a:r>
            <a:r>
              <a:rPr lang="sr-Cyrl-CS" sz="1600" dirty="0" smtClean="0"/>
              <a:t>И</a:t>
            </a:r>
            <a:r>
              <a:rPr lang="sr-Latn-CS" sz="1600" dirty="0" smtClean="0"/>
              <a:t>сточним Словенима. У Србији је </a:t>
            </a:r>
            <a:r>
              <a:rPr lang="sr-Cyrl-CS" sz="1600" dirty="0" smtClean="0"/>
              <a:t>читав </a:t>
            </a:r>
            <a:r>
              <a:rPr lang="sr-Latn-CS" sz="1600" dirty="0" smtClean="0"/>
              <a:t>превод Прохирона укључен у Савино законодавство, а изгледа да је индиректно унет у нашу средњовековну правну компилацију, названу необичним именом-Закон цара Јустинијана</a:t>
            </a:r>
            <a:r>
              <a:rPr lang="en-US" sz="1600" smtClean="0"/>
              <a:t>.</a:t>
            </a:r>
            <a:endParaRPr lang="en-US" sz="1600" dirty="0" smtClean="0"/>
          </a:p>
          <a:p>
            <a:pPr algn="just"/>
            <a:endParaRPr lang="en-US"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Питања</a:t>
            </a:r>
            <a:endParaRPr lang="en-US" dirty="0"/>
          </a:p>
        </p:txBody>
      </p:sp>
      <p:sp>
        <p:nvSpPr>
          <p:cNvPr id="3" name="Content Placeholder 2"/>
          <p:cNvSpPr>
            <a:spLocks noGrp="1"/>
          </p:cNvSpPr>
          <p:nvPr>
            <p:ph idx="1"/>
          </p:nvPr>
        </p:nvSpPr>
        <p:spPr/>
        <p:txBody>
          <a:bodyPr>
            <a:normAutofit/>
          </a:bodyPr>
          <a:lstStyle/>
          <a:p>
            <a:pPr algn="just">
              <a:buNone/>
            </a:pPr>
            <a:r>
              <a:rPr lang="sr-Cyrl-RS" sz="3400" dirty="0" smtClean="0"/>
              <a:t>1.Јустинијанов државнички и законодавни рад.</a:t>
            </a:r>
          </a:p>
          <a:p>
            <a:pPr algn="just">
              <a:buNone/>
            </a:pPr>
            <a:r>
              <a:rPr lang="sr-Cyrl-RS" sz="3400" dirty="0" smtClean="0"/>
              <a:t>2.Борба са Арабљанима.</a:t>
            </a:r>
          </a:p>
          <a:p>
            <a:pPr algn="just">
              <a:buNone/>
            </a:pPr>
            <a:r>
              <a:rPr lang="sr-Cyrl-RS" sz="3400" dirty="0" smtClean="0"/>
              <a:t>3</a:t>
            </a:r>
            <a:r>
              <a:rPr lang="sr-Cyrl-RS" sz="3400" dirty="0" smtClean="0"/>
              <a:t>.Златни период Византије.</a:t>
            </a:r>
          </a:p>
          <a:p>
            <a:pPr algn="just">
              <a:buNone/>
            </a:pPr>
            <a:r>
              <a:rPr lang="sr-Cyrl-RS" sz="3400" dirty="0" smtClean="0"/>
              <a:t>4.Византија и крсташки ратови.</a:t>
            </a:r>
          </a:p>
          <a:p>
            <a:pPr algn="just">
              <a:buNone/>
            </a:pPr>
            <a:r>
              <a:rPr lang="sr-Cyrl-RS" sz="3400" smtClean="0"/>
              <a:t>5.Византијско право.</a:t>
            </a:r>
          </a:p>
          <a:p>
            <a:pPr algn="just">
              <a:buNone/>
            </a:pPr>
            <a:endParaRPr lang="en-US" sz="3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800" b="1" dirty="0" smtClean="0"/>
              <a:t>                           </a:t>
            </a:r>
            <a:r>
              <a:rPr lang="sr-Cyrl-CS" sz="2800" b="1" dirty="0" smtClean="0"/>
              <a:t>Право </a:t>
            </a:r>
            <a:r>
              <a:rPr lang="sr-Cyrl-CS" sz="2800" b="1" dirty="0"/>
              <a:t>у Франачкој</a:t>
            </a:r>
            <a:endParaRPr lang="en-US" sz="2800" b="1" i="1" dirty="0"/>
          </a:p>
        </p:txBody>
      </p:sp>
      <p:sp>
        <p:nvSpPr>
          <p:cNvPr id="3" name="Content Placeholder 2"/>
          <p:cNvSpPr>
            <a:spLocks noGrp="1"/>
          </p:cNvSpPr>
          <p:nvPr>
            <p:ph idx="1"/>
          </p:nvPr>
        </p:nvSpPr>
        <p:spPr/>
        <p:txBody>
          <a:bodyPr>
            <a:noAutofit/>
          </a:bodyPr>
          <a:lstStyle/>
          <a:p>
            <a:pPr algn="just"/>
            <a:r>
              <a:rPr lang="sr-Cyrl-CS" sz="1600" dirty="0" smtClean="0"/>
              <a:t> </a:t>
            </a:r>
            <a:r>
              <a:rPr lang="sr-Latn-CS" sz="1600" dirty="0" smtClean="0"/>
              <a:t>Најмање три битне околности условљавају да се пре може говорити о праву које је важило на територији Франачке, него о </a:t>
            </a:r>
            <a:r>
              <a:rPr lang="sr-Cyrl-CS" sz="1600" dirty="0" smtClean="0"/>
              <a:t>ф</a:t>
            </a:r>
            <a:r>
              <a:rPr lang="sr-Latn-CS" sz="1600" dirty="0" smtClean="0"/>
              <a:t>раначком праву</a:t>
            </a:r>
            <a:r>
              <a:rPr lang="sr-Cyrl-CS" sz="1600" dirty="0" smtClean="0"/>
              <a:t>: е</a:t>
            </a:r>
            <a:r>
              <a:rPr lang="sr-Latn-CS" sz="1600" dirty="0" smtClean="0"/>
              <a:t>тничко шаренило, јак племенски партикуларизам овога простора и лимитираност државне власти у стварању и примени права. Правни партикуларизам је био толико изражен, да се у држави паралелно примењивао велики број племенских обичајноправних система. Пример</a:t>
            </a:r>
            <a:r>
              <a:rPr lang="sr-Cyrl-CS" sz="1600" dirty="0" smtClean="0"/>
              <a:t>а</a:t>
            </a:r>
            <a:r>
              <a:rPr lang="sr-Latn-CS" sz="1600" dirty="0" smtClean="0"/>
              <a:t> ради, прве две франачке династије примењивале су различито право: на Меровинге - салијско право, а на Каролинге - рипуарско право. Најважнија особина која је карактерисала </a:t>
            </a:r>
            <a:r>
              <a:rPr lang="sr-Cyrl-CS" sz="1600" dirty="0" smtClean="0"/>
              <a:t>ф</a:t>
            </a:r>
            <a:r>
              <a:rPr lang="sr-Latn-CS" sz="1600" dirty="0" smtClean="0"/>
              <a:t>раначко право је тзв. персонални принцип у примени права.</a:t>
            </a:r>
            <a:endParaRPr lang="en-US" sz="1600" dirty="0" smtClean="0"/>
          </a:p>
          <a:p>
            <a:pPr algn="just"/>
            <a:r>
              <a:rPr lang="sr-Cyrl-CS" sz="1600" dirty="0" smtClean="0"/>
              <a:t>         </a:t>
            </a:r>
            <a:r>
              <a:rPr lang="sr-Latn-CS" sz="1600" dirty="0" smtClean="0"/>
              <a:t>За овај временски период је карактеристично то да ниједан освајач, односно владар, није тежио да постане законодавац.</a:t>
            </a:r>
            <a:endParaRPr lang="en-US" sz="1600" dirty="0" smtClean="0"/>
          </a:p>
          <a:p>
            <a:pPr algn="just"/>
            <a:r>
              <a:rPr lang="sr-Cyrl-CS" sz="1600" dirty="0" smtClean="0"/>
              <a:t>         </a:t>
            </a:r>
            <a:r>
              <a:rPr lang="sr-Latn-CS" sz="1600" dirty="0" smtClean="0"/>
              <a:t>Основни правни извори су збирке обичајног  права племена, које су улазиле у састав Франачке, </a:t>
            </a:r>
            <a:r>
              <a:rPr lang="sr-Latn-CS" sz="1600" i="1" dirty="0" smtClean="0"/>
              <a:t>leges barbarorum</a:t>
            </a:r>
            <a:r>
              <a:rPr lang="sr-Latn-CS" sz="1600" dirty="0" smtClean="0"/>
              <a:t> и државни прописи  које су издавали франачки владари.</a:t>
            </a:r>
            <a:endParaRPr lang="en-US" sz="1600" dirty="0" smtClean="0"/>
          </a:p>
          <a:p>
            <a:pPr algn="just"/>
            <a:r>
              <a:rPr lang="sr-Cyrl-CS" sz="1600" dirty="0" smtClean="0"/>
              <a:t>         </a:t>
            </a:r>
            <a:r>
              <a:rPr lang="sr-Latn-CS" sz="1600" dirty="0" smtClean="0"/>
              <a:t>Поменућемо два најзначајнија законика из овог времена , а то су: Салијски законик, који је донео Клодов</a:t>
            </a:r>
            <a:r>
              <a:rPr lang="sr-Cyrl-CS" sz="1600" dirty="0" smtClean="0"/>
              <a:t>и</a:t>
            </a:r>
            <a:r>
              <a:rPr lang="sr-Latn-CS" sz="1600" dirty="0" smtClean="0"/>
              <a:t>к, крајем V или почетком VI века и Рипуарски законик, који је адаптирао, редиговао и објавио Карло Велики око 800. године.</a:t>
            </a:r>
            <a:endParaRPr 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b="1" dirty="0"/>
          </a:p>
        </p:txBody>
      </p:sp>
      <p:sp>
        <p:nvSpPr>
          <p:cNvPr id="3" name="Content Placeholder 2"/>
          <p:cNvSpPr>
            <a:spLocks noGrp="1"/>
          </p:cNvSpPr>
          <p:nvPr>
            <p:ph idx="1"/>
          </p:nvPr>
        </p:nvSpPr>
        <p:spPr/>
        <p:txBody>
          <a:bodyPr>
            <a:noAutofit/>
          </a:bodyPr>
          <a:lstStyle/>
          <a:p>
            <a:pPr algn="just"/>
            <a:r>
              <a:rPr lang="sr-Cyrl-CS" sz="2000" dirty="0" smtClean="0"/>
              <a:t> </a:t>
            </a:r>
            <a:r>
              <a:rPr lang="sr-Latn-CS" sz="2000" dirty="0" smtClean="0"/>
              <a:t>Постоји више мишљења у ком тренутку је настала Византија. По једном мишљењу</a:t>
            </a:r>
            <a:r>
              <a:rPr lang="sr-Cyrl-CS" sz="2000" dirty="0" smtClean="0"/>
              <a:t>,</a:t>
            </a:r>
            <a:r>
              <a:rPr lang="sr-Latn-CS" sz="2000" dirty="0" smtClean="0"/>
              <a:t> почетак Византије се везује за 330. годину и за цара Константина</a:t>
            </a:r>
            <a:r>
              <a:rPr lang="sr-Cyrl-CS" sz="2000" dirty="0" smtClean="0"/>
              <a:t>. </a:t>
            </a:r>
            <a:r>
              <a:rPr lang="sr-Latn-CS" sz="2000" dirty="0" smtClean="0"/>
              <a:t>Други сматрају да је настала Tеодосијевом поделом Римске империје на западну и источну половину 395. </a:t>
            </a:r>
            <a:r>
              <a:rPr lang="sr-Cyrl-CS" sz="2000" dirty="0" smtClean="0"/>
              <a:t>г</a:t>
            </a:r>
            <a:r>
              <a:rPr lang="sr-Latn-CS" sz="2000" dirty="0" smtClean="0"/>
              <a:t>одине </a:t>
            </a:r>
            <a:r>
              <a:rPr lang="en-US" sz="2000" dirty="0" smtClean="0"/>
              <a:t>- </a:t>
            </a:r>
            <a:r>
              <a:rPr lang="sr-Latn-CS" sz="2000" dirty="0" smtClean="0"/>
              <a:t>Источно царство са средиштем у Константинопољу и Западно са средиштем у Риму. Мада је између њих још увек постојало формално јединство, већ тада су то биле две засебне државе. Међутим, знатан део писаца сматра да је Византија настала 476. године, када је дошло до слома Западног </a:t>
            </a:r>
            <a:r>
              <a:rPr lang="sr-Cyrl-CS" sz="2000" dirty="0" smtClean="0"/>
              <a:t>р</a:t>
            </a:r>
            <a:r>
              <a:rPr lang="sr-Latn-CS" sz="2000" dirty="0" smtClean="0"/>
              <a:t>имског царства. Најзад, има чак и оних који сматрају да је настала после Јустинијана, кога сматрају за последњег римског и првог византијског цара. Има и аутора који истичу да права Византија потиче од Ираклија, почетком VII века.</a:t>
            </a:r>
            <a:endParaRPr lang="en-US" sz="2000" dirty="0" smtClean="0"/>
          </a:p>
          <a:p>
            <a:pPr algn="just"/>
            <a:r>
              <a:rPr lang="sr-Cyrl-CS" sz="2000" dirty="0" smtClean="0"/>
              <a:t>         </a:t>
            </a:r>
            <a:r>
              <a:rPr lang="sr-Latn-CS" sz="2000" dirty="0" smtClean="0"/>
              <a:t>За све време њеног постојања, званично име ове државе је Римско царство, а њени становници су себе називали Ромејима.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dirty="0"/>
          </a:p>
        </p:txBody>
      </p:sp>
      <p:sp>
        <p:nvSpPr>
          <p:cNvPr id="3" name="Content Placeholder 2"/>
          <p:cNvSpPr>
            <a:spLocks noGrp="1"/>
          </p:cNvSpPr>
          <p:nvPr>
            <p:ph idx="1"/>
          </p:nvPr>
        </p:nvSpPr>
        <p:spPr/>
        <p:txBody>
          <a:bodyPr>
            <a:noAutofit/>
          </a:bodyPr>
          <a:lstStyle/>
          <a:p>
            <a:pPr algn="just"/>
            <a:r>
              <a:rPr lang="sr-Latn-CS" sz="2800" dirty="0" smtClean="0"/>
              <a:t>Назив Византија ушао је у употребу тек у XVI веку, онда када  ова држава више није ни постојала и потиче од имена старе грчке варошице Византиона, која се налазила на месту где је Константин Велики  330. године саградио Константинополис. Историју Византије можемо поделити на три периода:  </a:t>
            </a:r>
            <a:r>
              <a:rPr lang="sr-Cyrl-CS" sz="2800" dirty="0" smtClean="0"/>
              <a:t>      </a:t>
            </a:r>
            <a:r>
              <a:rPr lang="sr-Latn-CS" sz="2800" dirty="0" smtClean="0"/>
              <a:t>1) IV до VII век; </a:t>
            </a:r>
            <a:endParaRPr lang="en-US" sz="2800" dirty="0" smtClean="0"/>
          </a:p>
          <a:p>
            <a:pPr algn="just"/>
            <a:r>
              <a:rPr lang="sr-Cyrl-CS" sz="2800" dirty="0" smtClean="0"/>
              <a:t>                              </a:t>
            </a:r>
            <a:r>
              <a:rPr lang="sr-Latn-CS" sz="2800" dirty="0" smtClean="0"/>
              <a:t>2) VIII до XII век  и  </a:t>
            </a:r>
            <a:endParaRPr lang="en-US" sz="2800" dirty="0" smtClean="0"/>
          </a:p>
          <a:p>
            <a:pPr algn="just"/>
            <a:r>
              <a:rPr lang="sr-Cyrl-CS" sz="2800" dirty="0" smtClean="0"/>
              <a:t>                              </a:t>
            </a:r>
            <a:r>
              <a:rPr lang="sr-Latn-CS" sz="2800" dirty="0" smtClean="0"/>
              <a:t>3) XIII до XV век.</a:t>
            </a:r>
            <a:endParaRPr lang="en-US" sz="2800" dirty="0" smtClean="0"/>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dirty="0"/>
          </a:p>
        </p:txBody>
      </p:sp>
      <p:sp>
        <p:nvSpPr>
          <p:cNvPr id="3" name="Content Placeholder 2"/>
          <p:cNvSpPr>
            <a:spLocks noGrp="1"/>
          </p:cNvSpPr>
          <p:nvPr>
            <p:ph idx="1"/>
          </p:nvPr>
        </p:nvSpPr>
        <p:spPr/>
        <p:txBody>
          <a:bodyPr>
            <a:noAutofit/>
          </a:bodyPr>
          <a:lstStyle/>
          <a:p>
            <a:pPr algn="just"/>
            <a:r>
              <a:rPr lang="sr-Cyrl-CS" sz="1800" dirty="0" smtClean="0"/>
              <a:t> </a:t>
            </a:r>
            <a:r>
              <a:rPr lang="sr-Latn-CS" sz="1800" dirty="0" smtClean="0"/>
              <a:t>На царски престо 527. године долази човек назван  </a:t>
            </a:r>
            <a:r>
              <a:rPr lang="sr-Cyrl-CS" sz="1800" dirty="0" smtClean="0"/>
              <a:t>„</a:t>
            </a:r>
            <a:r>
              <a:rPr lang="sr-Latn-CS" sz="1800" dirty="0" smtClean="0"/>
              <a:t>последњим Римљанином</a:t>
            </a:r>
            <a:r>
              <a:rPr lang="sr-Cyrl-CS" sz="1800" dirty="0" smtClean="0"/>
              <a:t>“</a:t>
            </a:r>
            <a:r>
              <a:rPr lang="sr-Cyrl-RS" sz="1800" dirty="0" smtClean="0"/>
              <a:t>,Јустинијан</a:t>
            </a:r>
            <a:r>
              <a:rPr lang="sr-Latn-CS" sz="1800" dirty="0" smtClean="0"/>
              <a:t>.</a:t>
            </a:r>
            <a:r>
              <a:rPr lang="en-US" sz="1800" dirty="0" smtClean="0"/>
              <a:t> </a:t>
            </a:r>
            <a:r>
              <a:rPr lang="sr-Cyrl-CS" sz="1800" dirty="0" smtClean="0"/>
              <a:t>Поред тога,  и за њега као и за Константина Великог, постоје озбиљне индиције да је српског порекла (као и још неки римски цареви). </a:t>
            </a:r>
            <a:r>
              <a:rPr lang="sr-Latn-CS" sz="1800" dirty="0" smtClean="0"/>
              <a:t>Када је Јустинијан дошао на власт, затекао је законодавни систем империје у приличном хаосу.</a:t>
            </a:r>
            <a:r>
              <a:rPr lang="sr-Cyrl-RS" sz="1800" dirty="0" smtClean="0"/>
              <a:t>Успео је да поврати велике делове Западног римског царства, а онда се окренуо унутрашњем правном уређењу државе</a:t>
            </a:r>
            <a:r>
              <a:rPr lang="sr-Latn-CS" sz="1800" dirty="0" smtClean="0"/>
              <a:t> Зато је одредио комисију стручњака за правна питања да испита и измени законе. Комисија је тридесетих година VI века објавила серију књига под називом  </a:t>
            </a:r>
            <a:r>
              <a:rPr lang="sr-Cyrl-CS" sz="1800" dirty="0" smtClean="0"/>
              <a:t>“</a:t>
            </a:r>
            <a:r>
              <a:rPr lang="sr-Latn-CS" sz="1800" dirty="0" smtClean="0"/>
              <a:t>Corpus iuris civilis</a:t>
            </a:r>
            <a:r>
              <a:rPr lang="sr-Cyrl-CS" sz="1800" dirty="0" smtClean="0"/>
              <a:t>“</a:t>
            </a:r>
            <a:r>
              <a:rPr lang="sr-Latn-CS" sz="1800" dirty="0" smtClean="0"/>
              <a:t>. Она обухвата зборник царских закона који су донети још у првим данима Римске империје, преглед законских одредби од времена републике, основе римског права, неку врсту уџбеника за студенте и нове законе, односно прописе које је доне</a:t>
            </a:r>
            <a:r>
              <a:rPr lang="sr-Cyrl-CS" sz="1800" dirty="0" smtClean="0"/>
              <a:t>о</a:t>
            </a:r>
            <a:r>
              <a:rPr lang="sr-Latn-CS" sz="1800" dirty="0" smtClean="0"/>
              <a:t> сам Јустинијан. Основу Јустинијанових закона чине хуманост, здрав разум и јавна корист. Његов законик се oдржао све до пада Цариграда 1453. године и извршио велики утицај на правне системе скоро свих европских држава.</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smtClean="0"/>
              <a:t>Источно римско царство-Византија</a:t>
            </a:r>
            <a:endParaRPr lang="en-US" b="1" dirty="0"/>
          </a:p>
        </p:txBody>
      </p:sp>
      <p:sp>
        <p:nvSpPr>
          <p:cNvPr id="3" name="Content Placeholder 2"/>
          <p:cNvSpPr>
            <a:spLocks noGrp="1"/>
          </p:cNvSpPr>
          <p:nvPr>
            <p:ph idx="1"/>
          </p:nvPr>
        </p:nvSpPr>
        <p:spPr/>
        <p:txBody>
          <a:bodyPr>
            <a:noAutofit/>
          </a:bodyPr>
          <a:lstStyle/>
          <a:p>
            <a:pPr algn="just"/>
            <a:r>
              <a:rPr lang="sr-Latn-CS" sz="1600" dirty="0" smtClean="0"/>
              <a:t>Када је Јустинијан умро, Византија је почела да слаби, како у војном, тако и у политичком смислу. Скоро 70 година трпела је пораз за поразом од Сасанида или варвара, све док 610. године није преузео команду над војском један изванредан војсковођа, Ираклије, рођен у Азији, али веома привржен Византији. Ираклије је био снажан човек, одликовао се огромном личном храброшћу и великим војним знањем. Он је повратио многе територије које је </a:t>
            </a:r>
            <a:r>
              <a:rPr lang="sr-Cyrl-CS" sz="1600" dirty="0" smtClean="0"/>
              <a:t>В</a:t>
            </a:r>
            <a:r>
              <a:rPr lang="sr-Latn-CS" sz="1600" dirty="0" smtClean="0"/>
              <a:t>изантија била изгубила. Само неколико година касније, Византија се нашла под ударом Арабљана, који су под вођством </a:t>
            </a:r>
            <a:r>
              <a:rPr lang="sr-Cyrl-CS" sz="1600" dirty="0" smtClean="0"/>
              <a:t>к</a:t>
            </a:r>
            <a:r>
              <a:rPr lang="sr-Latn-CS" sz="1600" dirty="0" smtClean="0"/>
              <a:t>алифа Абубекра развили несавладиву силу. Арабљани су завладали Jeрменијом, Кипром, Родосом и многим другим територијама Византије, али су били тешко потучени када су 678. године напали и саму престоницу. Од тада они су у току четврт века стално јуришали на Цариград, али без успеха. Једно од главних оружје које су Византинци употребљавали у одбрани, била је грчка ватра, запаљена течност у којој се налазила и нафта. Браниоци су испаљивали мноштво оваквих пројектила на арапске бродове, изазивајући страшне пожаре. Најзад су Арабљани били приморани да напусте освајање града са мора. Због свог положаја</a:t>
            </a:r>
            <a:r>
              <a:rPr lang="sr-Cyrl-CS" sz="1600" dirty="0" smtClean="0"/>
              <a:t>,</a:t>
            </a:r>
            <a:r>
              <a:rPr lang="sr-Latn-CS" sz="1600" dirty="0" smtClean="0"/>
              <a:t> Византија је била изложена нападима са свих страна. Византија на северу добија </a:t>
            </a:r>
            <a:r>
              <a:rPr lang="sr-Cyrl-CS" sz="1600" dirty="0" smtClean="0"/>
              <a:t>(</a:t>
            </a:r>
            <a:r>
              <a:rPr lang="sr-Latn-CS" sz="1600" dirty="0" smtClean="0"/>
              <a:t>око 680. год.) нове суседе, такође непријатељски расположене-Бугаре. Дефинитивно ће их победити тек у X веку, када је престала и арабљанска опасност по Византију.</a:t>
            </a:r>
            <a:endParaRPr lang="en-US" sz="1600" dirty="0" smtClean="0"/>
          </a:p>
          <a:p>
            <a:pPr algn="just"/>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b="1" dirty="0"/>
          </a:p>
        </p:txBody>
      </p:sp>
      <p:sp>
        <p:nvSpPr>
          <p:cNvPr id="3" name="Content Placeholder 2"/>
          <p:cNvSpPr>
            <a:spLocks noGrp="1"/>
          </p:cNvSpPr>
          <p:nvPr>
            <p:ph idx="1"/>
          </p:nvPr>
        </p:nvSpPr>
        <p:spPr/>
        <p:txBody>
          <a:bodyPr>
            <a:noAutofit/>
          </a:bodyPr>
          <a:lstStyle/>
          <a:p>
            <a:pPr algn="just"/>
            <a:r>
              <a:rPr lang="sr-Cyrl-CS" sz="1800" dirty="0" smtClean="0"/>
              <a:t> </a:t>
            </a:r>
            <a:r>
              <a:rPr lang="sr-Latn-CS" sz="1800" dirty="0" smtClean="0"/>
              <a:t>Друго раздобље византијске историје обухвата иконокластичку кризу, </a:t>
            </a:r>
            <a:r>
              <a:rPr lang="sr-Cyrl-CS" sz="1800" dirty="0" smtClean="0"/>
              <a:t>          </a:t>
            </a:r>
            <a:r>
              <a:rPr lang="sr-Latn-CS" sz="1800" dirty="0" smtClean="0"/>
              <a:t>726-843. године и процват Византије 843-1025. године, владавину цивилног племства 1025-1081. године и владавину војног племства 1081-1204. године.</a:t>
            </a:r>
            <a:endParaRPr lang="en-US" sz="1800" dirty="0" smtClean="0"/>
          </a:p>
          <a:p>
            <a:pPr algn="just"/>
            <a:r>
              <a:rPr lang="sr-Cyrl-CS" sz="1800" dirty="0" smtClean="0"/>
              <a:t>         </a:t>
            </a:r>
            <a:r>
              <a:rPr lang="sr-Latn-CS" sz="1800" dirty="0" smtClean="0"/>
              <a:t>После преброђене тешке верско-политичке кризе (иконоборство), којој основни печат даје </a:t>
            </a:r>
            <a:r>
              <a:rPr lang="sr-Cyrl-CS" sz="1800" dirty="0" smtClean="0"/>
              <a:t>и</a:t>
            </a:r>
            <a:r>
              <a:rPr lang="sr-Latn-CS" sz="1800" dirty="0" smtClean="0"/>
              <a:t>савријанска (</a:t>
            </a:r>
            <a:r>
              <a:rPr lang="sr-Cyrl-CS" sz="1800" dirty="0" smtClean="0"/>
              <a:t>с</a:t>
            </a:r>
            <a:r>
              <a:rPr lang="sr-Latn-CS" sz="1800" dirty="0" smtClean="0"/>
              <a:t>иријска) династија  717-820. године, империја се свела само на Грчку и Малу Азију. Исавријски цареви често су називани иконоборци.</a:t>
            </a:r>
            <a:endParaRPr lang="en-US" sz="1800" dirty="0" smtClean="0"/>
          </a:p>
          <a:p>
            <a:pPr algn="just"/>
            <a:r>
              <a:rPr lang="sr-Cyrl-CS" sz="1800" dirty="0" smtClean="0"/>
              <a:t>         </a:t>
            </a:r>
            <a:r>
              <a:rPr lang="sr-Latn-CS" sz="1800" dirty="0" smtClean="0"/>
              <a:t>У време лепе и окрутне царице Ирине погоршали су се односи са Западом и Карлом Великим, са чијим се царством сада Византија граничила на северу. Папа је, с обзиром да се на власти нашла жена, престо прогласио слободним и по кратком поступку доделио царску круну Карлу Великом (и то као цару Светог </a:t>
            </a:r>
            <a:r>
              <a:rPr lang="sr-Cyrl-CS" sz="1800" dirty="0" smtClean="0"/>
              <a:t>р</a:t>
            </a:r>
            <a:r>
              <a:rPr lang="sr-Latn-CS" sz="1800" dirty="0" smtClean="0"/>
              <a:t>имског царства, чијим се легитимним настављачем сматра Византија).</a:t>
            </a:r>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dirty="0"/>
          </a:p>
        </p:txBody>
      </p:sp>
      <p:sp>
        <p:nvSpPr>
          <p:cNvPr id="3" name="Content Placeholder 2"/>
          <p:cNvSpPr>
            <a:spLocks noGrp="1"/>
          </p:cNvSpPr>
          <p:nvPr>
            <p:ph idx="1"/>
          </p:nvPr>
        </p:nvSpPr>
        <p:spPr/>
        <p:txBody>
          <a:bodyPr>
            <a:noAutofit/>
          </a:bodyPr>
          <a:lstStyle/>
          <a:p>
            <a:pPr algn="just"/>
            <a:r>
              <a:rPr lang="sr-Cyrl-CS" sz="1600" dirty="0" smtClean="0"/>
              <a:t> </a:t>
            </a:r>
            <a:r>
              <a:rPr lang="sr-Latn-CS" sz="1600" dirty="0" smtClean="0"/>
              <a:t>Византија достиже свој врхунац током владавине македонске династије </a:t>
            </a:r>
            <a:r>
              <a:rPr lang="sr-Cyrl-CS" sz="1600" dirty="0" smtClean="0"/>
              <a:t>      </a:t>
            </a:r>
            <a:r>
              <a:rPr lang="sr-Latn-CS" sz="1600" dirty="0" smtClean="0"/>
              <a:t>(867-1056. год.), чији је оснивач Василије I, а њени најистакнутији чланови су велики законодавац Лав VI Мудри, његов син-цар и ист</a:t>
            </a:r>
            <a:r>
              <a:rPr lang="sr-Cyrl-CS" sz="1600" dirty="0" smtClean="0"/>
              <a:t>о</a:t>
            </a:r>
            <a:r>
              <a:rPr lang="sr-Latn-CS" sz="1600" dirty="0" smtClean="0"/>
              <a:t>ричар Константин VII Пофирогенит и Василије II Бугароубица. За време владавине Василија I  и Лава VI, у периоду од 867. до 912. године, извршена је велика кодификација права.</a:t>
            </a:r>
            <a:endParaRPr lang="en-US" sz="1600" dirty="0" smtClean="0"/>
          </a:p>
          <a:p>
            <a:pPr algn="just"/>
            <a:r>
              <a:rPr lang="sr-Cyrl-CS" sz="1600" dirty="0" smtClean="0"/>
              <a:t>         </a:t>
            </a:r>
            <a:r>
              <a:rPr lang="sr-Latn-CS" sz="1600" dirty="0" smtClean="0"/>
              <a:t>Византинци су крајем X века, за време владавине цара Василија II, заузели готово исто онолико велику територију колику је држао Јустинијан више од чет</a:t>
            </a:r>
            <a:r>
              <a:rPr lang="sr-Cyrl-CS" sz="1600" dirty="0" smtClean="0"/>
              <a:t>и</a:t>
            </a:r>
            <a:r>
              <a:rPr lang="sr-Latn-CS" sz="1600" dirty="0" smtClean="0"/>
              <a:t>ри века раније. Ислам је био слаб на границама империје и византијски утицај се осећао чак и у земљама </a:t>
            </a:r>
            <a:r>
              <a:rPr lang="sr-Cyrl-CS" sz="1600" dirty="0" smtClean="0"/>
              <a:t>„П</a:t>
            </a:r>
            <a:r>
              <a:rPr lang="sr-Latn-CS" sz="1600" dirty="0" smtClean="0"/>
              <a:t>лодног полумесеца</a:t>
            </a:r>
            <a:r>
              <a:rPr lang="sr-Cyrl-CS" sz="1600" dirty="0" smtClean="0"/>
              <a:t>“</a:t>
            </a:r>
            <a:r>
              <a:rPr lang="sr-Latn-CS" sz="1600" dirty="0" smtClean="0"/>
              <a:t>. Византија је успела да обузда Бугаре, који су пљачкали њену територију, као и арапске пирате дуж морске обале.</a:t>
            </a:r>
            <a:endParaRPr lang="en-US" sz="1600" dirty="0" smtClean="0"/>
          </a:p>
          <a:p>
            <a:pPr algn="just"/>
            <a:r>
              <a:rPr lang="sr-Cyrl-CS" sz="1600" dirty="0" smtClean="0"/>
              <a:t>         </a:t>
            </a:r>
            <a:r>
              <a:rPr lang="sr-Latn-CS" sz="1600" dirty="0" smtClean="0"/>
              <a:t>Унутрашњи живот је био сређен и стабилан, захваљујући мудром управљању државом. Монархија је постала наследна и цареви су се окружили ратничким сјајем и протоколом који би задов</a:t>
            </a:r>
            <a:r>
              <a:rPr lang="sr-Cyrl-CS" sz="1600" dirty="0" smtClean="0"/>
              <a:t>ољио и Диоклецијана и Константина Великог</a:t>
            </a:r>
            <a:r>
              <a:rPr lang="sr-Latn-CS" sz="1600" dirty="0" smtClean="0"/>
              <a:t>. Стабилан живот земље утицао је и на развитак земље.</a:t>
            </a:r>
            <a:endParaRPr lang="en-US" sz="1600" dirty="0" smtClean="0"/>
          </a:p>
          <a:p>
            <a:pPr algn="just"/>
            <a:r>
              <a:rPr lang="sr-Latn-CS" sz="1600" dirty="0" smtClean="0"/>
              <a:t>	Током X и XI века Византија је била најважнија велесила у Средоземљу и Европи, а Цариград је био главни центар светске трговине, познат чак до Кине. Због тога многи истичу да је време македонске династије било цветно доба Византије.</a:t>
            </a:r>
            <a:r>
              <a:rPr lang="en-US" sz="16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t>Источно римско царство-Византија</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Cyrl-CS" sz="2400" dirty="0" smtClean="0"/>
              <a:t> </a:t>
            </a:r>
            <a:r>
              <a:rPr lang="sr-Latn-CS" sz="2400" dirty="0" smtClean="0"/>
              <a:t>Али, већ се династија Комнина (1081-1185) морала носити са новим непријатељем, Турцима Селџуцима. Најезда Турака била је један од најзначајнијих догађаја у историји. Док су Арапи дозвољавали хришћанима у освојеним земљама да задрже своју религију, па су чак пуштали ходочаснике у Палестину, Селџуци нису били тако трпељиви. Зато је корен непријатељства између Византије и Турака био тако дубок и пред крај XI века, скоро цела западна Европа, увучена је у сукоб. Византијски цар Алексије затражио је 1095. године помоћ од </a:t>
            </a:r>
            <a:r>
              <a:rPr lang="sr-Cyrl-CS" sz="2400" dirty="0" smtClean="0"/>
              <a:t>п</a:t>
            </a:r>
            <a:r>
              <a:rPr lang="sr-Latn-CS" sz="2400" dirty="0" smtClean="0"/>
              <a:t>апе Урбана II. Тако је дошло до крсташких ратова. У крсташком походу поклекнуо је и сам Цариград </a:t>
            </a:r>
            <a:r>
              <a:rPr lang="sr-Cyrl-CS" sz="2400" dirty="0" smtClean="0"/>
              <a:t>  </a:t>
            </a:r>
            <a:r>
              <a:rPr lang="sr-Latn-CS" sz="2400" dirty="0" smtClean="0"/>
              <a:t>1204. године, када га крсташи безобзирно пљачкају и уништавају. Освојивши престоницу царства, крсташи су журили да о</a:t>
            </a:r>
            <a:r>
              <a:rPr lang="sr-Cyrl-CS" sz="2400" dirty="0" smtClean="0"/>
              <a:t>т</a:t>
            </a:r>
            <a:r>
              <a:rPr lang="sr-Latn-CS" sz="2400" dirty="0" smtClean="0"/>
              <a:t>преме на запад заплењену </a:t>
            </a:r>
            <a:r>
              <a:rPr lang="sr-Cyrl-CS" sz="2400" dirty="0" smtClean="0"/>
              <a:t>       </a:t>
            </a:r>
            <a:r>
              <a:rPr lang="sr-Latn-CS" sz="2400" dirty="0" smtClean="0"/>
              <a:t>имовину-злато, сребро, посуде, драго камење, свилене одежде и материјале, крзно, самуровину. У време п</a:t>
            </a:r>
            <a:r>
              <a:rPr lang="sr-Cyrl-CS" sz="2400" dirty="0" smtClean="0"/>
              <a:t>љ</a:t>
            </a:r>
            <a:r>
              <a:rPr lang="sr-Latn-CS" sz="2400" dirty="0" smtClean="0"/>
              <a:t>ачке Цариграда пропадали су у пожару храмови, камени дворци, трговачке радње. </a:t>
            </a:r>
            <a:r>
              <a:rPr lang="sr-Latn-CS" sz="2400" smtClean="0"/>
              <a:t>Многа прелепа здања су отишла у неповрат.</a:t>
            </a:r>
            <a:endParaRPr lang="en-US" sz="2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2309</Words>
  <Application>Microsoft Office PowerPoint</Application>
  <PresentationFormat>On-screen Show (4:3)</PresentationFormat>
  <Paragraphs>54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Општа историја државе и права 11  </vt:lpstr>
      <vt:lpstr>                           Право у Франачкој</vt:lpstr>
      <vt:lpstr>Источно римско царство-Византија</vt:lpstr>
      <vt:lpstr>Источно римско царство-Византија</vt:lpstr>
      <vt:lpstr>Источно римско царство-Византија</vt:lpstr>
      <vt:lpstr>Источно римско царство-Византија</vt:lpstr>
      <vt:lpstr>Источно римско царство-Византија</vt:lpstr>
      <vt:lpstr>Источно римско царство-Византија</vt:lpstr>
      <vt:lpstr>Источно римско царство-Византија</vt:lpstr>
      <vt:lpstr>Источно римско царство-Византија</vt:lpstr>
      <vt:lpstr>Источно римско царство-Византија</vt:lpstr>
      <vt:lpstr>Византијско право </vt:lpstr>
      <vt:lpstr>Византијско право </vt:lpstr>
      <vt:lpstr>Византијско право </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Општа историја државе и права </dc:title>
  <dc:creator>Zoran</dc:creator>
  <cp:lastModifiedBy>Zoran</cp:lastModifiedBy>
  <cp:revision>197</cp:revision>
  <dcterms:created xsi:type="dcterms:W3CDTF">2020-11-01T21:46:36Z</dcterms:created>
  <dcterms:modified xsi:type="dcterms:W3CDTF">2021-01-13T14:27:24Z</dcterms:modified>
</cp:coreProperties>
</file>