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0" r:id="rId3"/>
    <p:sldId id="269" r:id="rId4"/>
    <p:sldId id="262" r:id="rId5"/>
    <p:sldId id="261" r:id="rId6"/>
    <p:sldId id="257" r:id="rId7"/>
    <p:sldId id="258" r:id="rId8"/>
    <p:sldId id="259" r:id="rId9"/>
    <p:sldId id="267" r:id="rId10"/>
    <p:sldId id="260" r:id="rId11"/>
    <p:sldId id="263" r:id="rId12"/>
    <p:sldId id="264" r:id="rId13"/>
    <p:sldId id="265" r:id="rId14"/>
    <p:sldId id="266" r:id="rId15"/>
    <p:sldId id="268" r:id="rId16"/>
    <p:sldId id="271"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7" d="100"/>
          <a:sy n="67" d="100"/>
        </p:scale>
        <p:origin x="-1248"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F49AA99-63E7-4484-B715-DD33FF7A2409}" type="datetimeFigureOut">
              <a:rPr lang="en-US" smtClean="0"/>
              <a:pPr/>
              <a:t>11/15/2020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902C03-5588-4CE5-96A6-5B4459B7E56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F49AA99-63E7-4484-B715-DD33FF7A2409}" type="datetimeFigureOut">
              <a:rPr lang="en-US" smtClean="0"/>
              <a:pPr/>
              <a:t>11/15/2020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902C03-5588-4CE5-96A6-5B4459B7E56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F49AA99-63E7-4484-B715-DD33FF7A2409}" type="datetimeFigureOut">
              <a:rPr lang="en-US" smtClean="0"/>
              <a:pPr/>
              <a:t>11/15/2020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902C03-5588-4CE5-96A6-5B4459B7E56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F49AA99-63E7-4484-B715-DD33FF7A2409}" type="datetimeFigureOut">
              <a:rPr lang="en-US" smtClean="0"/>
              <a:pPr/>
              <a:t>11/15/2020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902C03-5588-4CE5-96A6-5B4459B7E56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F49AA99-63E7-4484-B715-DD33FF7A2409}" type="datetimeFigureOut">
              <a:rPr lang="en-US" smtClean="0"/>
              <a:pPr/>
              <a:t>11/15/2020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902C03-5588-4CE5-96A6-5B4459B7E56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F49AA99-63E7-4484-B715-DD33FF7A2409}" type="datetimeFigureOut">
              <a:rPr lang="en-US" smtClean="0"/>
              <a:pPr/>
              <a:t>11/15/2020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E902C03-5588-4CE5-96A6-5B4459B7E56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F49AA99-63E7-4484-B715-DD33FF7A2409}" type="datetimeFigureOut">
              <a:rPr lang="en-US" smtClean="0"/>
              <a:pPr/>
              <a:t>11/15/2020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E902C03-5588-4CE5-96A6-5B4459B7E56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F49AA99-63E7-4484-B715-DD33FF7A2409}" type="datetimeFigureOut">
              <a:rPr lang="en-US" smtClean="0"/>
              <a:pPr/>
              <a:t>11/15/2020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E902C03-5588-4CE5-96A6-5B4459B7E56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F49AA99-63E7-4484-B715-DD33FF7A2409}" type="datetimeFigureOut">
              <a:rPr lang="en-US" smtClean="0"/>
              <a:pPr/>
              <a:t>11/15/2020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E902C03-5588-4CE5-96A6-5B4459B7E56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F49AA99-63E7-4484-B715-DD33FF7A2409}" type="datetimeFigureOut">
              <a:rPr lang="en-US" smtClean="0"/>
              <a:pPr/>
              <a:t>11/15/2020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E902C03-5588-4CE5-96A6-5B4459B7E56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F49AA99-63E7-4484-B715-DD33FF7A2409}" type="datetimeFigureOut">
              <a:rPr lang="en-US" smtClean="0"/>
              <a:pPr/>
              <a:t>11/15/2020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E902C03-5588-4CE5-96A6-5B4459B7E56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F49AA99-63E7-4484-B715-DD33FF7A2409}" type="datetimeFigureOut">
              <a:rPr lang="en-US" smtClean="0"/>
              <a:pPr/>
              <a:t>11/15/2020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E902C03-5588-4CE5-96A6-5B4459B7E56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sr-Cyrl-RS" dirty="0" smtClean="0">
                <a:latin typeface="Times New Roman" pitchFamily="18" charset="0"/>
                <a:cs typeface="Times New Roman" pitchFamily="18" charset="0"/>
              </a:rPr>
              <a:t>ИСТОРИЈА ДИПЛОМАТИЈЕ</a:t>
            </a:r>
            <a:r>
              <a:rPr lang="en-US" dirty="0" smtClean="0">
                <a:latin typeface="Times New Roman" pitchFamily="18" charset="0"/>
                <a:cs typeface="Times New Roman" pitchFamily="18" charset="0"/>
              </a:rPr>
              <a:t> 3</a:t>
            </a:r>
            <a:endParaRPr lang="en-US" dirty="0">
              <a:latin typeface="Times New Roman" pitchFamily="18" charset="0"/>
              <a:cs typeface="Times New Roman" pitchFamily="18" charset="0"/>
            </a:endParaRPr>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RS" dirty="0" smtClean="0"/>
              <a:t>Настанак версајске Европе</a:t>
            </a:r>
            <a:endParaRPr lang="en-US" dirty="0"/>
          </a:p>
        </p:txBody>
      </p:sp>
      <p:sp>
        <p:nvSpPr>
          <p:cNvPr id="3" name="Content Placeholder 2"/>
          <p:cNvSpPr>
            <a:spLocks noGrp="1"/>
          </p:cNvSpPr>
          <p:nvPr>
            <p:ph idx="1"/>
          </p:nvPr>
        </p:nvSpPr>
        <p:spPr/>
        <p:txBody>
          <a:bodyPr>
            <a:normAutofit fontScale="85000" lnSpcReduction="10000"/>
          </a:bodyPr>
          <a:lstStyle/>
          <a:p>
            <a:pPr algn="just"/>
            <a:r>
              <a:rPr lang="sr-Cyrl-CS" dirty="0" smtClean="0"/>
              <a:t> Јануара 1919. године у Паризу је одржана мировна конференција у којој нису учестовале поражене силе. Услед тога, вишемесечни преговори држали су Немачку у недоумици која је подстицала илузије. Они су понављали Вилсонових „Четрнаест тачака“ као да су их научили напамет и упркос томе што би њихов сопствени мировни програм био суров. Када су учесници мировне конференције, јуна 1919. године, на крају обелоданили своје дело, шокирани Немци су отпочели систематско двадесетогодишње подривање Версајског уговора.</a:t>
            </a:r>
            <a:endParaRPr lang="en-US" dirty="0" smtClean="0"/>
          </a:p>
          <a:p>
            <a:pPr algn="just"/>
            <a:endParaRPr lang="en-US" dirty="0">
              <a:latin typeface="Times New Roman" pitchFamily="18" charset="0"/>
              <a:cs typeface="Times New Roman"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RS" dirty="0" smtClean="0"/>
              <a:t>Настанак версајске Европе</a:t>
            </a:r>
            <a:endParaRPr lang="en-US" dirty="0"/>
          </a:p>
        </p:txBody>
      </p:sp>
      <p:sp>
        <p:nvSpPr>
          <p:cNvPr id="3" name="Content Placeholder 2"/>
          <p:cNvSpPr>
            <a:spLocks noGrp="1"/>
          </p:cNvSpPr>
          <p:nvPr>
            <p:ph idx="1"/>
          </p:nvPr>
        </p:nvSpPr>
        <p:spPr/>
        <p:txBody>
          <a:bodyPr>
            <a:normAutofit fontScale="85000" lnSpcReduction="20000"/>
          </a:bodyPr>
          <a:lstStyle/>
          <a:p>
            <a:pPr algn="just"/>
            <a:r>
              <a:rPr lang="sr-Cyrl-CS" dirty="0" smtClean="0"/>
              <a:t>Усвојена процедура није омогућавала јединствен приступ. Велика четворица – Вилсон, Клемансо, Лојд Џорџ и Орландо – били су несумњиво доминантне личности. Било је позвано 27 држава. Конференција, која је била замишљена као форум свих народа на свету, на крају је постала отоворена за све заинтересоване. Међу мноштвом комисија и секција од којих се састојала Конференција, најважније тело био је Савет четворице у чијем саставу су ушли шефови Влада Велике Британије, Француске, Италије и Сједињених држава. Чланови одбора Париске мировне конференције одржали су 1.646 састанака.</a:t>
            </a:r>
            <a:endParaRPr lang="en-US" dirty="0" smtClean="0"/>
          </a:p>
          <a:p>
            <a:pPr algn="just"/>
            <a:endParaRPr lang="en-US" dirty="0">
              <a:latin typeface="Times New Roman" pitchFamily="18" charset="0"/>
              <a:cs typeface="Times New Roman"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RS" smtClean="0"/>
              <a:t>Настанак версајске Европе</a:t>
            </a:r>
            <a:endParaRPr lang="en-US" dirty="0"/>
          </a:p>
        </p:txBody>
      </p:sp>
      <p:sp>
        <p:nvSpPr>
          <p:cNvPr id="3" name="Content Placeholder 2"/>
          <p:cNvSpPr>
            <a:spLocks noGrp="1"/>
          </p:cNvSpPr>
          <p:nvPr>
            <p:ph idx="1"/>
          </p:nvPr>
        </p:nvSpPr>
        <p:spPr/>
        <p:txBody>
          <a:bodyPr>
            <a:normAutofit fontScale="55000" lnSpcReduction="20000"/>
          </a:bodyPr>
          <a:lstStyle/>
          <a:p>
            <a:pPr algn="just"/>
            <a:r>
              <a:rPr lang="sr-Cyrl-CS" dirty="0" smtClean="0"/>
              <a:t>Бескрајне расправе о периферним питањима замаглиле су кључну чињеницу, односно потребу да решење буде засновано на некој целовитој идеји, како би мир био стабилан – посебно да садржи дугорочан став, о будућем положају Немачке. Како је растурање Немачке за Америку било неприхватљиво, а систем колективне безбедности сувише нејасан за Француску, једино преостало решење за француски проблем била је америчка и британска обавеза да ће је бранити. А управо то је било оно што ниједна од две англосаксонске земље уопште није била вољна да учини. Немајући у изглед такве гаранције, Француска је била присиљена да тражи било какву помоћ. Америку је штитио географски положај, а предају немачке ратне флоте развејала је британски страх од њене превласти на мору. Француска је била једина земља победница од које се тражило да своју безбедност препусти светском јавном мњењу.</a:t>
            </a:r>
            <a:endParaRPr lang="en-US" dirty="0" smtClean="0"/>
          </a:p>
          <a:p>
            <a:pPr algn="just"/>
            <a:r>
              <a:rPr lang="sr-Cyrl-CS" dirty="0" smtClean="0"/>
              <a:t>Друштво народа је за Француску имало само један циљ – активирање војне помоћи против Немачке у случају потребе. Било је то тачно оно што су традиционална савезништва решавала тиме што су прибегавала званичним обавезама о узајамној помоћи у тачно утврђеним околностима.</a:t>
            </a:r>
            <a:endParaRPr lang="en-US" dirty="0" smtClean="0"/>
          </a:p>
          <a:p>
            <a:pPr algn="just"/>
            <a:endParaRPr lang="en-US" dirty="0">
              <a:latin typeface="Times New Roman" pitchFamily="18" charset="0"/>
              <a:cs typeface="Times New Roman"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RS" dirty="0" smtClean="0"/>
              <a:t>Настанак версајске Европе</a:t>
            </a:r>
            <a:endParaRPr lang="en-US" dirty="0"/>
          </a:p>
        </p:txBody>
      </p:sp>
      <p:sp>
        <p:nvSpPr>
          <p:cNvPr id="3" name="Content Placeholder 2"/>
          <p:cNvSpPr>
            <a:spLocks noGrp="1"/>
          </p:cNvSpPr>
          <p:nvPr>
            <p:ph idx="1"/>
          </p:nvPr>
        </p:nvSpPr>
        <p:spPr/>
        <p:txBody>
          <a:bodyPr>
            <a:normAutofit fontScale="77500" lnSpcReduction="20000"/>
          </a:bodyPr>
          <a:lstStyle/>
          <a:p>
            <a:pPr algn="just"/>
            <a:r>
              <a:rPr lang="sr-Cyrl-CS" dirty="0" smtClean="0"/>
              <a:t>Да би умирили Француску, Вилсон и британски политичари су уместо распарчавања Немачке предочили споразум који је гарантовао ново решење. Америка и Велика Британија би на основу њега пристале да уђу у рат уколико би га Немачка прекршила. Главни француски преговарач био је презадовољан због британске гаранције која је, како је рекао, била „без преседана“.</a:t>
            </a:r>
            <a:endParaRPr lang="en-US" dirty="0" smtClean="0"/>
          </a:p>
          <a:p>
            <a:pPr algn="just"/>
            <a:r>
              <a:rPr lang="sr-Cyrl-CS" dirty="0" smtClean="0"/>
              <a:t>Из свих тих испреплетаних тенденција коначно је настао Версајски уговор, назван по Дворани огледала у Версајком дворцу у којем је потписан. Уговор је Немачку кажњавао у територијалном, економском и војном погледу. Немачка је морала да преда 13% своје предратне територије.</a:t>
            </a:r>
            <a:endParaRPr lang="en-US" dirty="0" smtClean="0"/>
          </a:p>
          <a:p>
            <a:pPr algn="just"/>
            <a:endParaRPr lang="en-US" dirty="0" smtClean="0"/>
          </a:p>
          <a:p>
            <a:pPr algn="just"/>
            <a:endParaRPr lang="en-US" dirty="0" smtClean="0">
              <a:latin typeface="Times New Roman" pitchFamily="18" charset="0"/>
              <a:cs typeface="Times New Roman" pitchFamily="18" charset="0"/>
            </a:endParaRPr>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RS" dirty="0" smtClean="0"/>
              <a:t>Настанак версајске Европе</a:t>
            </a:r>
            <a:endParaRPr lang="en-US" dirty="0"/>
          </a:p>
        </p:txBody>
      </p:sp>
      <p:sp>
        <p:nvSpPr>
          <p:cNvPr id="3" name="Content Placeholder 2"/>
          <p:cNvSpPr>
            <a:spLocks noGrp="1"/>
          </p:cNvSpPr>
          <p:nvPr>
            <p:ph idx="1"/>
          </p:nvPr>
        </p:nvSpPr>
        <p:spPr/>
        <p:txBody>
          <a:bodyPr>
            <a:normAutofit fontScale="70000" lnSpcReduction="20000"/>
          </a:bodyPr>
          <a:lstStyle/>
          <a:p>
            <a:pPr algn="just"/>
            <a:r>
              <a:rPr lang="sr-Cyrl-CS" dirty="0" smtClean="0"/>
              <a:t>Да су победници окупљени у Версају 1918. године склопили било какав сличан савез као нпр. у Бечу када је створен четворни савез чији је циљ био да се надмоћном силом у зачетку заврши сваки покушај француске агресије, свет можда никада не би доживео Други светски рат.</a:t>
            </a:r>
            <a:endParaRPr lang="en-US" dirty="0" smtClean="0"/>
          </a:p>
          <a:p>
            <a:pPr algn="just"/>
            <a:r>
              <a:rPr lang="sr-Cyrl-CS" dirty="0" smtClean="0"/>
              <a:t>„Европски концерт“, који је сто година чувао мир, крајем прве деценије </a:t>
            </a:r>
            <a:r>
              <a:rPr lang="sr-Latn-BA" dirty="0" smtClean="0"/>
              <a:t>XX </a:t>
            </a:r>
            <a:r>
              <a:rPr lang="sr-Cyrl-CS" dirty="0" smtClean="0"/>
              <a:t>века практично више није постојао. Заслепљене властитом лакомисленошћу, велике силе су се укључиле у биполарно надметање из којег су настала два чврста блока. Почетком </a:t>
            </a:r>
            <a:r>
              <a:rPr lang="sr-Latn-BA" dirty="0" smtClean="0"/>
              <a:t>XX </a:t>
            </a:r>
            <a:r>
              <a:rPr lang="sr-Cyrl-CS" dirty="0" smtClean="0"/>
              <a:t>века ратови су још увек могли прилично олако да се отпочињу.</a:t>
            </a:r>
            <a:endParaRPr lang="en-US" dirty="0" smtClean="0"/>
          </a:p>
          <a:p>
            <a:pPr algn="just"/>
            <a:r>
              <a:rPr lang="sr-Cyrl-CS" dirty="0" smtClean="0"/>
              <a:t>Крајем прве деценије </a:t>
            </a:r>
            <a:r>
              <a:rPr lang="sr-Latn-BA" dirty="0" smtClean="0"/>
              <a:t>XX </a:t>
            </a:r>
            <a:r>
              <a:rPr lang="sr-Cyrl-CS" dirty="0" smtClean="0"/>
              <a:t>века, равнотежа снага се преобразила у две оштро супростављене коалиције, подједнако ригидне и неодговорне у односу на последице својих поступака. Русија је била блиска са Србијом</a:t>
            </a:r>
            <a:r>
              <a:rPr lang="sr-Latn-BA" dirty="0" smtClean="0"/>
              <a:t>, </a:t>
            </a:r>
            <a:r>
              <a:rPr lang="sr-Cyrl-CS" dirty="0" smtClean="0"/>
              <a:t>лидером борбе на Балкану за ослобођење од турске власти.</a:t>
            </a:r>
            <a:endParaRPr lang="en-US" dirty="0" smtClean="0"/>
          </a:p>
          <a:p>
            <a:pPr algn="just"/>
            <a:endParaRPr lang="en-US" dirty="0">
              <a:latin typeface="Times New Roman" pitchFamily="18" charset="0"/>
              <a:cs typeface="Times New Roman" pitchFamily="18"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RS" dirty="0" smtClean="0"/>
              <a:t>Питања</a:t>
            </a:r>
            <a:endParaRPr lang="en-US" dirty="0"/>
          </a:p>
        </p:txBody>
      </p:sp>
      <p:sp>
        <p:nvSpPr>
          <p:cNvPr id="3" name="Content Placeholder 2"/>
          <p:cNvSpPr>
            <a:spLocks noGrp="1"/>
          </p:cNvSpPr>
          <p:nvPr>
            <p:ph idx="1"/>
          </p:nvPr>
        </p:nvSpPr>
        <p:spPr/>
        <p:txBody>
          <a:bodyPr>
            <a:noAutofit/>
          </a:bodyPr>
          <a:lstStyle/>
          <a:p>
            <a:pPr algn="just"/>
            <a:r>
              <a:rPr lang="sr-Cyrl-RS" sz="2400" dirty="0" smtClean="0">
                <a:latin typeface="Times New Roman" pitchFamily="18" charset="0"/>
                <a:cs typeface="Times New Roman" pitchFamily="18" charset="0"/>
              </a:rPr>
              <a:t>1.Велике силе на фронтовима 1915.</a:t>
            </a:r>
          </a:p>
          <a:p>
            <a:pPr algn="just"/>
            <a:r>
              <a:rPr lang="sr-Cyrl-RS" sz="2400" dirty="0" smtClean="0">
                <a:latin typeface="Times New Roman" pitchFamily="18" charset="0"/>
                <a:cs typeface="Times New Roman" pitchFamily="18" charset="0"/>
              </a:rPr>
              <a:t>2.Немачки утицај на бољшевички преврет и корист од њега.</a:t>
            </a:r>
          </a:p>
          <a:p>
            <a:pPr algn="just"/>
            <a:r>
              <a:rPr lang="sr-Cyrl-RS" sz="2400" dirty="0" smtClean="0">
                <a:latin typeface="Times New Roman" pitchFamily="18" charset="0"/>
                <a:cs typeface="Times New Roman" pitchFamily="18" charset="0"/>
              </a:rPr>
              <a:t>3.Вилсонова доктрина по питању Првог </a:t>
            </a:r>
            <a:r>
              <a:rPr lang="sr-Cyrl-RS" sz="2400" smtClean="0">
                <a:latin typeface="Times New Roman" pitchFamily="18" charset="0"/>
                <a:cs typeface="Times New Roman" pitchFamily="18" charset="0"/>
              </a:rPr>
              <a:t>светског рата и односа у свету.</a:t>
            </a:r>
            <a:endParaRPr lang="sr-Cyrl-RS" sz="2400" dirty="0" smtClean="0">
              <a:latin typeface="Times New Roman" pitchFamily="18" charset="0"/>
              <a:cs typeface="Times New Roman" pitchFamily="18" charset="0"/>
            </a:endParaRPr>
          </a:p>
          <a:p>
            <a:pPr algn="just"/>
            <a:r>
              <a:rPr lang="sr-Cyrl-RS" sz="2400" dirty="0" smtClean="0">
                <a:latin typeface="Times New Roman" pitchFamily="18" charset="0"/>
                <a:cs typeface="Times New Roman" pitchFamily="18" charset="0"/>
              </a:rPr>
              <a:t>4.САД и њихов улазак у рат.</a:t>
            </a:r>
          </a:p>
          <a:p>
            <a:pPr algn="just"/>
            <a:r>
              <a:rPr lang="sr-Cyrl-RS" sz="2400" dirty="0" smtClean="0">
                <a:latin typeface="Times New Roman" pitchFamily="18" charset="0"/>
                <a:cs typeface="Times New Roman" pitchFamily="18" charset="0"/>
              </a:rPr>
              <a:t>5.Версајски мировни споразум.</a:t>
            </a:r>
            <a:endParaRPr lang="en-US" sz="2400" dirty="0">
              <a:latin typeface="Times New Roman" pitchFamily="18" charset="0"/>
              <a:cs typeface="Times New Roman" pitchFamily="18"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RS" dirty="0" smtClean="0"/>
              <a:t>Настанак версајске Европе</a:t>
            </a:r>
            <a:endParaRPr lang="en-US" dirty="0"/>
          </a:p>
        </p:txBody>
      </p:sp>
      <p:sp>
        <p:nvSpPr>
          <p:cNvPr id="3" name="Content Placeholder 2"/>
          <p:cNvSpPr>
            <a:spLocks noGrp="1"/>
          </p:cNvSpPr>
          <p:nvPr>
            <p:ph idx="1"/>
          </p:nvPr>
        </p:nvSpPr>
        <p:spPr/>
        <p:txBody>
          <a:bodyPr>
            <a:normAutofit fontScale="77500" lnSpcReduction="20000"/>
          </a:bodyPr>
          <a:lstStyle/>
          <a:p>
            <a:pPr algn="just">
              <a:buNone/>
            </a:pPr>
            <a:r>
              <a:rPr lang="en-US" dirty="0" smtClean="0"/>
              <a:t>    </a:t>
            </a:r>
            <a:r>
              <a:rPr lang="sr-Cyrl-CS" dirty="0" smtClean="0"/>
              <a:t>С обзиром на то да се ништа у вези с Првим светским ратом није дешавало онако како је планирано, било је неизбежно да се тежња за миром покаже подједнако јаловом, као и очекивања с којима су народи улетели у катастрофу. Страдања су достигла застрашујуће размере и тиме засенила политичке спорове који су представљали увод у сукоб – борбу за утицај на Балкану, поседовање Алзаса и Лорена и превласти на мору. Да су европски државници наставили да се понашају у складу с правилима предратног међународног поретка, компромисни мир је могао да се склопи у пролеће 1915. године. Крваве офанзиве с једне и с друге стране биле су завршене и на свим фронтовима је владала </a:t>
            </a:r>
            <a:r>
              <a:rPr lang="sr-Cyrl-RS" dirty="0" smtClean="0"/>
              <a:t>пат</a:t>
            </a:r>
            <a:r>
              <a:rPr lang="sr-Cyrl-CS" dirty="0" smtClean="0"/>
              <a:t> </a:t>
            </a:r>
            <a:r>
              <a:rPr lang="sr-Cyrl-CS" dirty="0" smtClean="0"/>
              <a:t>позиција. </a:t>
            </a:r>
            <a:endParaRPr lang="en-US" dirty="0">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RS" dirty="0" smtClean="0"/>
              <a:t>Настанак версајске Европе</a:t>
            </a:r>
            <a:endParaRPr lang="en-US" dirty="0"/>
          </a:p>
        </p:txBody>
      </p:sp>
      <p:sp>
        <p:nvSpPr>
          <p:cNvPr id="3" name="Content Placeholder 2"/>
          <p:cNvSpPr>
            <a:spLocks noGrp="1"/>
          </p:cNvSpPr>
          <p:nvPr>
            <p:ph idx="1"/>
          </p:nvPr>
        </p:nvSpPr>
        <p:spPr/>
        <p:txBody>
          <a:bodyPr>
            <a:normAutofit fontScale="92500" lnSpcReduction="20000"/>
          </a:bodyPr>
          <a:lstStyle/>
          <a:p>
            <a:pPr algn="just"/>
            <a:r>
              <a:rPr lang="sr-Cyrl-CS" dirty="0" smtClean="0"/>
              <a:t>Поразивши Русију захваљујући бољшевичком преврату (у коме је активно учествовала), Немачка је 3. марта 1918. године </a:t>
            </a:r>
            <a:r>
              <a:rPr lang="sr-Cyrl-RS" dirty="0" smtClean="0"/>
              <a:t>бољшевичком руководству на челу са Лењином,</a:t>
            </a:r>
            <a:r>
              <a:rPr lang="sr-Cyrl-CS" dirty="0" smtClean="0"/>
              <a:t> издиктирала услове мира у Брест-Литовску, на основу којег је припојила једну трећину европског дела Русије и успоставила протектора</a:t>
            </a:r>
            <a:r>
              <a:rPr lang="sr-Cyrl-RS" dirty="0" smtClean="0"/>
              <a:t>т</a:t>
            </a:r>
            <a:r>
              <a:rPr lang="sr-Cyrl-CS" dirty="0" smtClean="0"/>
              <a:t> у Украјини. Дефинишући шта подразумева под „светском политиком“, Немачка се определила за то да оствари бар хегемонију у Европи.</a:t>
            </a:r>
            <a:endParaRPr lang="en-US" dirty="0" smtClean="0"/>
          </a:p>
          <a:p>
            <a:pPr algn="just"/>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RS" dirty="0" smtClean="0"/>
              <a:t>Настанак версајске Европе</a:t>
            </a:r>
            <a:endParaRPr lang="en-US" dirty="0"/>
          </a:p>
        </p:txBody>
      </p:sp>
      <p:sp>
        <p:nvSpPr>
          <p:cNvPr id="3" name="Content Placeholder 2"/>
          <p:cNvSpPr>
            <a:spLocks noGrp="1"/>
          </p:cNvSpPr>
          <p:nvPr>
            <p:ph idx="1"/>
          </p:nvPr>
        </p:nvSpPr>
        <p:spPr/>
        <p:txBody>
          <a:bodyPr>
            <a:normAutofit fontScale="85000" lnSpcReduction="20000"/>
          </a:bodyPr>
          <a:lstStyle/>
          <a:p>
            <a:pPr algn="just"/>
            <a:r>
              <a:rPr lang="sr-Cyrl-CS" dirty="0" smtClean="0"/>
              <a:t>Улазак САД у рат технички је омогућио постизање коначне победе (можда пре изједначавању снага), иако њени ратни циљеви готово да нису имали никакве везе са светским поретком, какав је Европа познавала скоро три века и због којег је вероватно и ушла у рат. Америка је презирала идеју о равнотежи снага, а реалполитику је сматрала неморалном. Амерички критеријуми за успостављање међународног поретка били су демократија, систем колективне безбедности и самоопредељења народа, а ниједна од тих идеја није била обухваћена ниједним ранијим европским споразумом.</a:t>
            </a:r>
            <a:endParaRPr lang="en-US" dirty="0" smtClean="0"/>
          </a:p>
          <a:p>
            <a:pPr algn="just"/>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RS" dirty="0" smtClean="0"/>
              <a:t>Настанак версајске Европе</a:t>
            </a:r>
            <a:endParaRPr lang="en-US" dirty="0"/>
          </a:p>
        </p:txBody>
      </p:sp>
      <p:sp>
        <p:nvSpPr>
          <p:cNvPr id="3" name="Content Placeholder 2"/>
          <p:cNvSpPr>
            <a:spLocks noGrp="1"/>
          </p:cNvSpPr>
          <p:nvPr>
            <p:ph idx="1"/>
          </p:nvPr>
        </p:nvSpPr>
        <p:spPr/>
        <p:txBody>
          <a:bodyPr>
            <a:normAutofit fontScale="77500" lnSpcReduction="20000"/>
          </a:bodyPr>
          <a:lstStyle/>
          <a:p>
            <a:pPr algn="just"/>
            <a:r>
              <a:rPr lang="sr-Cyrl-CS" dirty="0" smtClean="0"/>
              <a:t>Вилсонова доктрина о самоопредељењу народа и систему колективне безбедности довела је европске дипломате на потпно непознат терен. Велика Британија и Аустрија су се током целог </a:t>
            </a:r>
            <a:r>
              <a:rPr lang="sr-Latn-BA" dirty="0" smtClean="0"/>
              <a:t>XIX </a:t>
            </a:r>
            <a:r>
              <a:rPr lang="sr-Cyrl-CS" dirty="0" smtClean="0"/>
              <a:t>века опирале сламању Отоманске имерије стога што су биле убеђене да би мање државе које би из ње настале пореметиле међународни поредак. Према њиховом мишљењу, неискуство мањих држава заоштрило би наслеђе етничке сукобе, док би њихова релативна слабост доводила у искушење велике силе да се уплићу. Француска је због равнотеже спречена да припоји франкофонски, валонски део Белгије, а Немачка је одвраћана од уједињења с Аустрјом.</a:t>
            </a:r>
            <a:endParaRPr lang="en-US" dirty="0" smtClean="0"/>
          </a:p>
          <a:p>
            <a:pPr algn="just"/>
            <a:endParaRPr lang="en-US" dirty="0">
              <a:latin typeface="Times New Roman" pitchFamily="18" charset="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RS" dirty="0" smtClean="0"/>
              <a:t>Настанак версајске Европе</a:t>
            </a:r>
            <a:endParaRPr lang="en-US" dirty="0"/>
          </a:p>
        </p:txBody>
      </p:sp>
      <p:sp>
        <p:nvSpPr>
          <p:cNvPr id="3" name="Content Placeholder 2"/>
          <p:cNvSpPr>
            <a:spLocks noGrp="1"/>
          </p:cNvSpPr>
          <p:nvPr>
            <p:ph idx="1"/>
          </p:nvPr>
        </p:nvSpPr>
        <p:spPr/>
        <p:txBody>
          <a:bodyPr>
            <a:noAutofit/>
          </a:bodyPr>
          <a:lstStyle/>
          <a:p>
            <a:pPr algn="just"/>
            <a:r>
              <a:rPr lang="sr-Cyrl-CS" sz="2400" dirty="0" smtClean="0"/>
              <a:t>Према америчком мишљењу, ратове није изазиваоло самоопредељење, већ то што до њега није дошло; дестабилизацију су изазвали покушаји да се одржи равнотежа снага, а не њено одсуство. Вилсон је предложио да мир буде заснован на принципу колективне безбедности. По његовом мишљењу, као и мишљењу свих његових следбеника, безбедност у свету није захтевала одбрану националних интереса, већ мир као правни концепт.</a:t>
            </a:r>
            <a:endParaRPr lang="en-US" sz="2400" dirty="0" smtClean="0"/>
          </a:p>
          <a:p>
            <a:pPr algn="just"/>
            <a:endParaRPr lang="en-US" sz="2400" dirty="0">
              <a:cs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RS" dirty="0" smtClean="0"/>
              <a:t>Настанак версајске Европе</a:t>
            </a:r>
            <a:endParaRPr lang="en-US" dirty="0"/>
          </a:p>
        </p:txBody>
      </p:sp>
      <p:sp>
        <p:nvSpPr>
          <p:cNvPr id="3" name="Content Placeholder 2"/>
          <p:cNvSpPr>
            <a:spLocks noGrp="1"/>
          </p:cNvSpPr>
          <p:nvPr>
            <p:ph idx="1"/>
          </p:nvPr>
        </p:nvSpPr>
        <p:spPr/>
        <p:txBody>
          <a:bodyPr>
            <a:normAutofit fontScale="85000" lnSpcReduction="10000"/>
          </a:bodyPr>
          <a:lstStyle/>
          <a:p>
            <a:pPr algn="just"/>
            <a:r>
              <a:rPr lang="sr-Cyrl-CS" sz="2800" dirty="0" smtClean="0"/>
              <a:t>Тако је Вилсон у мају 1916. године, када је први пут изложио свој план за оснивање једне светске организације, несумњиво био убеђен да је то његова властита идеја. Без обзира на то у чијој се глави заиста зачело, Друштво народа је у суштини представљало америчку идеју. Вилсон је предвиђао једно „светско удружење зема</a:t>
            </a:r>
            <a:r>
              <a:rPr lang="en-US" sz="2800" dirty="0" smtClean="0"/>
              <a:t>љ</a:t>
            </a:r>
            <a:r>
              <a:rPr lang="sr-Cyrl-CS" sz="2800" dirty="0" smtClean="0"/>
              <a:t>а које би одржавало неповредиву безбедност морских путева за општу, несметану пловидбу свих народа на свету и спречавало сваки рат до којег би дошло због непоштовања уговорних обавеза или без упозорења и неподношења разлога на увид свету“ – дакле, пружало стварне гаранције интегритета и политичке независности.</a:t>
            </a:r>
            <a:endParaRPr lang="en-US" sz="2800" dirty="0" smtClean="0"/>
          </a:p>
          <a:p>
            <a:pPr algn="just"/>
            <a:endParaRPr lang="en-US" sz="28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RS" dirty="0" smtClean="0"/>
              <a:t>Настанак версајске Европе</a:t>
            </a:r>
            <a:endParaRPr lang="en-US" dirty="0"/>
          </a:p>
        </p:txBody>
      </p:sp>
      <p:sp>
        <p:nvSpPr>
          <p:cNvPr id="3" name="Content Placeholder 2"/>
          <p:cNvSpPr>
            <a:spLocks noGrp="1"/>
          </p:cNvSpPr>
          <p:nvPr>
            <p:ph idx="1"/>
          </p:nvPr>
        </p:nvSpPr>
        <p:spPr>
          <a:xfrm>
            <a:off x="0" y="1524000"/>
            <a:ext cx="8229600" cy="4525963"/>
          </a:xfrm>
        </p:spPr>
        <p:txBody>
          <a:bodyPr>
            <a:normAutofit fontScale="85000" lnSpcReduction="20000"/>
          </a:bodyPr>
          <a:lstStyle/>
          <a:p>
            <a:pPr algn="just">
              <a:buNone/>
            </a:pPr>
            <a:endParaRPr lang="en-US" dirty="0" smtClean="0">
              <a:latin typeface="Times New Roman" pitchFamily="18" charset="0"/>
              <a:cs typeface="Times New Roman" pitchFamily="18" charset="0"/>
            </a:endParaRPr>
          </a:p>
          <a:p>
            <a:pPr algn="just">
              <a:buNone/>
            </a:pPr>
            <a:r>
              <a:rPr lang="en-US" dirty="0" smtClean="0">
                <a:latin typeface="Times New Roman" pitchFamily="18" charset="0"/>
                <a:cs typeface="Times New Roman" pitchFamily="18" charset="0"/>
              </a:rPr>
              <a:t>    </a:t>
            </a:r>
            <a:r>
              <a:rPr lang="sr-Cyrl-CS" dirty="0" smtClean="0"/>
              <a:t>Вилсон је 8. јануара 1918. године, узео ствар у своје руке. На заједничкој седници оба дома Конгреса изнео америчке ратне циљеве, образложивши их у четири тачке. Оне су биле подељене у два дела, осам тачака је назвао обавезним стога што су „морале“ да се испуне. Оне су обухватале отворену дипломатију, слободну пловиду морем, опште разоружање, уклањање трговачких баријера, непристрасно решавање колонијалних питања, обнову белгијске државе, повлачење са руске територије и као најважније, оснивање Друштва народа.</a:t>
            </a:r>
            <a:endParaRPr lang="en-US" smtClean="0"/>
          </a:p>
          <a:p>
            <a:pPr algn="just">
              <a:buNone/>
            </a:pPr>
            <a:endParaRPr lang="en-US" dirty="0">
              <a:latin typeface="Times New Roman" pitchFamily="18" charset="0"/>
              <a:cs typeface="Times New Roman"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RS" dirty="0" smtClean="0"/>
              <a:t>Настанак версајске Европе</a:t>
            </a:r>
            <a:endParaRPr lang="en-US" dirty="0"/>
          </a:p>
        </p:txBody>
      </p:sp>
      <p:sp>
        <p:nvSpPr>
          <p:cNvPr id="3" name="Content Placeholder 2"/>
          <p:cNvSpPr>
            <a:spLocks noGrp="1"/>
          </p:cNvSpPr>
          <p:nvPr>
            <p:ph idx="1"/>
          </p:nvPr>
        </p:nvSpPr>
        <p:spPr/>
        <p:txBody>
          <a:bodyPr>
            <a:normAutofit fontScale="77500" lnSpcReduction="20000"/>
          </a:bodyPr>
          <a:lstStyle/>
          <a:p>
            <a:pPr algn="just"/>
            <a:r>
              <a:rPr lang="sr-Cyrl-CS" dirty="0" smtClean="0"/>
              <a:t>До уласка Америке у рат, европске демократске земље нису се усуђивале да јавно испоље своје сумње у погледу Вилсонових идеја, већ су му, само да би га увеле у рат, на све могуће начине подлађивале. У тренутку када је Америка пришла савезницима, они су били у очајном положају. Удружене британске, француске и руске снаге нису биле довољне да надјачају Немачку, а после избијања револуције у Русији, страховали су да улазак Америке у рат можда неће значити ништа више од неутралисања слома Русије. Страх од немачке победе спречио је Британију и Француску да расправљају о циљевима са својим идеалистички настројеним партнером.</a:t>
            </a:r>
            <a:endParaRPr lang="en-US" dirty="0" smtClean="0"/>
          </a:p>
          <a:p>
            <a:pPr algn="just"/>
            <a:endParaRPr lang="en-US" dirty="0">
              <a:latin typeface="Times New Roman" pitchFamily="18" charset="0"/>
              <a:cs typeface="Times New Roman" pitchFamily="18"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53</TotalTime>
  <Words>1483</Words>
  <Application>Microsoft Office PowerPoint</Application>
  <PresentationFormat>On-screen Show (4:3)</PresentationFormat>
  <Paragraphs>39</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ИСТОРИЈА ДИПЛОМАТИЈЕ 3</vt:lpstr>
      <vt:lpstr>Настанак версајске Европе</vt:lpstr>
      <vt:lpstr>Настанак версајске Европе</vt:lpstr>
      <vt:lpstr>Настанак версајске Европе</vt:lpstr>
      <vt:lpstr>Настанак версајске Европе</vt:lpstr>
      <vt:lpstr>Настанак версајске Европе</vt:lpstr>
      <vt:lpstr>Настанак версајске Европе</vt:lpstr>
      <vt:lpstr>Настанак версајске Европе</vt:lpstr>
      <vt:lpstr>Настанак версајске Европе</vt:lpstr>
      <vt:lpstr>Настанак версајске Европе</vt:lpstr>
      <vt:lpstr>Настанак версајске Европе</vt:lpstr>
      <vt:lpstr>Настанак версајске Европе</vt:lpstr>
      <vt:lpstr>Настанак версајске Европе</vt:lpstr>
      <vt:lpstr>Настанак версајске Европе</vt:lpstr>
      <vt:lpstr>Питања</vt:lpstr>
      <vt:lpstr>Slide 16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ИСТОРИЈА ДИПЛОМАТИЈЕ</dc:title>
  <dc:creator>Zoran</dc:creator>
  <cp:lastModifiedBy>Zoran</cp:lastModifiedBy>
  <cp:revision>47</cp:revision>
  <dcterms:created xsi:type="dcterms:W3CDTF">2020-11-01T17:11:45Z</dcterms:created>
  <dcterms:modified xsi:type="dcterms:W3CDTF">2020-11-15T21:51:40Z</dcterms:modified>
</cp:coreProperties>
</file>