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9" r:id="rId4"/>
    <p:sldId id="262" r:id="rId5"/>
    <p:sldId id="261" r:id="rId6"/>
    <p:sldId id="257" r:id="rId7"/>
    <p:sldId id="258" r:id="rId8"/>
    <p:sldId id="259" r:id="rId9"/>
    <p:sldId id="267" r:id="rId10"/>
    <p:sldId id="260" r:id="rId11"/>
    <p:sldId id="263" r:id="rId12"/>
    <p:sldId id="264" r:id="rId13"/>
    <p:sldId id="265" r:id="rId14"/>
    <p:sldId id="266" r:id="rId15"/>
    <p:sldId id="268"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2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9AA99-63E7-4484-B715-DD33FF7A2409}" type="datetimeFigureOut">
              <a:rPr lang="en-US" smtClean="0"/>
              <a:pPr/>
              <a:t>11/15/2020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02C03-5588-4CE5-96A6-5B4459B7E5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latin typeface="Times New Roman" pitchFamily="18" charset="0"/>
                <a:cs typeface="Times New Roman" pitchFamily="18" charset="0"/>
              </a:rPr>
              <a:t>ИСТОРИЈА ДИПЛОМАТИЈЕ</a:t>
            </a:r>
            <a:r>
              <a:rPr lang="en-US" dirty="0" smtClean="0">
                <a:latin typeface="Times New Roman" pitchFamily="18" charset="0"/>
                <a:cs typeface="Times New Roman" pitchFamily="18" charset="0"/>
              </a:rPr>
              <a:t> 2</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Дипломатија у Новом веку</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Cyrl-CS" dirty="0" smtClean="0"/>
              <a:t>На почетку маја 1873. године Виљем I је стигао у посету у Петроград у пратњи Бизмарка и Молткеа. Тамо је и била потписана руско-немачка војна конвенција. „Ако било која европска држава, - гласио је чл. 1 те Конвенције, - нападне на једну од двеју царевина, онда ће ова у најкраћем могућем року добити помоћ у виду армије од двеста хиљада људи, способне за операције“. Конвенцију су потписала два генерала – Молтке и Берг. Истог дана, 6. маја, њу су ратификовала оба монарха. Руска дипломатија је овај уговор закључила зато што је он пружао извесне гаранције за безбедност западне границе. Ово је требало нарочито ценити услед непријатељске политике Енглеске у источним земљама.</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Дипломатија у Новом веку</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Cyrl-CS" dirty="0" smtClean="0"/>
              <a:t>После неуспеха мисија Вердера и Минха, тј. још у јесен 1876. године, између Русије и Аустрије су почели преговори о ставу Аустро-Угарске у случају руско-турског рата.</a:t>
            </a:r>
            <a:endParaRPr lang="en-US" dirty="0" smtClean="0"/>
          </a:p>
          <a:p>
            <a:pPr algn="just"/>
            <a:r>
              <a:rPr lang="sr-Cyrl-CS" dirty="0" smtClean="0"/>
              <a:t>15. јануара 1877. године, у Будимпешти је, најзад, потписана тајна ковенција, која је Русији обезбеђивала неутралност Аустро-Угарске у рату против Турске. У замену, Аустро-Угарској се давало право да окупира својим трупама Босну и Херцеговину. С друге стране, Аустро-Угарска се обавезивала да не проширује војне операције на Румунију, Србију, Бугарску и Црну Гору, а Русија – на Босну, Херцеговину, Србију и Црну Гору. Аустро-Угарска је, уосталом, одобравала учешће Србије и Црне Горе у рату на страни Русије.</a:t>
            </a:r>
            <a:endParaRPr lang="en-US" dirty="0" smtClean="0"/>
          </a:p>
          <a:p>
            <a:pPr algn="just"/>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Дипломатија у Новом веку</a:t>
            </a:r>
            <a:endParaRPr lang="en-US"/>
          </a:p>
        </p:txBody>
      </p:sp>
      <p:sp>
        <p:nvSpPr>
          <p:cNvPr id="3" name="Content Placeholder 2"/>
          <p:cNvSpPr>
            <a:spLocks noGrp="1"/>
          </p:cNvSpPr>
          <p:nvPr>
            <p:ph idx="1"/>
          </p:nvPr>
        </p:nvSpPr>
        <p:spPr/>
        <p:txBody>
          <a:bodyPr>
            <a:normAutofit fontScale="77500" lnSpcReduction="20000"/>
          </a:bodyPr>
          <a:lstStyle/>
          <a:p>
            <a:pPr algn="just"/>
            <a:r>
              <a:rPr lang="sr-Cyrl-CS" dirty="0" smtClean="0"/>
              <a:t>Једна допунска конвенција је предвиђала очекиване резултате престојећег рата. Територијалне добити у Европи ограничавале су се: за Аустро-Угарску на Босну и Херцеговину, изузимајући Новопазарски санџак, тј. територију која раздваја Србију од Црне Горе; о њој је требало да се склопи посебан споразум; за Русију – на враћање југозападне Бесарабије. Затим су се потврђивале одредбе Рајхштатског уговора о забрани стварања Цариграда. Обе конвенције – и главну и допунску – потписали су Андраши и руски амбасадор у Бечу Новиков. Сад је Русија могла ратовати, али су резултати њене евентуалне победе били унапред сведени на минимум. Русија је Аустро-Угарској за њену неутралност плаћала огромну цену.</a:t>
            </a:r>
            <a:endParaRPr lang="en-US" dirty="0" smtClean="0"/>
          </a:p>
          <a:p>
            <a:pPr algn="just"/>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Дипломатија у Новом веку</a:t>
            </a:r>
            <a:endParaRPr lang="en-US" dirty="0"/>
          </a:p>
        </p:txBody>
      </p:sp>
      <p:sp>
        <p:nvSpPr>
          <p:cNvPr id="3" name="Content Placeholder 2"/>
          <p:cNvSpPr>
            <a:spLocks noGrp="1"/>
          </p:cNvSpPr>
          <p:nvPr>
            <p:ph idx="1"/>
          </p:nvPr>
        </p:nvSpPr>
        <p:spPr/>
        <p:txBody>
          <a:bodyPr>
            <a:normAutofit fontScale="55000" lnSpcReduction="20000"/>
          </a:bodyPr>
          <a:lstStyle/>
          <a:p>
            <a:pPr algn="just"/>
            <a:r>
              <a:rPr lang="sr-Cyrl-CS" dirty="0" smtClean="0"/>
              <a:t>Санстефански уговор довео је до великог заоштрења у политичким круговима европских престоница. Јако затегнута ситуација тражила је хитна решења.Тиме је био отворен пут за сазив конгреса у Берлину.</a:t>
            </a:r>
            <a:endParaRPr lang="en-US" dirty="0" smtClean="0"/>
          </a:p>
          <a:p>
            <a:pPr algn="just"/>
            <a:r>
              <a:rPr lang="sr-Cyrl-CS" dirty="0" smtClean="0"/>
              <a:t>Конгес је отворен 13. јуна 1878. године у Берлину. На челу делегације великих сила били су министри иностраних послова или претседници влада: Бизмарк, Горчаков, Биконсфилд, Андраши, Вадингтон и Корти. Председавао је, као домаћин, Бизмарк, а његовим посредништвом је било уређено спорно питање: Енглези су пристали на предају Софијског санџака Бугарској, а Русији је дата мисија да организује државну власт у Бугарској кнежевини.</a:t>
            </a:r>
            <a:endParaRPr lang="en-US" dirty="0" smtClean="0"/>
          </a:p>
          <a:p>
            <a:pPr algn="just"/>
            <a:r>
              <a:rPr lang="sr-Cyrl-CS" dirty="0" smtClean="0"/>
              <a:t>Окупација Босне и Херцеговине од стране Аустро-Угарске прошла је на конгресу вишемање глатко. Енглеска и Немачка су подржавале Аустрију, а Русија није могла одустати од обавеза које је примила још по Будимпештанској конвенцији од 1877. године. Турска је протествовала, али њен глас није узет у обзир. Конгрес је оставио на снази одредбе Санстефанског уговора о Бесарабији, Добруџи, о независности Црне Горе, Србије и Румуније.</a:t>
            </a:r>
            <a:endParaRPr lang="en-US" dirty="0" smtClean="0"/>
          </a:p>
          <a:p>
            <a:pPr>
              <a:buNone/>
            </a:pPr>
            <a:endParaRPr lang="en-US" dirty="0" smtClean="0"/>
          </a:p>
          <a:p>
            <a:pPr algn="just">
              <a:buNone/>
            </a:pPr>
            <a:r>
              <a:rPr lang="sr-Cyrl-C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Дипломатија у Новом веку</a:t>
            </a:r>
            <a:endParaRPr lang="en-US" dirty="0"/>
          </a:p>
        </p:txBody>
      </p:sp>
      <p:sp>
        <p:nvSpPr>
          <p:cNvPr id="3" name="Content Placeholder 2"/>
          <p:cNvSpPr>
            <a:spLocks noGrp="1"/>
          </p:cNvSpPr>
          <p:nvPr>
            <p:ph idx="1"/>
          </p:nvPr>
        </p:nvSpPr>
        <p:spPr/>
        <p:txBody>
          <a:bodyPr>
            <a:normAutofit fontScale="62500" lnSpcReduction="20000"/>
          </a:bodyPr>
          <a:lstStyle/>
          <a:p>
            <a:pPr algn="just"/>
            <a:r>
              <a:rPr lang="sr-Cyrl-CS" dirty="0" smtClean="0"/>
              <a:t>Године 1894. потписан је војни споразум којим се Француска обавезала да помогне Русију у случају да је нападне Немачка или Аустрија заједно с Немачком. Русија је требало да подржи Француску уколико је нападне Немачка или Немачка заједно с Италијом. Овај војни споразум познат под називом „судбоносни савез“, представљао је прекретницу у срљању Европе у рат. После успостављања Атанте, равнотежа снага више није функционисала. Одмеравање снага је постало правило, а не изузетак. Дипломатија је престала да буде вештина постизања компромиса. Могућност да током неке кризе догађаја измакну контроли постала је само питање времена.</a:t>
            </a:r>
            <a:endParaRPr lang="en-US" dirty="0" smtClean="0"/>
          </a:p>
          <a:p>
            <a:pPr algn="just"/>
            <a:r>
              <a:rPr lang="sr-Cyrl-CS" dirty="0" smtClean="0"/>
              <a:t>Настанком енглеско-француског блока 1907. године, на </a:t>
            </a:r>
            <a:r>
              <a:rPr lang="sr-Cyrl-CS" dirty="0" smtClean="0"/>
              <a:t>евр</a:t>
            </a:r>
            <a:r>
              <a:rPr lang="en-US" dirty="0" smtClean="0"/>
              <a:t>o</a:t>
            </a:r>
            <a:r>
              <a:rPr lang="sr-Cyrl-CS" dirty="0" smtClean="0"/>
              <a:t>пској </a:t>
            </a:r>
            <a:r>
              <a:rPr lang="sr-Cyrl-CS" dirty="0" smtClean="0"/>
              <a:t>дипломатској сцени остале су само две силе: Тројни споразум-Антанта и немачко-астријски војни саве</a:t>
            </a:r>
            <a:r>
              <a:rPr lang="ru-RU" dirty="0" smtClean="0"/>
              <a:t>з (Централне силе)</a:t>
            </a:r>
            <a:r>
              <a:rPr lang="sr-Cyrl-CS" dirty="0" smtClean="0"/>
              <a:t>. Немачка је тиме била потпуно заокружена. Као и у случају с Француском, Британци су с Русима, најпре, склопили споразум у вези с колонијама и тиме изгладили своје односе.</a:t>
            </a:r>
            <a:endParaRPr lang="en-US" dirty="0" smtClean="0"/>
          </a:p>
          <a:p>
            <a:pPr algn="just"/>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Питања</a:t>
            </a:r>
            <a:endParaRPr lang="en-US" dirty="0"/>
          </a:p>
        </p:txBody>
      </p:sp>
      <p:sp>
        <p:nvSpPr>
          <p:cNvPr id="3" name="Content Placeholder 2"/>
          <p:cNvSpPr>
            <a:spLocks noGrp="1"/>
          </p:cNvSpPr>
          <p:nvPr>
            <p:ph idx="1"/>
          </p:nvPr>
        </p:nvSpPr>
        <p:spPr/>
        <p:txBody>
          <a:bodyPr>
            <a:noAutofit/>
          </a:bodyPr>
          <a:lstStyle/>
          <a:p>
            <a:pPr algn="just"/>
            <a:r>
              <a:rPr lang="sr-Cyrl-RS" sz="2400" dirty="0" smtClean="0">
                <a:latin typeface="Times New Roman" pitchFamily="18" charset="0"/>
                <a:cs typeface="Times New Roman" pitchFamily="18" charset="0"/>
              </a:rPr>
              <a:t>1.Значај Вестфалског мира.</a:t>
            </a:r>
          </a:p>
          <a:p>
            <a:pPr algn="just"/>
            <a:r>
              <a:rPr lang="sr-Cyrl-RS" sz="2400" dirty="0" smtClean="0">
                <a:latin typeface="Times New Roman" pitchFamily="18" charset="0"/>
                <a:cs typeface="Times New Roman" pitchFamily="18" charset="0"/>
              </a:rPr>
              <a:t>2.Ратови са Турском 1683-1689.</a:t>
            </a:r>
          </a:p>
          <a:p>
            <a:pPr algn="just"/>
            <a:r>
              <a:rPr lang="sr-Cyrl-RS" sz="2400" dirty="0" smtClean="0">
                <a:latin typeface="Times New Roman" pitchFamily="18" charset="0"/>
                <a:cs typeface="Times New Roman" pitchFamily="18" charset="0"/>
              </a:rPr>
              <a:t>3.Света Алијанса.</a:t>
            </a:r>
          </a:p>
          <a:p>
            <a:pPr algn="just"/>
            <a:r>
              <a:rPr lang="sr-Cyrl-RS" sz="2400" smtClean="0">
                <a:latin typeface="Times New Roman" pitchFamily="18" charset="0"/>
                <a:cs typeface="Times New Roman" pitchFamily="18" charset="0"/>
              </a:rPr>
              <a:t>4.Берлински конгрес.</a:t>
            </a:r>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Дипломатија од </a:t>
            </a:r>
            <a:r>
              <a:rPr lang="sr-Latn-BA" dirty="0" smtClean="0"/>
              <a:t>XV </a:t>
            </a:r>
            <a:r>
              <a:rPr lang="sr-Cyrl-RS" dirty="0" smtClean="0"/>
              <a:t>до</a:t>
            </a:r>
            <a:r>
              <a:rPr lang="sr-Latn-BA" dirty="0" smtClean="0"/>
              <a:t>XVIII</a:t>
            </a:r>
            <a:r>
              <a:rPr lang="sr-Cyrl-RS" dirty="0" smtClean="0"/>
              <a:t> века</a:t>
            </a:r>
            <a:endParaRPr lang="en-US" dirty="0"/>
          </a:p>
        </p:txBody>
      </p:sp>
      <p:sp>
        <p:nvSpPr>
          <p:cNvPr id="3" name="Content Placeholder 2"/>
          <p:cNvSpPr>
            <a:spLocks noGrp="1"/>
          </p:cNvSpPr>
          <p:nvPr>
            <p:ph idx="1"/>
          </p:nvPr>
        </p:nvSpPr>
        <p:spPr/>
        <p:txBody>
          <a:bodyPr>
            <a:normAutofit fontScale="55000" lnSpcReduction="20000"/>
          </a:bodyPr>
          <a:lstStyle/>
          <a:p>
            <a:pPr algn="just"/>
            <a:r>
              <a:rPr lang="sr-Cyrl-CS" dirty="0" smtClean="0"/>
              <a:t>Срж дипломатске делатности европских држава (</a:t>
            </a:r>
            <a:r>
              <a:rPr lang="sr-Latn-BA" dirty="0" smtClean="0"/>
              <a:t>XV</a:t>
            </a:r>
            <a:r>
              <a:rPr lang="sr-Cyrl-CS" dirty="0" smtClean="0"/>
              <a:t>–</a:t>
            </a:r>
            <a:r>
              <a:rPr lang="sr-Latn-BA" dirty="0" smtClean="0"/>
              <a:t>XVIII </a:t>
            </a:r>
            <a:r>
              <a:rPr lang="sr-Cyrl-CS" dirty="0" smtClean="0"/>
              <a:t>века) своди се на борбу за трговачку и политичку превласт. Дипломатија овог доба се може поделити на:</a:t>
            </a:r>
            <a:endParaRPr lang="en-US" dirty="0" smtClean="0"/>
          </a:p>
          <a:p>
            <a:pPr algn="just"/>
            <a:r>
              <a:rPr lang="sr-Cyrl-CS" dirty="0" smtClean="0"/>
              <a:t>1. Период шпанске превласти у Европи, који обухвата скоро цео </a:t>
            </a:r>
            <a:r>
              <a:rPr lang="sr-Latn-BA" dirty="0" smtClean="0"/>
              <a:t>XVI </a:t>
            </a:r>
            <a:r>
              <a:rPr lang="sr-Cyrl-CS" dirty="0" smtClean="0"/>
              <a:t>век. На западу Европе ово је период шпанско</a:t>
            </a:r>
            <a:r>
              <a:rPr lang="sr-Latn-BA" dirty="0" smtClean="0"/>
              <a:t>-</a:t>
            </a:r>
            <a:r>
              <a:rPr lang="sr-Cyrl-CS" dirty="0" smtClean="0"/>
              <a:t>француског супарништва и борби.</a:t>
            </a:r>
            <a:endParaRPr lang="en-US" dirty="0" smtClean="0"/>
          </a:p>
          <a:p>
            <a:pPr algn="just"/>
            <a:r>
              <a:rPr lang="sr-Cyrl-CS" dirty="0" smtClean="0"/>
              <a:t>2. Период француске хегемоније у Европи. Њен кулминациони момент је Вестфалски мир (1648) и с њим скопчана спољна политика Луја </a:t>
            </a:r>
            <a:r>
              <a:rPr lang="sr-Latn-CS" dirty="0" smtClean="0"/>
              <a:t>XIV.</a:t>
            </a:r>
            <a:r>
              <a:rPr lang="sr-Cyrl-CS" dirty="0" smtClean="0"/>
              <a:t> Ово је такође време упорне борбе између Француске и Холандије, време сјајне дипломатске делатности младе холандске </a:t>
            </a:r>
            <a:r>
              <a:rPr lang="en-US" dirty="0" err="1" smtClean="0"/>
              <a:t>државе</a:t>
            </a:r>
            <a:r>
              <a:rPr lang="sr-Cyrl-CS" dirty="0" smtClean="0"/>
              <a:t> и њених претставника, време знатнога јачања Енглеске, особито после буржоаске револуције </a:t>
            </a:r>
            <a:r>
              <a:rPr lang="sr-Latn-BA" dirty="0" smtClean="0"/>
              <a:t>XVII </a:t>
            </a:r>
            <a:r>
              <a:rPr lang="sr-Cyrl-CS" dirty="0" smtClean="0"/>
              <a:t>века и време јачања улоге њене дипломатије у Европи.</a:t>
            </a:r>
            <a:endParaRPr lang="en-US" dirty="0" smtClean="0"/>
          </a:p>
          <a:p>
            <a:pPr algn="just"/>
            <a:r>
              <a:rPr lang="sr-Cyrl-CS" dirty="0" smtClean="0"/>
              <a:t>3. Трећи период се приближно поклапа са </a:t>
            </a:r>
            <a:r>
              <a:rPr lang="sr-Latn-BA" dirty="0" smtClean="0"/>
              <a:t>XVIII </a:t>
            </a:r>
            <a:r>
              <a:rPr lang="sr-Cyrl-CS" dirty="0" smtClean="0"/>
              <a:t>веком. Ово је пре свега борба између Енглеске и Француске за колоније и за прво место у светској политици.</a:t>
            </a:r>
            <a:endParaRPr lang="en-US" dirty="0" smtClean="0"/>
          </a:p>
          <a:p>
            <a:pPr algn="just"/>
            <a:r>
              <a:rPr lang="sr-Cyrl-CS" dirty="0" smtClean="0"/>
              <a:t>У ово време на истоку Европе јавља се као стални учесник у међународним односима младо Руско царство.</a:t>
            </a:r>
            <a:endParaRPr lang="en-US" dirty="0" smtClean="0"/>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Дипломатија од </a:t>
            </a:r>
            <a:r>
              <a:rPr lang="sr-Latn-BA" dirty="0" smtClean="0"/>
              <a:t>XV </a:t>
            </a:r>
            <a:r>
              <a:rPr lang="sr-Cyrl-RS" dirty="0" smtClean="0"/>
              <a:t>до</a:t>
            </a:r>
            <a:r>
              <a:rPr lang="sr-Latn-BA" dirty="0" smtClean="0"/>
              <a:t>XVIII</a:t>
            </a:r>
            <a:r>
              <a:rPr lang="sr-Cyrl-RS" dirty="0" smtClean="0"/>
              <a:t> века</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Cyrl-CS" dirty="0" smtClean="0"/>
              <a:t>За историју дипломатије нарочито важан догађај било је одржавање Вестфалских мировних преговора којима почиње историја европских конгреса. </a:t>
            </a:r>
            <a:endParaRPr lang="en-US" dirty="0" smtClean="0"/>
          </a:p>
          <a:p>
            <a:pPr algn="just"/>
            <a:r>
              <a:rPr lang="sr-Cyrl-CS" dirty="0" smtClean="0"/>
              <a:t>Значај Вестфалског мира се састоји у томе што је најзад њиме успостављено унутрашње уређење Немачке и учвршћено њено политичко расуло, чиме је стварно уништено царство. С друге стране, одредио је границе европског континента.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Дипломатија од </a:t>
            </a:r>
            <a:r>
              <a:rPr lang="sr-Latn-BA" dirty="0" smtClean="0"/>
              <a:t>XV </a:t>
            </a:r>
            <a:r>
              <a:rPr lang="sr-Cyrl-RS" dirty="0" smtClean="0"/>
              <a:t>до</a:t>
            </a:r>
            <a:r>
              <a:rPr lang="sr-Latn-BA" dirty="0" smtClean="0"/>
              <a:t>XVIII</a:t>
            </a:r>
            <a:r>
              <a:rPr lang="sr-Cyrl-RS" dirty="0" smtClean="0"/>
              <a:t> века</a:t>
            </a:r>
            <a:endParaRPr lang="en-US" dirty="0"/>
          </a:p>
        </p:txBody>
      </p:sp>
      <p:sp>
        <p:nvSpPr>
          <p:cNvPr id="3" name="Content Placeholder 2"/>
          <p:cNvSpPr>
            <a:spLocks noGrp="1"/>
          </p:cNvSpPr>
          <p:nvPr>
            <p:ph idx="1"/>
          </p:nvPr>
        </p:nvSpPr>
        <p:spPr/>
        <p:txBody>
          <a:bodyPr>
            <a:normAutofit fontScale="70000" lnSpcReduction="20000"/>
          </a:bodyPr>
          <a:lstStyle/>
          <a:p>
            <a:pPr algn="just"/>
            <a:r>
              <a:rPr lang="sr-Cyrl-CS" dirty="0" smtClean="0"/>
              <a:t>Вестфалски уговор је полазни докуменат за све уговоре, све до Француске буржоаске револуције крајем </a:t>
            </a:r>
            <a:r>
              <a:rPr lang="sr-Latn-BA" dirty="0" smtClean="0"/>
              <a:t>XVIII</a:t>
            </a:r>
            <a:r>
              <a:rPr lang="sr-Cyrl-CS" dirty="0" smtClean="0"/>
              <a:t> века. Немачки кнежеви су добили право да воде самосталну спољну политику, да закључују уговоре са страним државама, да објављују рат и склапају мир, истина под условом да њихова спољна политика не буде уперена против царства. Али овај услов није стварно имао значење. Шведска успева да дођ</a:t>
            </a:r>
            <a:r>
              <a:rPr lang="en-US" dirty="0" smtClean="0"/>
              <a:t>у</a:t>
            </a:r>
            <a:r>
              <a:rPr lang="sr-Cyrl-CS" dirty="0" smtClean="0"/>
              <a:t> у њене руке ушћа источно-европских река што утичу у Балтичко и Северно море, којима су ишли товари пшенице из источне Европе у Холандију и Енглеску. Француска добије Алзас уз три епископије које је раније стекла. Француски захтев за „природне границе“ почиње на тај начин да се остварује. Мировним уговором је призната самосталност Холандије и независност Швајцарске од царства. Као гарантни мировног уговора одређени су Француска и Шведска.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Дипломатија од </a:t>
            </a:r>
            <a:r>
              <a:rPr lang="sr-Latn-BA" dirty="0" smtClean="0"/>
              <a:t>XV </a:t>
            </a:r>
            <a:r>
              <a:rPr lang="sr-Cyrl-RS" dirty="0" smtClean="0"/>
              <a:t>до</a:t>
            </a:r>
            <a:r>
              <a:rPr lang="sr-Latn-BA" dirty="0" smtClean="0"/>
              <a:t>XVIII</a:t>
            </a:r>
            <a:r>
              <a:rPr lang="sr-Cyrl-RS" dirty="0" smtClean="0"/>
              <a:t> века</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Cyrl-CS" dirty="0" smtClean="0"/>
              <a:t>Вестфалски мир је победа Ришељеове политике, мада у то време није самога кардинала било међу живима. Ришељеву политику наставио је кардинал Мазарен. Он је био на власти у доба оформљивања услова о миру у Оснабрику и Минстеру и касније је закључио Пиринејски мир са Шпанијом 1650. године. Принципи „политике равнотеже“ покренути у време преговора у Минстеру и Оснабрику су да обезбеде политичку превласт Француске.</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Дипломатија од </a:t>
            </a:r>
            <a:r>
              <a:rPr lang="sr-Latn-BA" dirty="0" smtClean="0"/>
              <a:t>XV </a:t>
            </a:r>
            <a:r>
              <a:rPr lang="sr-Cyrl-RS" dirty="0" smtClean="0"/>
              <a:t>до</a:t>
            </a:r>
            <a:r>
              <a:rPr lang="sr-Latn-BA" dirty="0" smtClean="0"/>
              <a:t>XVIII</a:t>
            </a:r>
            <a:r>
              <a:rPr lang="sr-Cyrl-RS" dirty="0" smtClean="0"/>
              <a:t> века</a:t>
            </a:r>
            <a:endParaRPr lang="en-US" dirty="0"/>
          </a:p>
        </p:txBody>
      </p:sp>
      <p:sp>
        <p:nvSpPr>
          <p:cNvPr id="3" name="Content Placeholder 2"/>
          <p:cNvSpPr>
            <a:spLocks noGrp="1"/>
          </p:cNvSpPr>
          <p:nvPr>
            <p:ph idx="1"/>
          </p:nvPr>
        </p:nvSpPr>
        <p:spPr/>
        <p:txBody>
          <a:bodyPr>
            <a:noAutofit/>
          </a:bodyPr>
          <a:lstStyle/>
          <a:p>
            <a:pPr algn="just"/>
            <a:r>
              <a:rPr lang="sr-Cyrl-RS" sz="2400" dirty="0" smtClean="0">
                <a:cs typeface="Times New Roman" pitchFamily="18" charset="0"/>
              </a:rPr>
              <a:t>У периоду од 1683 године па све до краја </a:t>
            </a:r>
            <a:r>
              <a:rPr lang="sr-Latn-BA" sz="2400" dirty="0" smtClean="0"/>
              <a:t>XVIII</a:t>
            </a:r>
            <a:r>
              <a:rPr lang="sr-Cyrl-RS" sz="2400" dirty="0" smtClean="0"/>
              <a:t> века воде се ратови између Турске са једне стране и Аустрије, Русије и још неких земаља са друге стране. У овом периоду закључено је више уговора који су се тицали српских територија (Карловачки мир 1699.,Пожаревачки мир 1718., Београдски мир 1739.) Ови ратови удаљили су Турску од централне Европе и довели до сучељавања великих европских сила на истоку. Русија се поново враћа на Крим и почиње да развија ратну флоту на Црном мору.</a:t>
            </a:r>
            <a:endParaRPr lang="en-US" sz="2400" dirty="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Дипломатија у Новом веку</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Cyrl-CS" sz="2800" dirty="0" smtClean="0"/>
              <a:t>Септембра 1814. године, још док се Наполеон налазио у свом првом прогонству на Елби, ратни победници су се састали у Бечу, ради договора, о уређењу послератног света. Потреба за успостављањем новог поретка постала је још актуелнија. После потреса што су их изазвали Француска револуција и Наполеонови ратови, европски државници су на Бечком конгресу поново успоставили равнотежу снага и ублажили безобзирно ослањање на силу, тиме што су покушали да на основу заједничких правних и моралних норми ускладе понашање на међународној сцени. Европа је после Бечког конгреса закорачила у најдужи период мира у својој историји. Значај Бечког конгреса за дипломатију и дипломатско право посебно се огледа у чињеници да је на њему утврђен, по први пут у историји дипломатских односа ранг дипломатских представника и њихов презеанс</a:t>
            </a:r>
            <a:r>
              <a:rPr lang="en-US" sz="2800" dirty="0" smtClean="0"/>
              <a:t>.</a:t>
            </a:r>
          </a:p>
          <a:p>
            <a:pPr algn="just"/>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Дипломатија у Новом веку</a:t>
            </a:r>
            <a:endParaRPr lang="en-US" dirty="0"/>
          </a:p>
        </p:txBody>
      </p:sp>
      <p:sp>
        <p:nvSpPr>
          <p:cNvPr id="3" name="Content Placeholder 2"/>
          <p:cNvSpPr>
            <a:spLocks noGrp="1"/>
          </p:cNvSpPr>
          <p:nvPr>
            <p:ph idx="1"/>
          </p:nvPr>
        </p:nvSpPr>
        <p:spPr/>
        <p:txBody>
          <a:bodyPr>
            <a:normAutofit fontScale="85000" lnSpcReduction="20000"/>
          </a:bodyPr>
          <a:lstStyle/>
          <a:p>
            <a:pPr algn="just"/>
            <a:r>
              <a:rPr lang="sr-Cyrl-CS" dirty="0" smtClean="0"/>
              <a:t>Тековина Бечког конгреса је и Свети савез (алијанса) који није у правом смислу речи био озваничени споразум држава који би им натурао одређене обавезе. Празан и „звучни докуменат“ – како крсти Метерних ту неодређену и много обећавајућу изјаву, о узајамној помоћи свих хришћанских владара који су у септембру 1815. године потписали Александар </a:t>
            </a:r>
            <a:r>
              <a:rPr lang="sr-Latn-CS" dirty="0" smtClean="0"/>
              <a:t>I, </a:t>
            </a:r>
            <a:r>
              <a:rPr lang="sr-Cyrl-CS" dirty="0" smtClean="0"/>
              <a:t>Фрања </a:t>
            </a:r>
            <a:r>
              <a:rPr lang="sr-Latn-CS" dirty="0" smtClean="0"/>
              <a:t>I </a:t>
            </a:r>
            <a:r>
              <a:rPr lang="sr-Cyrl-CS" dirty="0" smtClean="0"/>
              <a:t>Аустријски, Фридрих Виљем </a:t>
            </a:r>
            <a:r>
              <a:rPr lang="sr-Latn-CS" dirty="0" smtClean="0"/>
              <a:t>III</a:t>
            </a:r>
            <a:r>
              <a:rPr lang="sr-Cyrl-CS" dirty="0" smtClean="0"/>
              <a:t> Пруски и којој мало по мало приђу сви континентални монарси, осим римског папе и турског султана. У историју дипломатије Свети савез улази као чврста организација</a:t>
            </a:r>
            <a:r>
              <a:rPr lang="en-US" dirty="0" smtClean="0"/>
              <a:t>,</a:t>
            </a:r>
            <a:r>
              <a:rPr lang="sr-Cyrl-RS" smtClean="0"/>
              <a:t> бар извесно време.</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Дипломатија у Новом веку</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Cyrl-CS" dirty="0" smtClean="0"/>
              <a:t>У Берлину је септембра 1872. године одржан састанак трију царева који се готово подударао с почетком англо-руског сукоба. У то време само је Аустрија могла бити континентални савезник Енглеске против Русије, јер је Францска била поражена од Немачке, а Немачка је тражила благонаклоност Русије. </a:t>
            </a:r>
            <a:endParaRPr lang="en-US" dirty="0" smtClean="0"/>
          </a:p>
          <a:p>
            <a:pPr algn="just"/>
            <a:r>
              <a:rPr lang="sr-Cyrl-CS" dirty="0" smtClean="0"/>
              <a:t>Између министара спољних послова Русије и Аустро-Угарске постигнут је усмени споразум, да ће ове две државе наставити политку одржавања </a:t>
            </a:r>
            <a:r>
              <a:rPr lang="sr-Latn-CS" i="1" dirty="0" smtClean="0"/>
              <a:t>status quo</a:t>
            </a:r>
            <a:r>
              <a:rPr lang="sr-Latn-CS" dirty="0" smtClean="0"/>
              <a:t>-a на Балкану и поштовања принципа „</a:t>
            </a:r>
            <a:r>
              <a:rPr lang="sr-Cyrl-CS" dirty="0" smtClean="0"/>
              <a:t>немешања“ у балканске ствари у случају, ако би независно од њихове воље </a:t>
            </a:r>
            <a:r>
              <a:rPr lang="sr-Latn-CS" i="1" dirty="0" smtClean="0"/>
              <a:t>status qu</a:t>
            </a:r>
            <a:r>
              <a:rPr lang="sr-Cyrl-CS" i="1" dirty="0" smtClean="0"/>
              <a:t>о</a:t>
            </a:r>
            <a:r>
              <a:rPr lang="sr-Cyrl-CS" dirty="0" smtClean="0"/>
              <a:t> на полуострву ипак био повређен.</a:t>
            </a:r>
            <a:endParaRPr lang="en-US" dirty="0" smtClean="0"/>
          </a:p>
          <a:p>
            <a:pPr algn="just"/>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1672</Words>
  <Application>Microsoft Office PowerPoint</Application>
  <PresentationFormat>On-screen Show (4:3)</PresentationFormat>
  <Paragraphs>44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ИСТОРИЈА ДИПЛОМАТИЈЕ 2</vt:lpstr>
      <vt:lpstr>Дипломатија од XV доXVIII века</vt:lpstr>
      <vt:lpstr>Дипломатија од XV доXVIII века</vt:lpstr>
      <vt:lpstr>Дипломатија од XV доXVIII века</vt:lpstr>
      <vt:lpstr>Дипломатија од XV доXVIII века</vt:lpstr>
      <vt:lpstr>Дипломатија од XV доXVIII века</vt:lpstr>
      <vt:lpstr>Дипломатија у Новом веку</vt:lpstr>
      <vt:lpstr>Дипломатија у Новом веку</vt:lpstr>
      <vt:lpstr>Дипломатија у Новом веку</vt:lpstr>
      <vt:lpstr>Дипломатија у Новом веку</vt:lpstr>
      <vt:lpstr>Дипломатија у Новом веку</vt:lpstr>
      <vt:lpstr>Дипломатија у Новом веку</vt:lpstr>
      <vt:lpstr>Дипломатија у Новом веку</vt:lpstr>
      <vt:lpstr>Дипломатија у Новом веку</vt:lpstr>
      <vt:lpstr>Питања</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ИСТОРИЈА ДИПЛОМАТИЈЕ</dc:title>
  <dc:creator>Zoran</dc:creator>
  <cp:lastModifiedBy>Zoran</cp:lastModifiedBy>
  <cp:revision>32</cp:revision>
  <dcterms:created xsi:type="dcterms:W3CDTF">2020-11-01T17:11:45Z</dcterms:created>
  <dcterms:modified xsi:type="dcterms:W3CDTF">2020-11-15T21:01:25Z</dcterms:modified>
</cp:coreProperties>
</file>