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69" r:id="rId4"/>
    <p:sldId id="262" r:id="rId5"/>
    <p:sldId id="261" r:id="rId6"/>
    <p:sldId id="257" r:id="rId7"/>
    <p:sldId id="258" r:id="rId8"/>
    <p:sldId id="259" r:id="rId9"/>
    <p:sldId id="267" r:id="rId10"/>
    <p:sldId id="260" r:id="rId11"/>
    <p:sldId id="263" r:id="rId12"/>
    <p:sldId id="264" r:id="rId13"/>
    <p:sldId id="265" r:id="rId14"/>
    <p:sldId id="266" r:id="rId15"/>
    <p:sldId id="268"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F49AA99-63E7-4484-B715-DD33FF7A2409}" type="datetimeFigureOut">
              <a:rPr lang="en-US" smtClean="0"/>
              <a:pPr/>
              <a:t>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902C03-5588-4CE5-96A6-5B4459B7E56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49AA99-63E7-4484-B715-DD33FF7A2409}" type="datetimeFigureOut">
              <a:rPr lang="en-US" smtClean="0"/>
              <a:pPr/>
              <a:t>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902C03-5588-4CE5-96A6-5B4459B7E56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49AA99-63E7-4484-B715-DD33FF7A2409}" type="datetimeFigureOut">
              <a:rPr lang="en-US" smtClean="0"/>
              <a:pPr/>
              <a:t>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902C03-5588-4CE5-96A6-5B4459B7E56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49AA99-63E7-4484-B715-DD33FF7A2409}" type="datetimeFigureOut">
              <a:rPr lang="en-US" smtClean="0"/>
              <a:pPr/>
              <a:t>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902C03-5588-4CE5-96A6-5B4459B7E56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49AA99-63E7-4484-B715-DD33FF7A2409}" type="datetimeFigureOut">
              <a:rPr lang="en-US" smtClean="0"/>
              <a:pPr/>
              <a:t>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902C03-5588-4CE5-96A6-5B4459B7E56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F49AA99-63E7-4484-B715-DD33FF7A2409}" type="datetimeFigureOut">
              <a:rPr lang="en-US" smtClean="0"/>
              <a:pPr/>
              <a:t>12/9/2021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902C03-5588-4CE5-96A6-5B4459B7E56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F49AA99-63E7-4484-B715-DD33FF7A2409}" type="datetimeFigureOut">
              <a:rPr lang="en-US" smtClean="0"/>
              <a:pPr/>
              <a:t>12/9/2021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902C03-5588-4CE5-96A6-5B4459B7E56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F49AA99-63E7-4484-B715-DD33FF7A2409}" type="datetimeFigureOut">
              <a:rPr lang="en-US" smtClean="0"/>
              <a:pPr/>
              <a:t>12/9/2021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902C03-5588-4CE5-96A6-5B4459B7E56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49AA99-63E7-4484-B715-DD33FF7A2409}" type="datetimeFigureOut">
              <a:rPr lang="en-US" smtClean="0"/>
              <a:pPr/>
              <a:t>12/9/2021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902C03-5588-4CE5-96A6-5B4459B7E56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49AA99-63E7-4484-B715-DD33FF7A2409}" type="datetimeFigureOut">
              <a:rPr lang="en-US" smtClean="0"/>
              <a:pPr/>
              <a:t>12/9/2021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902C03-5588-4CE5-96A6-5B4459B7E56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49AA99-63E7-4484-B715-DD33FF7A2409}" type="datetimeFigureOut">
              <a:rPr lang="en-US" smtClean="0"/>
              <a:pPr/>
              <a:t>12/9/2021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902C03-5588-4CE5-96A6-5B4459B7E56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49AA99-63E7-4484-B715-DD33FF7A2409}" type="datetimeFigureOut">
              <a:rPr lang="en-US" smtClean="0"/>
              <a:pPr/>
              <a:t>12/9/2021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902C03-5588-4CE5-96A6-5B4459B7E56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r-Cyrl-RS" dirty="0" smtClean="0">
                <a:latin typeface="Times New Roman" pitchFamily="18" charset="0"/>
                <a:cs typeface="Times New Roman" pitchFamily="18" charset="0"/>
              </a:rPr>
              <a:t>ИСТОРИЈА ДИПЛОМАТИЈЕ</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r>
              <a:rPr lang="sr-Cyrl-RS" dirty="0" smtClean="0"/>
              <a:t>проф. др Зоран Јеротијевић Пословни и правни факултет</a:t>
            </a:r>
          </a:p>
          <a:p>
            <a:r>
              <a:rPr lang="sr-Cyrl-RS" smtClean="0"/>
              <a:t>Универзитет МБ Београд</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smtClean="0"/>
              <a:t>Рим</a:t>
            </a:r>
            <a:endParaRPr lang="en-US"/>
          </a:p>
        </p:txBody>
      </p:sp>
      <p:sp>
        <p:nvSpPr>
          <p:cNvPr id="3" name="Content Placeholder 2"/>
          <p:cNvSpPr>
            <a:spLocks noGrp="1"/>
          </p:cNvSpPr>
          <p:nvPr>
            <p:ph idx="1"/>
          </p:nvPr>
        </p:nvSpPr>
        <p:spPr/>
        <p:txBody>
          <a:bodyPr>
            <a:normAutofit fontScale="70000" lnSpcReduction="20000"/>
          </a:bodyPr>
          <a:lstStyle/>
          <a:p>
            <a:pPr algn="just"/>
            <a:r>
              <a:rPr lang="sr-Cyrl-CS" dirty="0" smtClean="0">
                <a:latin typeface="Times New Roman" pitchFamily="18" charset="0"/>
                <a:cs typeface="Times New Roman" pitchFamily="18" charset="0"/>
              </a:rPr>
              <a:t>Од најранијих времена у Риму је постојала проксенија и колеги</a:t>
            </a:r>
            <a:r>
              <a:rPr lang="en-US" dirty="0" smtClean="0">
                <a:latin typeface="Times New Roman" pitchFamily="18" charset="0"/>
                <a:cs typeface="Times New Roman" pitchFamily="18" charset="0"/>
              </a:rPr>
              <a:t>j</a:t>
            </a:r>
            <a:r>
              <a:rPr lang="sr-Cyrl-CS" dirty="0" smtClean="0">
                <a:latin typeface="Times New Roman" pitchFamily="18" charset="0"/>
                <a:cs typeface="Times New Roman" pitchFamily="18" charset="0"/>
              </a:rPr>
              <a:t>ум </a:t>
            </a:r>
            <a:r>
              <a:rPr lang="sr-Cyrl-CS" b="1" dirty="0" smtClean="0">
                <a:latin typeface="Times New Roman" pitchFamily="18" charset="0"/>
                <a:cs typeface="Times New Roman" pitchFamily="18" charset="0"/>
              </a:rPr>
              <a:t>фециала</a:t>
            </a:r>
            <a:r>
              <a:rPr lang="sr-Cyrl-CS" dirty="0" smtClean="0">
                <a:latin typeface="Times New Roman" pitchFamily="18" charset="0"/>
                <a:cs typeface="Times New Roman" pitchFamily="18" charset="0"/>
              </a:rPr>
              <a:t>, сличан грчком колегијуму амфиктиона. Фециали су регулисали неспоразуме између племена и племенских савеза. У њихов су делокруг улазили: чување међународних споразума, објављивање рата и закључивање мира. Фециали су били свештенички колегијум са грађанским функцијама. Ништа важно се није могло ни предузети ни свршити без санкције фециала. Они су објављивали рат, закључивали мир и потписивали уговоре. Колегијум фециала се састојао из 20 људи –коленовића (људи аристократског порекла) који су доживотно остајали у свом звању. Представник колегијума „свети отац“ одлазио је на границу суседног народа, да би уредио спорна питања или објавио рат.</a:t>
            </a:r>
            <a:endParaRPr lang="en-US" dirty="0" smtClean="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Рим</a:t>
            </a:r>
            <a:endParaRPr lang="en-US" dirty="0"/>
          </a:p>
        </p:txBody>
      </p:sp>
      <p:sp>
        <p:nvSpPr>
          <p:cNvPr id="3" name="Content Placeholder 2"/>
          <p:cNvSpPr>
            <a:spLocks noGrp="1"/>
          </p:cNvSpPr>
          <p:nvPr>
            <p:ph idx="1"/>
          </p:nvPr>
        </p:nvSpPr>
        <p:spPr/>
        <p:txBody>
          <a:bodyPr>
            <a:normAutofit fontScale="70000" lnSpcReduction="20000"/>
          </a:bodyPr>
          <a:lstStyle/>
          <a:p>
            <a:pPr algn="just"/>
            <a:r>
              <a:rPr lang="sr-Cyrl-CS" dirty="0" smtClean="0">
                <a:latin typeface="Times New Roman" pitchFamily="18" charset="0"/>
                <a:cs typeface="Times New Roman" pitchFamily="18" charset="0"/>
              </a:rPr>
              <a:t>Спољна политика, примање и одашиљање посланстава су били у делокругу Сената. Посланичке функције су се сматрале врло важним и захтевале од људи који су их водили велика својства. Избор личности за посланичке мисије у Риму био врло тешка ствар. Питање се претресало у Сенату и сваки пут су се поводом тога доносиле специјалне сенатске одлуке. Као спољна ознака посланика служио је златан прстен који је давао право на бесплатно путовање и снабдевање у путу свим неопходним. Циљеви посланства су били: објављивање рата и закључивање мира, потписивање уговора, организација покорених провинција, договорно поравнање међународних конфликата и расправљање религиозних спорова. По свршетку своје мисије посланици су полагали Сенату рачун, о свом раду. На дипломатском језику Рима то се звало „поднети извештај о посланству“.</a:t>
            </a:r>
            <a:endParaRPr lang="en-US"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Средњи век</a:t>
            </a:r>
            <a:endParaRPr lang="en-US" dirty="0"/>
          </a:p>
        </p:txBody>
      </p:sp>
      <p:sp>
        <p:nvSpPr>
          <p:cNvPr id="3" name="Content Placeholder 2"/>
          <p:cNvSpPr>
            <a:spLocks noGrp="1"/>
          </p:cNvSpPr>
          <p:nvPr>
            <p:ph idx="1"/>
          </p:nvPr>
        </p:nvSpPr>
        <p:spPr/>
        <p:txBody>
          <a:bodyPr>
            <a:normAutofit/>
          </a:bodyPr>
          <a:lstStyle/>
          <a:p>
            <a:pPr algn="just"/>
            <a:r>
              <a:rPr lang="sr-Cyrl-CS" dirty="0" smtClean="0"/>
              <a:t>Византија- Источно римско царство наставља римску традицију уз све јачи грчки утицај. У</a:t>
            </a:r>
            <a:r>
              <a:rPr lang="en-US" dirty="0" smtClean="0"/>
              <a:t> </a:t>
            </a:r>
            <a:r>
              <a:rPr lang="sr-Cyrl-RS" dirty="0" smtClean="0"/>
              <a:t>Х</a:t>
            </a:r>
            <a:r>
              <a:rPr lang="sr-Latn-BA" dirty="0" smtClean="0"/>
              <a:t>II </a:t>
            </a:r>
            <a:r>
              <a:rPr lang="sr-Cyrl-RS" dirty="0" smtClean="0"/>
              <a:t>веку</a:t>
            </a:r>
            <a:r>
              <a:rPr lang="en-US" dirty="0" smtClean="0"/>
              <a:t> </a:t>
            </a:r>
            <a:r>
              <a:rPr lang="sr-Cyrl-CS" dirty="0" smtClean="0"/>
              <a:t>проширује</a:t>
            </a:r>
            <a:r>
              <a:rPr lang="en-US" dirty="0" smtClean="0"/>
              <a:t> </a:t>
            </a:r>
            <a:r>
              <a:rPr lang="sr-Cyrl-CS" dirty="0" smtClean="0"/>
              <a:t>се</a:t>
            </a:r>
            <a:r>
              <a:rPr lang="en-US" dirty="0" smtClean="0"/>
              <a:t> </a:t>
            </a:r>
            <a:r>
              <a:rPr lang="sr-Cyrl-CS" dirty="0" smtClean="0"/>
              <a:t>улога</a:t>
            </a:r>
            <a:r>
              <a:rPr lang="en-US" dirty="0" smtClean="0"/>
              <a:t> </a:t>
            </a:r>
            <a:r>
              <a:rPr lang="sr-Cyrl-CS" dirty="0" smtClean="0"/>
              <a:t>посланика</a:t>
            </a:r>
            <a:r>
              <a:rPr lang="en-US" dirty="0" smtClean="0"/>
              <a:t>. </a:t>
            </a:r>
            <a:r>
              <a:rPr lang="sr-Cyrl-CS" dirty="0" smtClean="0"/>
              <a:t>Они</a:t>
            </a:r>
            <a:r>
              <a:rPr lang="en-US" dirty="0" smtClean="0"/>
              <a:t> </a:t>
            </a:r>
            <a:r>
              <a:rPr lang="sr-Cyrl-CS" dirty="0" smtClean="0"/>
              <a:t>више</a:t>
            </a:r>
            <a:r>
              <a:rPr lang="en-US" dirty="0" smtClean="0"/>
              <a:t> </a:t>
            </a:r>
            <a:r>
              <a:rPr lang="sr-Cyrl-CS" dirty="0" smtClean="0"/>
              <a:t>не</a:t>
            </a:r>
            <a:r>
              <a:rPr lang="en-US" dirty="0" smtClean="0"/>
              <a:t> </a:t>
            </a:r>
            <a:r>
              <a:rPr lang="sr-Cyrl-CS" dirty="0" smtClean="0"/>
              <a:t>преносе</a:t>
            </a:r>
            <a:r>
              <a:rPr lang="en-US" dirty="0" smtClean="0"/>
              <a:t> </a:t>
            </a:r>
            <a:r>
              <a:rPr lang="sr-Cyrl-CS" dirty="0" smtClean="0"/>
              <a:t>одређене</a:t>
            </a:r>
            <a:r>
              <a:rPr lang="en-US" dirty="0" smtClean="0"/>
              <a:t> </a:t>
            </a:r>
            <a:r>
              <a:rPr lang="sr-Cyrl-CS" dirty="0" smtClean="0"/>
              <a:t>поруке</a:t>
            </a:r>
            <a:r>
              <a:rPr lang="en-US" dirty="0" smtClean="0"/>
              <a:t> </a:t>
            </a:r>
            <a:r>
              <a:rPr lang="sr-Cyrl-CS" dirty="0" smtClean="0"/>
              <a:t>већ</a:t>
            </a:r>
            <a:r>
              <a:rPr lang="en-US" dirty="0" smtClean="0"/>
              <a:t> </a:t>
            </a:r>
            <a:r>
              <a:rPr lang="sr-Cyrl-CS" dirty="0" smtClean="0"/>
              <a:t>стално</a:t>
            </a:r>
            <a:r>
              <a:rPr lang="en-US" dirty="0" smtClean="0"/>
              <a:t> </a:t>
            </a:r>
            <a:r>
              <a:rPr lang="sr-Cyrl-CS" dirty="0" smtClean="0"/>
              <a:t>извештавају</a:t>
            </a:r>
            <a:r>
              <a:rPr lang="en-US" dirty="0" smtClean="0"/>
              <a:t> </a:t>
            </a:r>
            <a:r>
              <a:rPr lang="sr-Cyrl-CS" dirty="0" smtClean="0"/>
              <a:t>о</a:t>
            </a:r>
            <a:r>
              <a:rPr lang="en-US" dirty="0" smtClean="0"/>
              <a:t> </a:t>
            </a:r>
            <a:r>
              <a:rPr lang="sr-Cyrl-CS" dirty="0" smtClean="0"/>
              <a:t>приликама</a:t>
            </a:r>
            <a:r>
              <a:rPr lang="en-US" dirty="0" smtClean="0"/>
              <a:t> </a:t>
            </a:r>
            <a:r>
              <a:rPr lang="sr-Cyrl-CS" dirty="0" smtClean="0"/>
              <a:t>у</a:t>
            </a:r>
            <a:r>
              <a:rPr lang="en-US" dirty="0" smtClean="0"/>
              <a:t> </a:t>
            </a:r>
            <a:r>
              <a:rPr lang="sr-Cyrl-CS" dirty="0" smtClean="0"/>
              <a:t>појединим</a:t>
            </a:r>
            <a:r>
              <a:rPr lang="en-US" dirty="0" smtClean="0"/>
              <a:t> </a:t>
            </a:r>
            <a:r>
              <a:rPr lang="sr-Cyrl-CS" dirty="0" smtClean="0"/>
              <a:t>земљама</a:t>
            </a:r>
            <a:r>
              <a:rPr lang="sr-Cyrl-RS" dirty="0" smtClean="0"/>
              <a:t>. Ову дипломатску традицију и организацију преузимају и развијене суседне земље, Србија и Бугарска.</a:t>
            </a:r>
            <a:endParaRPr lang="en-US" dirty="0" smtClean="0"/>
          </a:p>
          <a:p>
            <a:pPr algn="just"/>
            <a:endParaRPr lang="en-US"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Средњи век</a:t>
            </a:r>
            <a:endParaRPr lang="en-US" dirty="0"/>
          </a:p>
        </p:txBody>
      </p:sp>
      <p:sp>
        <p:nvSpPr>
          <p:cNvPr id="3" name="Content Placeholder 2"/>
          <p:cNvSpPr>
            <a:spLocks noGrp="1"/>
          </p:cNvSpPr>
          <p:nvPr>
            <p:ph idx="1"/>
          </p:nvPr>
        </p:nvSpPr>
        <p:spPr/>
        <p:txBody>
          <a:bodyPr>
            <a:normAutofit/>
          </a:bodyPr>
          <a:lstStyle/>
          <a:p>
            <a:pPr marL="274320" indent="-274320">
              <a:defRPr/>
            </a:pPr>
            <a:r>
              <a:rPr lang="sr-Cyrl-RS" dirty="0" smtClean="0"/>
              <a:t>У Х</a:t>
            </a:r>
            <a:r>
              <a:rPr lang="sr-Latn-BA" dirty="0" smtClean="0"/>
              <a:t>IV</a:t>
            </a:r>
            <a:r>
              <a:rPr lang="sr-Cyrl-RS" dirty="0" smtClean="0"/>
              <a:t>веку</a:t>
            </a:r>
            <a:r>
              <a:rPr lang="en-US" dirty="0" smtClean="0"/>
              <a:t>, </a:t>
            </a:r>
            <a:r>
              <a:rPr lang="sr-Cyrl-CS" dirty="0" smtClean="0"/>
              <a:t>Република</a:t>
            </a:r>
            <a:r>
              <a:rPr lang="en-US" dirty="0" smtClean="0"/>
              <a:t> </a:t>
            </a:r>
            <a:r>
              <a:rPr lang="sr-Cyrl-CS" dirty="0" smtClean="0"/>
              <a:t>Венеција</a:t>
            </a:r>
            <a:r>
              <a:rPr lang="en-US" dirty="0" smtClean="0"/>
              <a:t>, </a:t>
            </a:r>
            <a:r>
              <a:rPr lang="sr-Cyrl-CS" dirty="0" smtClean="0"/>
              <a:t>Милано</a:t>
            </a:r>
            <a:r>
              <a:rPr lang="en-US" dirty="0" smtClean="0"/>
              <a:t> </a:t>
            </a:r>
            <a:r>
              <a:rPr lang="sr-Cyrl-CS" dirty="0" smtClean="0"/>
              <a:t>и</a:t>
            </a:r>
            <a:r>
              <a:rPr lang="en-US" dirty="0" smtClean="0"/>
              <a:t> </a:t>
            </a:r>
            <a:r>
              <a:rPr lang="sr-Cyrl-CS" dirty="0" smtClean="0"/>
              <a:t>Тоскана</a:t>
            </a:r>
            <a:r>
              <a:rPr lang="sr-Cyrl-RS" dirty="0" smtClean="0"/>
              <a:t>, развијају дипломатску активност.</a:t>
            </a:r>
            <a:endParaRPr lang="en-US" dirty="0" smtClean="0"/>
          </a:p>
          <a:p>
            <a:pPr marL="274320" indent="-274320">
              <a:buNone/>
              <a:defRPr/>
            </a:pPr>
            <a:r>
              <a:rPr lang="en-US" dirty="0" smtClean="0"/>
              <a:t>    </a:t>
            </a:r>
            <a:r>
              <a:rPr lang="sr-Cyrl-CS" dirty="0" smtClean="0"/>
              <a:t>Венеција</a:t>
            </a:r>
            <a:r>
              <a:rPr lang="en-US" dirty="0" smtClean="0"/>
              <a:t> </a:t>
            </a:r>
            <a:r>
              <a:rPr lang="sr-Cyrl-CS" dirty="0" smtClean="0"/>
              <a:t>која</a:t>
            </a:r>
            <a:r>
              <a:rPr lang="en-US" dirty="0" smtClean="0"/>
              <a:t> </a:t>
            </a:r>
            <a:r>
              <a:rPr lang="sr-Cyrl-CS" dirty="0" smtClean="0"/>
              <a:t>је</a:t>
            </a:r>
            <a:r>
              <a:rPr lang="en-US" dirty="0" smtClean="0"/>
              <a:t> </a:t>
            </a:r>
            <a:r>
              <a:rPr lang="sr-Cyrl-CS" dirty="0" smtClean="0"/>
              <a:t>у</a:t>
            </a:r>
            <a:r>
              <a:rPr lang="en-US" dirty="0" smtClean="0"/>
              <a:t> </a:t>
            </a:r>
            <a:r>
              <a:rPr lang="sr-Cyrl-RS" dirty="0" smtClean="0"/>
              <a:t>то врем </a:t>
            </a:r>
            <a:r>
              <a:rPr lang="sr-Cyrl-CS" dirty="0" smtClean="0"/>
              <a:t>постала</a:t>
            </a:r>
            <a:r>
              <a:rPr lang="en-US" dirty="0" smtClean="0"/>
              <a:t>  </a:t>
            </a:r>
            <a:r>
              <a:rPr lang="sr-Cyrl-CS" dirty="0" smtClean="0"/>
              <a:t>снажна</a:t>
            </a:r>
            <a:r>
              <a:rPr lang="en-US" dirty="0" smtClean="0"/>
              <a:t> </a:t>
            </a:r>
            <a:r>
              <a:rPr lang="sr-Cyrl-CS" dirty="0" smtClean="0"/>
              <a:t>сила</a:t>
            </a:r>
            <a:r>
              <a:rPr lang="sr-Cyrl-RS" dirty="0" smtClean="0"/>
              <a:t> и њој је била неопходна веома исцрпна процена међународне ситуације као и </a:t>
            </a:r>
            <a:r>
              <a:rPr lang="sr-Cyrl-RS" smtClean="0"/>
              <a:t>тржишта.</a:t>
            </a:r>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Средњи век</a:t>
            </a:r>
            <a:endParaRPr lang="en-US" dirty="0"/>
          </a:p>
        </p:txBody>
      </p:sp>
      <p:sp>
        <p:nvSpPr>
          <p:cNvPr id="3" name="Content Placeholder 2"/>
          <p:cNvSpPr>
            <a:spLocks noGrp="1"/>
          </p:cNvSpPr>
          <p:nvPr>
            <p:ph idx="1"/>
          </p:nvPr>
        </p:nvSpPr>
        <p:spPr/>
        <p:txBody>
          <a:bodyPr>
            <a:normAutofit/>
          </a:bodyPr>
          <a:lstStyle/>
          <a:p>
            <a:pPr marL="274320" indent="-274320" algn="just">
              <a:buNone/>
              <a:defRPr/>
            </a:pPr>
            <a:r>
              <a:rPr lang="sr-Cyrl-CS" dirty="0" smtClean="0"/>
              <a:t>Ствара</a:t>
            </a:r>
            <a:r>
              <a:rPr lang="en-US" dirty="0" smtClean="0"/>
              <a:t> </a:t>
            </a:r>
            <a:r>
              <a:rPr lang="sr-Cyrl-CS" dirty="0" smtClean="0"/>
              <a:t>се</a:t>
            </a:r>
            <a:r>
              <a:rPr lang="en-US" dirty="0" smtClean="0"/>
              <a:t> </a:t>
            </a:r>
            <a:r>
              <a:rPr lang="sr-Cyrl-CS" dirty="0" smtClean="0"/>
              <a:t>дипломатија</a:t>
            </a:r>
            <a:r>
              <a:rPr lang="en-US" dirty="0" smtClean="0"/>
              <a:t> </a:t>
            </a:r>
            <a:r>
              <a:rPr lang="sr-Cyrl-CS" dirty="0" smtClean="0"/>
              <a:t>као</a:t>
            </a:r>
            <a:r>
              <a:rPr lang="en-US" dirty="0" smtClean="0"/>
              <a:t> </a:t>
            </a:r>
            <a:r>
              <a:rPr lang="sr-Cyrl-CS" dirty="0" smtClean="0"/>
              <a:t>стална</a:t>
            </a:r>
            <a:r>
              <a:rPr lang="en-US" dirty="0" smtClean="0"/>
              <a:t> </a:t>
            </a:r>
            <a:r>
              <a:rPr lang="sr-Cyrl-CS" dirty="0" smtClean="0"/>
              <a:t>делатност</a:t>
            </a:r>
            <a:r>
              <a:rPr lang="en-US" dirty="0" smtClean="0"/>
              <a:t>.</a:t>
            </a:r>
          </a:p>
          <a:p>
            <a:pPr marL="274320" indent="-274320" algn="just">
              <a:buNone/>
              <a:defRPr/>
            </a:pPr>
            <a:r>
              <a:rPr lang="en-US" dirty="0" smtClean="0"/>
              <a:t>     </a:t>
            </a:r>
            <a:r>
              <a:rPr lang="sr-Cyrl-CS" dirty="0" smtClean="0"/>
              <a:t>Венецијанске</a:t>
            </a:r>
            <a:r>
              <a:rPr lang="en-US" dirty="0" smtClean="0"/>
              <a:t> </a:t>
            </a:r>
            <a:r>
              <a:rPr lang="sr-Cyrl-CS" dirty="0" smtClean="0"/>
              <a:t>дипл</a:t>
            </a:r>
            <a:r>
              <a:rPr lang="sr-Cyrl-RS" dirty="0" smtClean="0"/>
              <a:t>оматске</a:t>
            </a:r>
            <a:r>
              <a:rPr lang="en-US" dirty="0" smtClean="0"/>
              <a:t> </a:t>
            </a:r>
            <a:r>
              <a:rPr lang="sr-Cyrl-CS" dirty="0" smtClean="0"/>
              <a:t>представнике</a:t>
            </a:r>
            <a:r>
              <a:rPr lang="en-US" dirty="0" smtClean="0"/>
              <a:t> </a:t>
            </a:r>
            <a:r>
              <a:rPr lang="sr-Cyrl-CS" dirty="0" smtClean="0"/>
              <a:t>бирао</a:t>
            </a:r>
            <a:r>
              <a:rPr lang="en-US" dirty="0" smtClean="0"/>
              <a:t> </a:t>
            </a:r>
            <a:r>
              <a:rPr lang="sr-Cyrl-CS" dirty="0" smtClean="0"/>
              <a:t>је</a:t>
            </a:r>
            <a:r>
              <a:rPr lang="en-US" dirty="0" smtClean="0"/>
              <a:t> </a:t>
            </a:r>
            <a:r>
              <a:rPr lang="sr-Cyrl-CS" dirty="0" smtClean="0"/>
              <a:t>Сенат</a:t>
            </a:r>
            <a:r>
              <a:rPr lang="sr-Cyrl-RS" dirty="0" smtClean="0"/>
              <a:t>, који је давао</a:t>
            </a:r>
            <a:r>
              <a:rPr lang="en-US" dirty="0" smtClean="0"/>
              <a:t>     </a:t>
            </a:r>
            <a:r>
              <a:rPr lang="sr-Cyrl-CS" dirty="0" smtClean="0"/>
              <a:t>упутства</a:t>
            </a:r>
            <a:r>
              <a:rPr lang="sr-Cyrl-RS" dirty="0" smtClean="0"/>
              <a:t> и</a:t>
            </a:r>
            <a:r>
              <a:rPr lang="en-US" dirty="0" smtClean="0"/>
              <a:t> </a:t>
            </a:r>
            <a:r>
              <a:rPr lang="sr-Cyrl-CS" dirty="0" smtClean="0"/>
              <a:t>писмо</a:t>
            </a:r>
            <a:r>
              <a:rPr lang="en-US" dirty="0" smtClean="0"/>
              <a:t> </a:t>
            </a:r>
            <a:r>
              <a:rPr lang="sr-Cyrl-CS" dirty="0" smtClean="0"/>
              <a:t>о</a:t>
            </a:r>
            <a:r>
              <a:rPr lang="en-US" dirty="0" smtClean="0"/>
              <a:t> </a:t>
            </a:r>
            <a:r>
              <a:rPr lang="sr-Cyrl-CS" dirty="0" smtClean="0"/>
              <a:t>именовању</a:t>
            </a:r>
            <a:r>
              <a:rPr lang="sr-Cyrl-RS" dirty="0" smtClean="0"/>
              <a:t>.</a:t>
            </a:r>
            <a:endParaRPr lang="en-US" dirty="0" smtClean="0"/>
          </a:p>
          <a:p>
            <a:pPr marL="274320" indent="-274320" algn="just">
              <a:buNone/>
              <a:defRPr/>
            </a:pPr>
            <a:r>
              <a:rPr lang="en-US" dirty="0" smtClean="0"/>
              <a:t>    </a:t>
            </a:r>
            <a:r>
              <a:rPr lang="sr-Cyrl-CS" dirty="0" smtClean="0"/>
              <a:t>Трајање мандата</a:t>
            </a:r>
            <a:r>
              <a:rPr lang="en-US" dirty="0" smtClean="0"/>
              <a:t> </a:t>
            </a:r>
            <a:r>
              <a:rPr lang="sr-Cyrl-CS" dirty="0" smtClean="0"/>
              <a:t>у</a:t>
            </a:r>
            <a:r>
              <a:rPr lang="en-US" dirty="0" smtClean="0"/>
              <a:t> </a:t>
            </a:r>
            <a:r>
              <a:rPr lang="sr-Cyrl-CS" dirty="0" smtClean="0"/>
              <a:t>почетку</a:t>
            </a:r>
            <a:r>
              <a:rPr lang="en-US" dirty="0" smtClean="0"/>
              <a:t> </a:t>
            </a:r>
            <a:r>
              <a:rPr lang="sr-Cyrl-RS" dirty="0" smtClean="0"/>
              <a:t>је било </a:t>
            </a:r>
            <a:r>
              <a:rPr lang="en-US" dirty="0" smtClean="0"/>
              <a:t>4 </a:t>
            </a:r>
            <a:r>
              <a:rPr lang="sr-Cyrl-CS" dirty="0" smtClean="0"/>
              <a:t>месеца,</a:t>
            </a:r>
            <a:r>
              <a:rPr lang="en-US" dirty="0" smtClean="0"/>
              <a:t> </a:t>
            </a:r>
            <a:r>
              <a:rPr lang="sr-Cyrl-CS" dirty="0" smtClean="0"/>
              <a:t>а</a:t>
            </a:r>
            <a:r>
              <a:rPr lang="en-US" dirty="0" smtClean="0"/>
              <a:t> </a:t>
            </a:r>
            <a:r>
              <a:rPr lang="sr-Cyrl-CS" dirty="0" smtClean="0"/>
              <a:t>касније</a:t>
            </a:r>
            <a:r>
              <a:rPr lang="sr-Cyrl-RS" dirty="0" smtClean="0"/>
              <a:t> је знатно продужено.</a:t>
            </a:r>
            <a:endParaRPr lang="en-US" dirty="0" smtClean="0"/>
          </a:p>
          <a:p>
            <a:pPr marL="274320" indent="-274320" algn="just">
              <a:buNone/>
              <a:defRPr/>
            </a:pPr>
            <a:r>
              <a:rPr lang="en-US" dirty="0" smtClean="0"/>
              <a:t>     </a:t>
            </a:r>
            <a:r>
              <a:rPr lang="sr-Cyrl-CS" dirty="0" smtClean="0"/>
              <a:t>По</a:t>
            </a:r>
            <a:r>
              <a:rPr lang="en-US" dirty="0" smtClean="0"/>
              <a:t> </a:t>
            </a:r>
            <a:r>
              <a:rPr lang="sr-Cyrl-CS" dirty="0" smtClean="0"/>
              <a:t>повратку дипломата је давао</a:t>
            </a:r>
            <a:r>
              <a:rPr lang="en-US" dirty="0" smtClean="0"/>
              <a:t> </a:t>
            </a:r>
            <a:r>
              <a:rPr lang="sr-Cyrl-CS" dirty="0" smtClean="0"/>
              <a:t>писмени</a:t>
            </a:r>
            <a:r>
              <a:rPr lang="en-US" dirty="0" smtClean="0"/>
              <a:t> </a:t>
            </a:r>
            <a:r>
              <a:rPr lang="sr-Cyrl-CS" dirty="0" smtClean="0"/>
              <a:t>извештај</a:t>
            </a:r>
            <a:r>
              <a:rPr lang="en-US" dirty="0" smtClean="0"/>
              <a:t> </a:t>
            </a:r>
            <a:r>
              <a:rPr lang="sr-Cyrl-CS" dirty="0" smtClean="0"/>
              <a:t>Сенату</a:t>
            </a:r>
            <a:r>
              <a:rPr lang="en-US" dirty="0" smtClean="0"/>
              <a:t> </a:t>
            </a:r>
            <a:r>
              <a:rPr lang="sr-Cyrl-CS" dirty="0" smtClean="0"/>
              <a:t>у</a:t>
            </a:r>
            <a:r>
              <a:rPr lang="en-US" dirty="0" smtClean="0"/>
              <a:t> </a:t>
            </a:r>
            <a:r>
              <a:rPr lang="sr-Cyrl-CS" dirty="0" smtClean="0"/>
              <a:t>року</a:t>
            </a:r>
            <a:r>
              <a:rPr lang="en-US" dirty="0" smtClean="0"/>
              <a:t> </a:t>
            </a:r>
            <a:r>
              <a:rPr lang="sr-Cyrl-CS" dirty="0" smtClean="0"/>
              <a:t>од</a:t>
            </a:r>
            <a:r>
              <a:rPr lang="en-US" dirty="0" smtClean="0"/>
              <a:t> 15 </a:t>
            </a:r>
            <a:r>
              <a:rPr lang="sr-Cyrl-CS" dirty="0" smtClean="0"/>
              <a:t>дана</a:t>
            </a:r>
            <a:r>
              <a:rPr lang="en-US" dirty="0" smtClean="0"/>
              <a:t>.</a:t>
            </a:r>
          </a:p>
          <a:p>
            <a:pPr algn="just"/>
            <a:endParaRPr lang="en-US"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Питања</a:t>
            </a:r>
            <a:endParaRPr lang="en-US" dirty="0"/>
          </a:p>
        </p:txBody>
      </p:sp>
      <p:sp>
        <p:nvSpPr>
          <p:cNvPr id="3" name="Content Placeholder 2"/>
          <p:cNvSpPr>
            <a:spLocks noGrp="1"/>
          </p:cNvSpPr>
          <p:nvPr>
            <p:ph idx="1"/>
          </p:nvPr>
        </p:nvSpPr>
        <p:spPr/>
        <p:txBody>
          <a:bodyPr>
            <a:noAutofit/>
          </a:bodyPr>
          <a:lstStyle/>
          <a:p>
            <a:pPr>
              <a:buNone/>
            </a:pPr>
            <a:r>
              <a:rPr lang="sr-Cyrl-RS" sz="2400" dirty="0" smtClean="0"/>
              <a:t>1.Дипломатија старог истока.</a:t>
            </a:r>
          </a:p>
          <a:p>
            <a:pPr>
              <a:buNone/>
            </a:pPr>
            <a:r>
              <a:rPr lang="sr-Cyrl-RS" sz="2400" dirty="0" smtClean="0"/>
              <a:t>2.Дипломатске институције старе Грчке.</a:t>
            </a:r>
          </a:p>
          <a:p>
            <a:pPr>
              <a:buNone/>
            </a:pPr>
            <a:r>
              <a:rPr lang="sr-Cyrl-RS" sz="2400" dirty="0" smtClean="0"/>
              <a:t>3.Римска дипломатија.</a:t>
            </a:r>
          </a:p>
          <a:p>
            <a:pPr>
              <a:buNone/>
            </a:pPr>
            <a:r>
              <a:rPr lang="sr-Cyrl-RS" sz="2400" dirty="0" smtClean="0"/>
              <a:t>4.Носиоци дипломатије у средњем веку.</a:t>
            </a:r>
          </a:p>
          <a:p>
            <a:pPr algn="just"/>
            <a:endParaRPr lang="en-US" sz="24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buNone/>
            </a:pPr>
            <a:endParaRPr lang="sr-Cyrl-R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CS" dirty="0" smtClean="0"/>
              <a:t>И</a:t>
            </a:r>
            <a:r>
              <a:rPr lang="sr-Cyrl-RS" dirty="0" smtClean="0"/>
              <a:t>сторијски почеци дипломатије</a:t>
            </a:r>
            <a:endParaRPr lang="en-US" dirty="0"/>
          </a:p>
        </p:txBody>
      </p:sp>
      <p:sp>
        <p:nvSpPr>
          <p:cNvPr id="3" name="Content Placeholder 2"/>
          <p:cNvSpPr>
            <a:spLocks noGrp="1"/>
          </p:cNvSpPr>
          <p:nvPr>
            <p:ph idx="1"/>
          </p:nvPr>
        </p:nvSpPr>
        <p:spPr/>
        <p:txBody>
          <a:bodyPr>
            <a:normAutofit fontScale="70000" lnSpcReduction="20000"/>
          </a:bodyPr>
          <a:lstStyle/>
          <a:p>
            <a:pPr algn="just"/>
            <a:r>
              <a:rPr lang="sr-Cyrl-CS" dirty="0" smtClean="0">
                <a:latin typeface="Times New Roman" pitchFamily="18" charset="0"/>
                <a:cs typeface="Times New Roman" pitchFamily="18" charset="0"/>
              </a:rPr>
              <a:t>Дипломатску праксу држава старог века карактериш</a:t>
            </a:r>
            <a:r>
              <a:rPr lang="en-US" dirty="0" smtClean="0">
                <a:latin typeface="Times New Roman" pitchFamily="18" charset="0"/>
                <a:cs typeface="Times New Roman" pitchFamily="18" charset="0"/>
              </a:rPr>
              <a:t>у</a:t>
            </a:r>
            <a:r>
              <a:rPr lang="sr-Cyrl-CS" dirty="0" smtClean="0">
                <a:latin typeface="Times New Roman" pitchFamily="18" charset="0"/>
                <a:cs typeface="Times New Roman" pitchFamily="18" charset="0"/>
              </a:rPr>
              <a:t> источне деспотије, Египат, Хетитско царство, Асирија, Персија, државе старе Индије итд. У тим државама, које се ослањају на снагу унутрашње економске принуде, спољна политика се првенствено бави завојевачким интересима: присвајање земље, робова, стоке и других добара у суседним земљама. Међународна питања се обично решавају оружаном силом. </a:t>
            </a:r>
            <a:endParaRPr lang="en-US" dirty="0" smtClean="0">
              <a:latin typeface="Times New Roman" pitchFamily="18" charset="0"/>
              <a:cs typeface="Times New Roman" pitchFamily="18" charset="0"/>
            </a:endParaRPr>
          </a:p>
          <a:p>
            <a:pPr algn="just"/>
            <a:r>
              <a:rPr lang="sr-Cyrl-CS" dirty="0" smtClean="0">
                <a:latin typeface="Times New Roman" pitchFamily="18" charset="0"/>
                <a:cs typeface="Times New Roman" pitchFamily="18" charset="0"/>
              </a:rPr>
              <a:t>У међународном </a:t>
            </a:r>
            <a:r>
              <a:rPr lang="ru-RU" dirty="0" smtClean="0">
                <a:latin typeface="Times New Roman" pitchFamily="18" charset="0"/>
                <a:cs typeface="Times New Roman" pitchFamily="18" charset="0"/>
              </a:rPr>
              <a:t>ж</a:t>
            </a:r>
            <a:r>
              <a:rPr lang="sr-Cyrl-CS" dirty="0" smtClean="0">
                <a:latin typeface="Times New Roman" pitchFamily="18" charset="0"/>
                <a:cs typeface="Times New Roman" pitchFamily="18" charset="0"/>
              </a:rPr>
              <a:t>ивоту старога истока Египат игра највиднију улогу. Осим завојевачке спољне политике развио је врло живу дипломатску делатност. Дипломатске односе одржавају само цареви. Владари старог истока били су поштовани као сами богови, оваплоћавали су у својој личности целу државу и располагали читавом војском „царских слуга“ – чиновника и писара.</a:t>
            </a:r>
            <a:endParaRPr lang="en-US" dirty="0" smtClean="0">
              <a:latin typeface="Times New Roman" pitchFamily="18" charset="0"/>
              <a:cs typeface="Times New Roman" pitchFamily="18" charset="0"/>
            </a:endParaRPr>
          </a:p>
          <a:p>
            <a:pPr>
              <a:buNone/>
            </a:pPr>
            <a:endParaRPr lang="sr-Cyrl-RS" dirty="0" smtClean="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CS" dirty="0" smtClean="0"/>
              <a:t>И</a:t>
            </a:r>
            <a:r>
              <a:rPr lang="sr-Cyrl-RS" dirty="0" smtClean="0"/>
              <a:t>сторијски почеци дипломатије</a:t>
            </a:r>
            <a:endParaRPr lang="en-US" dirty="0"/>
          </a:p>
        </p:txBody>
      </p:sp>
      <p:sp>
        <p:nvSpPr>
          <p:cNvPr id="3" name="Content Placeholder 2"/>
          <p:cNvSpPr>
            <a:spLocks noGrp="1"/>
          </p:cNvSpPr>
          <p:nvPr>
            <p:ph idx="1"/>
          </p:nvPr>
        </p:nvSpPr>
        <p:spPr/>
        <p:txBody>
          <a:bodyPr>
            <a:normAutofit fontScale="92500" lnSpcReduction="20000"/>
          </a:bodyPr>
          <a:lstStyle/>
          <a:p>
            <a:pPr algn="just"/>
            <a:r>
              <a:rPr lang="sr-Cyrl-CS" dirty="0" smtClean="0">
                <a:latin typeface="Times New Roman" pitchFamily="18" charset="0"/>
                <a:cs typeface="Times New Roman" pitchFamily="18" charset="0"/>
              </a:rPr>
              <a:t>Најзамршенија питања међународног живота треба да решава најпре</a:t>
            </a:r>
            <a:r>
              <a:rPr lang="sr-Cyrl-CS" b="1" dirty="0" smtClean="0">
                <a:latin typeface="Times New Roman" pitchFamily="18" charset="0"/>
                <a:cs typeface="Times New Roman" pitchFamily="18" charset="0"/>
              </a:rPr>
              <a:t> дипломатским </a:t>
            </a:r>
            <a:r>
              <a:rPr lang="sr-Cyrl-CS" dirty="0" smtClean="0">
                <a:latin typeface="Times New Roman" pitchFamily="18" charset="0"/>
                <a:cs typeface="Times New Roman" pitchFamily="18" charset="0"/>
              </a:rPr>
              <a:t>путем. Сила стоји на другом месту. Таква је срж учења Ману, што се тиче дипломатије и улоге дипломата. Каутилија</a:t>
            </a:r>
            <a:r>
              <a:rPr lang="sr-Latn-CS" dirty="0" smtClean="0">
                <a:latin typeface="Times New Roman" pitchFamily="18" charset="0"/>
                <a:cs typeface="Times New Roman" pitchFamily="18" charset="0"/>
              </a:rPr>
              <a:t>, министар инди</a:t>
            </a:r>
            <a:r>
              <a:rPr lang="en-US" dirty="0" smtClean="0">
                <a:latin typeface="Times New Roman" pitchFamily="18" charset="0"/>
                <a:cs typeface="Times New Roman" pitchFamily="18" charset="0"/>
              </a:rPr>
              <a:t>ј</a:t>
            </a:r>
            <a:r>
              <a:rPr lang="sr-Latn-CS" dirty="0" smtClean="0">
                <a:latin typeface="Times New Roman" pitchFamily="18" charset="0"/>
                <a:cs typeface="Times New Roman" pitchFamily="18" charset="0"/>
              </a:rPr>
              <a:t>ског цара </a:t>
            </a:r>
            <a:r>
              <a:rPr lang="sr-Cyrl-CS" dirty="0" smtClean="0">
                <a:latin typeface="Times New Roman" pitchFamily="18" charset="0"/>
                <a:cs typeface="Times New Roman" pitchFamily="18" charset="0"/>
              </a:rPr>
              <a:t>Чандрагупте</a:t>
            </a:r>
            <a:r>
              <a:rPr lang="sr-Latn-CS" dirty="0" smtClean="0">
                <a:latin typeface="Times New Roman" pitchFamily="18" charset="0"/>
                <a:cs typeface="Times New Roman" pitchFamily="18" charset="0"/>
              </a:rPr>
              <a:t> (326-298</a:t>
            </a:r>
            <a:r>
              <a:rPr lang="sr-Cyrl-CS" dirty="0" smtClean="0">
                <a:latin typeface="Times New Roman" pitchFamily="18" charset="0"/>
                <a:cs typeface="Times New Roman" pitchFamily="18" charset="0"/>
              </a:rPr>
              <a:t> пре наше ере</a:t>
            </a:r>
            <a:r>
              <a:rPr lang="sr-Latn-CS" dirty="0" smtClean="0">
                <a:latin typeface="Times New Roman" pitchFamily="18" charset="0"/>
                <a:cs typeface="Times New Roman" pitchFamily="18" charset="0"/>
              </a:rPr>
              <a:t>), савременик Александра Великог, оставио нам је у свом делу Артха</a:t>
            </a:r>
            <a:r>
              <a:rPr lang="en-US" dirty="0" smtClean="0">
                <a:latin typeface="Times New Roman" pitchFamily="18" charset="0"/>
                <a:cs typeface="Times New Roman" pitchFamily="18" charset="0"/>
              </a:rPr>
              <a:t>-</a:t>
            </a:r>
            <a:r>
              <a:rPr lang="sr-Latn-CS" dirty="0" smtClean="0">
                <a:latin typeface="Times New Roman" pitchFamily="18" charset="0"/>
                <a:cs typeface="Times New Roman" pitchFamily="18" charset="0"/>
              </a:rPr>
              <a:t>Кастра (Нау</a:t>
            </a:r>
            <a:r>
              <a:rPr lang="sr-Cyrl-CS" dirty="0" smtClean="0">
                <a:latin typeface="Times New Roman" pitchFamily="18" charset="0"/>
                <a:cs typeface="Times New Roman" pitchFamily="18" charset="0"/>
              </a:rPr>
              <a:t>ка о добити) читав систем међународног права и дипломатске вештине. Како он сам каже, то је дело компилација још старијих аутора.</a:t>
            </a:r>
            <a:endParaRPr lang="en-US" dirty="0" smtClean="0">
              <a:latin typeface="Times New Roman" pitchFamily="18" charset="0"/>
              <a:cs typeface="Times New Roman" pitchFamily="18" charset="0"/>
            </a:endParaRP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CS" dirty="0" smtClean="0"/>
              <a:t>И</a:t>
            </a:r>
            <a:r>
              <a:rPr lang="sr-Cyrl-RS" dirty="0" smtClean="0"/>
              <a:t>сторијски почеци дипломатије</a:t>
            </a:r>
            <a:endParaRPr lang="en-US" dirty="0"/>
          </a:p>
        </p:txBody>
      </p:sp>
      <p:sp>
        <p:nvSpPr>
          <p:cNvPr id="3" name="Content Placeholder 2"/>
          <p:cNvSpPr>
            <a:spLocks noGrp="1"/>
          </p:cNvSpPr>
          <p:nvPr>
            <p:ph idx="1"/>
          </p:nvPr>
        </p:nvSpPr>
        <p:spPr/>
        <p:txBody>
          <a:bodyPr>
            <a:normAutofit/>
          </a:bodyPr>
          <a:lstStyle/>
          <a:p>
            <a:pPr algn="just"/>
            <a:r>
              <a:rPr lang="sr-Cyrl-CS" sz="2800" dirty="0" smtClean="0">
                <a:latin typeface="Times New Roman" pitchFamily="18" charset="0"/>
                <a:cs typeface="Times New Roman" pitchFamily="18" charset="0"/>
              </a:rPr>
              <a:t>Из старе источне дипломатије потичу први писани трагови, о дипломатској делатности. За историју дипломатије прворазредни значај има споразум египатског фараона Рамзеса </a:t>
            </a:r>
            <a:r>
              <a:rPr lang="sr-Latn-CS" sz="2800" dirty="0" smtClean="0">
                <a:latin typeface="Times New Roman" pitchFamily="18" charset="0"/>
                <a:cs typeface="Times New Roman" pitchFamily="18" charset="0"/>
              </a:rPr>
              <a:t>II </a:t>
            </a:r>
            <a:r>
              <a:rPr lang="sr-Cyrl-CS" sz="2800" dirty="0" smtClean="0">
                <a:latin typeface="Times New Roman" pitchFamily="18" charset="0"/>
                <a:cs typeface="Times New Roman" pitchFamily="18" charset="0"/>
              </a:rPr>
              <a:t>с хетским царем Хатушилијем </a:t>
            </a:r>
            <a:r>
              <a:rPr lang="sr-Latn-BA" sz="2800" dirty="0" smtClean="0">
                <a:latin typeface="Times New Roman" pitchFamily="18" charset="0"/>
                <a:cs typeface="Times New Roman" pitchFamily="18" charset="0"/>
              </a:rPr>
              <a:t>III</a:t>
            </a:r>
            <a:r>
              <a:rPr lang="sr-Cyrl-CS" sz="2800" dirty="0" smtClean="0">
                <a:latin typeface="Times New Roman" pitchFamily="18" charset="0"/>
                <a:cs typeface="Times New Roman" pitchFamily="18" charset="0"/>
              </a:rPr>
              <a:t> после огорчених ратова између Хета </a:t>
            </a:r>
            <a:r>
              <a:rPr lang="en-US" sz="2800" dirty="0" smtClean="0">
                <a:latin typeface="Times New Roman" pitchFamily="18" charset="0"/>
                <a:cs typeface="Times New Roman" pitchFamily="18" charset="0"/>
              </a:rPr>
              <a:t>(</a:t>
            </a:r>
            <a:r>
              <a:rPr lang="en-US" sz="2800" dirty="0" err="1" smtClean="0">
                <a:latin typeface="Times New Roman" pitchFamily="18" charset="0"/>
                <a:cs typeface="Times New Roman" pitchFamily="18" charset="0"/>
              </a:rPr>
              <a:t>Хетита</a:t>
            </a:r>
            <a:r>
              <a:rPr lang="en-US" sz="2800" dirty="0" smtClean="0">
                <a:latin typeface="Times New Roman" pitchFamily="18" charset="0"/>
                <a:cs typeface="Times New Roman" pitchFamily="18" charset="0"/>
              </a:rPr>
              <a:t>)</a:t>
            </a:r>
            <a:r>
              <a:rPr lang="sr-Cyrl-CS" sz="2800" dirty="0" smtClean="0">
                <a:latin typeface="Times New Roman" pitchFamily="18" charset="0"/>
                <a:cs typeface="Times New Roman" pitchFamily="18" charset="0"/>
              </a:rPr>
              <a:t> и Египта закључен 1</a:t>
            </a:r>
            <a:r>
              <a:rPr lang="en-US" sz="2800" dirty="0" smtClean="0">
                <a:latin typeface="Times New Roman" pitchFamily="18" charset="0"/>
                <a:cs typeface="Times New Roman" pitchFamily="18" charset="0"/>
              </a:rPr>
              <a:t>269</a:t>
            </a:r>
            <a:r>
              <a:rPr lang="sr-Cyrl-CS" sz="2800" dirty="0" smtClean="0">
                <a:latin typeface="Times New Roman" pitchFamily="18" charset="0"/>
                <a:cs typeface="Times New Roman" pitchFamily="18" charset="0"/>
              </a:rPr>
              <a:t>. године пре наше ере</a:t>
            </a:r>
            <a:r>
              <a:rPr lang="ru-RU" sz="2800" dirty="0" smtClean="0">
                <a:latin typeface="Times New Roman" pitchFamily="18" charset="0"/>
                <a:cs typeface="Times New Roman" pitchFamily="18" charset="0"/>
              </a:rPr>
              <a:t>.</a:t>
            </a:r>
            <a:r>
              <a:rPr lang="sr-Cyrl-CS" sz="2800" dirty="0" smtClean="0">
                <a:latin typeface="Times New Roman" pitchFamily="18" charset="0"/>
                <a:cs typeface="Times New Roman" pitchFamily="18" charset="0"/>
              </a:rPr>
              <a:t> Већина тих документа писана је клинастим писмома, на вавилонском језику, дипломатском језику тога времена.</a:t>
            </a:r>
            <a:endParaRPr lang="en-US" sz="2800" dirty="0" smtClean="0">
              <a:latin typeface="Times New Roman" pitchFamily="18" charset="0"/>
              <a:cs typeface="Times New Roman" pitchFamily="18" charset="0"/>
            </a:endParaRPr>
          </a:p>
          <a:p>
            <a:pPr algn="just"/>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Стара Грчка</a:t>
            </a:r>
            <a:endParaRPr lang="en-US" dirty="0"/>
          </a:p>
        </p:txBody>
      </p:sp>
      <p:sp>
        <p:nvSpPr>
          <p:cNvPr id="3" name="Content Placeholder 2"/>
          <p:cNvSpPr>
            <a:spLocks noGrp="1"/>
          </p:cNvSpPr>
          <p:nvPr>
            <p:ph idx="1"/>
          </p:nvPr>
        </p:nvSpPr>
        <p:spPr/>
        <p:txBody>
          <a:bodyPr>
            <a:normAutofit fontScale="92500" lnSpcReduction="20000"/>
          </a:bodyPr>
          <a:lstStyle/>
          <a:p>
            <a:pPr algn="just"/>
            <a:r>
              <a:rPr lang="sr-Cyrl-CS" dirty="0" smtClean="0">
                <a:latin typeface="Times New Roman" pitchFamily="18" charset="0"/>
                <a:cs typeface="Times New Roman" pitchFamily="18" charset="0"/>
              </a:rPr>
              <a:t>Најстарији облик међународних веза и међународног права била је у Грчкој „</a:t>
            </a:r>
            <a:r>
              <a:rPr lang="sr-Cyrl-CS" b="1" dirty="0" smtClean="0">
                <a:latin typeface="Times New Roman" pitchFamily="18" charset="0"/>
                <a:cs typeface="Times New Roman" pitchFamily="18" charset="0"/>
              </a:rPr>
              <a:t>проксенија</a:t>
            </a:r>
            <a:r>
              <a:rPr lang="sr-Cyrl-CS" dirty="0" smtClean="0">
                <a:latin typeface="Times New Roman" pitchFamily="18" charset="0"/>
                <a:cs typeface="Times New Roman" pitchFamily="18" charset="0"/>
              </a:rPr>
              <a:t>“ тј. гостопримство. Проксенија је постојала међу појединим лицима, братствима, племенима и целим државама. Преко проксена се воде дипломатски преговори; посланства која су стизала у град прво се обраћају своме проксену. Установа проксеније, која је у Грчкој била врло распрострањена постала је основица свих каснијих међународних веза старога света. </a:t>
            </a:r>
            <a:endParaRPr lang="en-US"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Стара Грчка</a:t>
            </a:r>
            <a:endParaRPr lang="en-US" dirty="0"/>
          </a:p>
        </p:txBody>
      </p:sp>
      <p:sp>
        <p:nvSpPr>
          <p:cNvPr id="3" name="Content Placeholder 2"/>
          <p:cNvSpPr>
            <a:spLocks noGrp="1"/>
          </p:cNvSpPr>
          <p:nvPr>
            <p:ph idx="1"/>
          </p:nvPr>
        </p:nvSpPr>
        <p:spPr/>
        <p:txBody>
          <a:bodyPr>
            <a:normAutofit lnSpcReduction="10000"/>
          </a:bodyPr>
          <a:lstStyle/>
          <a:p>
            <a:pPr algn="just"/>
            <a:r>
              <a:rPr lang="sr-Cyrl-CS" dirty="0" smtClean="0">
                <a:latin typeface="Times New Roman" pitchFamily="18" charset="0"/>
                <a:cs typeface="Times New Roman" pitchFamily="18" charset="0"/>
              </a:rPr>
              <a:t>Веома стара међународна установа била је и </a:t>
            </a:r>
            <a:r>
              <a:rPr lang="sr-Cyrl-CS" b="1" dirty="0" smtClean="0">
                <a:latin typeface="Times New Roman" pitchFamily="18" charset="0"/>
                <a:cs typeface="Times New Roman" pitchFamily="18" charset="0"/>
              </a:rPr>
              <a:t>амфиктионија</a:t>
            </a:r>
            <a:r>
              <a:rPr lang="sr-Cyrl-CS" dirty="0" smtClean="0">
                <a:latin typeface="Times New Roman" pitchFamily="18" charset="0"/>
                <a:cs typeface="Times New Roman" pitchFamily="18" charset="0"/>
              </a:rPr>
              <a:t>. Тако су се звали верски савези који су ницали крај светилишта сваког нарочито поштованог божанста. Као што сам назив казује, у те савезе су улазила племена која су живела око светилишта (амфиктиони – около настањени), независно од својих рођачких веза. У време празника било је забрањено вођење рата и објављиван је „божји мир“ (</a:t>
            </a:r>
            <a:r>
              <a:rPr lang="sr-Cyrl-CS" b="1" dirty="0" smtClean="0">
                <a:latin typeface="Times New Roman" pitchFamily="18" charset="0"/>
                <a:cs typeface="Times New Roman" pitchFamily="18" charset="0"/>
              </a:rPr>
              <a:t>јеромемија</a:t>
            </a:r>
            <a:r>
              <a:rPr lang="sr-Cyrl-CS"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Стара Грчка</a:t>
            </a:r>
            <a:endParaRPr lang="en-US" dirty="0"/>
          </a:p>
        </p:txBody>
      </p:sp>
      <p:sp>
        <p:nvSpPr>
          <p:cNvPr id="3" name="Content Placeholder 2"/>
          <p:cNvSpPr>
            <a:spLocks noGrp="1"/>
          </p:cNvSpPr>
          <p:nvPr>
            <p:ph idx="1"/>
          </p:nvPr>
        </p:nvSpPr>
        <p:spPr/>
        <p:txBody>
          <a:bodyPr>
            <a:normAutofit/>
          </a:bodyPr>
          <a:lstStyle/>
          <a:p>
            <a:pPr algn="just"/>
            <a:r>
              <a:rPr lang="sr-Cyrl-CS" dirty="0" smtClean="0">
                <a:latin typeface="Times New Roman" pitchFamily="18" charset="0"/>
                <a:cs typeface="Times New Roman" pitchFamily="18" charset="0"/>
              </a:rPr>
              <a:t>У старој Грчкој постојало је много амфиктионија. Најстарија и најутицајнија између њих била је Делфиско-Термопилска амфиктионија. Она је створена из двеју амфиктионија: Делфиске при храму Аполоновом у Делфима и Термопилски при храму Деметрином. Бројала је 12 племена, а свако од њих је имало по два гласа.</a:t>
            </a:r>
            <a:endParaRPr lang="en-US" dirty="0" smtClean="0">
              <a:latin typeface="Times New Roman" pitchFamily="18" charset="0"/>
              <a:cs typeface="Times New Roman" pitchFamily="18" charset="0"/>
            </a:endParaRPr>
          </a:p>
          <a:p>
            <a:pPr algn="just"/>
            <a:endParaRPr 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Стара Грчка</a:t>
            </a:r>
            <a:endParaRPr lang="en-US" dirty="0"/>
          </a:p>
        </p:txBody>
      </p:sp>
      <p:sp>
        <p:nvSpPr>
          <p:cNvPr id="3" name="Content Placeholder 2"/>
          <p:cNvSpPr>
            <a:spLocks noGrp="1"/>
          </p:cNvSpPr>
          <p:nvPr>
            <p:ph idx="1"/>
          </p:nvPr>
        </p:nvSpPr>
        <p:spPr/>
        <p:txBody>
          <a:bodyPr>
            <a:normAutofit fontScale="85000" lnSpcReduction="20000"/>
          </a:bodyPr>
          <a:lstStyle/>
          <a:p>
            <a:pPr algn="just"/>
            <a:r>
              <a:rPr lang="sr-Cyrl-CS" dirty="0" smtClean="0">
                <a:latin typeface="Times New Roman" pitchFamily="18" charset="0"/>
                <a:cs typeface="Times New Roman" pitchFamily="18" charset="0"/>
              </a:rPr>
              <a:t>Крајем </a:t>
            </a:r>
            <a:r>
              <a:rPr lang="sr-Latn-BA" dirty="0" smtClean="0">
                <a:latin typeface="Times New Roman" pitchFamily="18" charset="0"/>
                <a:cs typeface="Times New Roman" pitchFamily="18" charset="0"/>
              </a:rPr>
              <a:t>V</a:t>
            </a:r>
            <a:r>
              <a:rPr lang="sr-Cyrl-CS" dirty="0" smtClean="0">
                <a:latin typeface="Times New Roman" pitchFamily="18" charset="0"/>
                <a:cs typeface="Times New Roman" pitchFamily="18" charset="0"/>
              </a:rPr>
              <a:t> и почетком </a:t>
            </a:r>
            <a:r>
              <a:rPr lang="sr-Latn-BA" dirty="0" smtClean="0">
                <a:latin typeface="Times New Roman" pitchFamily="18" charset="0"/>
                <a:cs typeface="Times New Roman" pitchFamily="18" charset="0"/>
              </a:rPr>
              <a:t>IV </a:t>
            </a:r>
            <a:r>
              <a:rPr lang="sr-Cyrl-CS" dirty="0" smtClean="0">
                <a:latin typeface="Times New Roman" pitchFamily="18" charset="0"/>
                <a:cs typeface="Times New Roman" pitchFamily="18" charset="0"/>
              </a:rPr>
              <a:t>века пре наше ере јавља се још један нови колегијум – колегијум „</a:t>
            </a:r>
            <a:r>
              <a:rPr lang="sr-Cyrl-CS" b="1" dirty="0" smtClean="0">
                <a:latin typeface="Times New Roman" pitchFamily="18" charset="0"/>
                <a:cs typeface="Times New Roman" pitchFamily="18" charset="0"/>
              </a:rPr>
              <a:t>пилагора</a:t>
            </a:r>
            <a:r>
              <a:rPr lang="sr-Cyrl-CS" dirty="0" smtClean="0">
                <a:latin typeface="Times New Roman" pitchFamily="18" charset="0"/>
                <a:cs typeface="Times New Roman" pitchFamily="18" charset="0"/>
              </a:rPr>
              <a:t>“. Преко пилагора и јеромнемона градови који су улазили у састав амфиктионија полагали су један другом заклетве и примали на себе извесне обавезе према амфиктионији. Делфиско-Термопилска амфиктионија је представљала важну политичку силу и много утицала на међународну политику Грчке. У рукама Делфиско-Термопилске амфиктионије усредсређивала се и световна и духовна власт. Делфиски првосвештеници су објављивали и прекидали рат, постављали и смењивали заједничке управнике</a:t>
            </a:r>
            <a:r>
              <a:rPr lang="en-US" dirty="0" smtClean="0">
                <a:latin typeface="Times New Roman" pitchFamily="18" charset="0"/>
                <a:cs typeface="Times New Roman" pitchFamily="18" charset="0"/>
              </a:rPr>
              <a:t>.</a:t>
            </a:r>
          </a:p>
          <a:p>
            <a:endParaRPr lang="en-US"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Стара Грчка</a:t>
            </a:r>
            <a:endParaRPr lang="en-US" dirty="0"/>
          </a:p>
        </p:txBody>
      </p:sp>
      <p:sp>
        <p:nvSpPr>
          <p:cNvPr id="3" name="Content Placeholder 2"/>
          <p:cNvSpPr>
            <a:spLocks noGrp="1"/>
          </p:cNvSpPr>
          <p:nvPr>
            <p:ph idx="1"/>
          </p:nvPr>
        </p:nvSpPr>
        <p:spPr/>
        <p:txBody>
          <a:bodyPr>
            <a:normAutofit fontScale="92500" lnSpcReduction="20000"/>
          </a:bodyPr>
          <a:lstStyle/>
          <a:p>
            <a:pPr algn="just"/>
            <a:r>
              <a:rPr lang="sr-Cyrl-CS" dirty="0" smtClean="0">
                <a:latin typeface="Times New Roman" pitchFamily="18" charset="0"/>
                <a:cs typeface="Times New Roman" pitchFamily="18" charset="0"/>
              </a:rPr>
              <a:t>Дипломатска делатност класичне Грчке развија се у свој пуноћи у периоду Пелопонеских ратова вођених између два највећа војно-политичка савеза Атинског и Спартанског, који се током 30 година боре за превласт у јелинском свету. Касније, скоро исто тако напрегнута дипломатска делатност распламсава се ступањем на општегрчку арену нове силе – Македонског царства, које оличава тенденцију Грчке тога времена за уједињење, уз војну и културну експанзију на исток.</a:t>
            </a:r>
            <a:endParaRPr lang="en-US"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TotalTime>
  <Words>1096</Words>
  <Application>Microsoft Office PowerPoint</Application>
  <PresentationFormat>On-screen Show (4:3)</PresentationFormat>
  <Paragraphs>39</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ИСТОРИЈА ДИПЛОМАТИЈЕ </vt:lpstr>
      <vt:lpstr>Историјски почеци дипломатије</vt:lpstr>
      <vt:lpstr>Историјски почеци дипломатије</vt:lpstr>
      <vt:lpstr>Историјски почеци дипломатије</vt:lpstr>
      <vt:lpstr>Стара Грчка</vt:lpstr>
      <vt:lpstr>Стара Грчка</vt:lpstr>
      <vt:lpstr>Стара Грчка</vt:lpstr>
      <vt:lpstr>Стара Грчка</vt:lpstr>
      <vt:lpstr>Стара Грчка</vt:lpstr>
      <vt:lpstr>Рим</vt:lpstr>
      <vt:lpstr>Рим</vt:lpstr>
      <vt:lpstr>Средњи век</vt:lpstr>
      <vt:lpstr>Средњи век</vt:lpstr>
      <vt:lpstr>Средњи век</vt:lpstr>
      <vt:lpstr>Питања</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ИСТОРИЈА ДИПЛОМАТИЈЕ</dc:title>
  <dc:creator>Zoran</dc:creator>
  <cp:lastModifiedBy>Dell</cp:lastModifiedBy>
  <cp:revision>41</cp:revision>
  <dcterms:created xsi:type="dcterms:W3CDTF">2020-11-01T17:11:45Z</dcterms:created>
  <dcterms:modified xsi:type="dcterms:W3CDTF">2021-12-09T15:05:38Z</dcterms:modified>
</cp:coreProperties>
</file>