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>
                <a:solidFill>
                  <a:srgbClr val="00B0F0"/>
                </a:solidFill>
              </a:rPr>
              <a:t>МЕЂУНАРОДНИ ОДНОСИ И МЕЂУНАРОДНЕ ОРГАНИЗАЦИЈЕ</a:t>
            </a:r>
            <a:r>
              <a:rPr lang="sr-Cyrl-RS" dirty="0" smtClean="0"/>
              <a:t>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>
                <a:solidFill>
                  <a:srgbClr val="00B0F0"/>
                </a:solidFill>
              </a:rPr>
              <a:t>Предавања</a:t>
            </a:r>
          </a:p>
          <a:p>
            <a:r>
              <a:rPr lang="sr-Cyrl-RS" dirty="0" smtClean="0">
                <a:solidFill>
                  <a:srgbClr val="00B0F0"/>
                </a:solidFill>
              </a:rPr>
              <a:t>Проф. др Зоран Јеротијевић</a:t>
            </a:r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248400"/>
          </a:xfrm>
        </p:spPr>
        <p:txBody>
          <a:bodyPr>
            <a:normAutofit lnSpcReduction="10000"/>
          </a:bodyPr>
          <a:lstStyle/>
          <a:p>
            <a:pPr algn="just"/>
            <a:r>
              <a:rPr lang="sr-Cyrl-RS" dirty="0" smtClean="0">
                <a:solidFill>
                  <a:srgbClr val="00B0F0"/>
                </a:solidFill>
              </a:rPr>
              <a:t>Државе као субјекти међународних односа комуницирају преко својих државних органа: шефа државе, председника владе, министарства иностраних послова, као и сталних представништава у другим државама (амбасаде, конзулати).</a:t>
            </a:r>
          </a:p>
          <a:p>
            <a:pPr algn="just"/>
            <a:r>
              <a:rPr lang="sr-Cyrl-RS" dirty="0" smtClean="0">
                <a:solidFill>
                  <a:srgbClr val="00B0F0"/>
                </a:solidFill>
              </a:rPr>
              <a:t>Шеф државе је највиши орган представљања државе. Неке државе му дају широка, а неке симболична овлашћења. Не треба посебно пуномоћје. У републикама шеф државе је председник, а у монархијама монарх (цар, краљ, кнез, војвода, султан, емир). </a:t>
            </a:r>
          </a:p>
          <a:p>
            <a:pPr algn="just"/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324600"/>
          </a:xfrm>
        </p:spPr>
        <p:txBody>
          <a:bodyPr/>
          <a:lstStyle/>
          <a:p>
            <a:pPr algn="just"/>
            <a:r>
              <a:rPr lang="sr-Cyrl-RS" dirty="0" smtClean="0">
                <a:solidFill>
                  <a:srgbClr val="00B0F0"/>
                </a:solidFill>
              </a:rPr>
              <a:t>У председничким системима шеф државе има најшира овлашћења у заступању у међународним односима. Права и почасти шефа државе у међународном заступању су утврђена протоколом. Председнички систем је карактеристичан за САД и земље Латинске Америке.</a:t>
            </a:r>
          </a:p>
          <a:p>
            <a:pPr algn="just"/>
            <a:r>
              <a:rPr lang="sr-Cyrl-RS" dirty="0" smtClean="0">
                <a:solidFill>
                  <a:srgbClr val="00B0F0"/>
                </a:solidFill>
              </a:rPr>
              <a:t>Председник владе заступа државу без посебног пуномоћја. У неким државама има већа овлашћења од шефа државе (Јапан, Уједињено Краљевство, Немачка, Италија...).</a:t>
            </a:r>
          </a:p>
          <a:p>
            <a:pPr algn="just"/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algn="just"/>
            <a:r>
              <a:rPr lang="sr-Cyrl-RS" dirty="0" smtClean="0">
                <a:solidFill>
                  <a:srgbClr val="00B0F0"/>
                </a:solidFill>
              </a:rPr>
              <a:t>Министарство спољних послова је центар дипломатских делатности државе. На челу је министар који заступа државу без овлашћења. Ово министарство координише рад са дипломатским представништима државе – амбасадама и конзулатима.</a:t>
            </a:r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>
              <a:buNone/>
            </a:pPr>
            <a:r>
              <a:rPr lang="sr-Cyrl-RS" dirty="0" smtClean="0">
                <a:solidFill>
                  <a:srgbClr val="00B0F0"/>
                </a:solidFill>
              </a:rPr>
              <a:t>Питања:</a:t>
            </a:r>
          </a:p>
          <a:p>
            <a:pPr>
              <a:buFontTx/>
              <a:buChar char="-"/>
            </a:pPr>
            <a:r>
              <a:rPr lang="sr-Cyrl-RS" dirty="0" smtClean="0">
                <a:solidFill>
                  <a:srgbClr val="00B0F0"/>
                </a:solidFill>
              </a:rPr>
              <a:t>Која су најважнија обележја државе.</a:t>
            </a:r>
          </a:p>
          <a:p>
            <a:pPr>
              <a:buFontTx/>
              <a:buChar char="-"/>
            </a:pPr>
            <a:r>
              <a:rPr lang="sr-Cyrl-RS" dirty="0" smtClean="0">
                <a:solidFill>
                  <a:srgbClr val="00B0F0"/>
                </a:solidFill>
              </a:rPr>
              <a:t>Које су највеће и најмање државе на свету.</a:t>
            </a:r>
          </a:p>
          <a:p>
            <a:pPr>
              <a:buFontTx/>
              <a:buChar char="-"/>
            </a:pPr>
            <a:r>
              <a:rPr lang="sr-Cyrl-RS" dirty="0" smtClean="0">
                <a:solidFill>
                  <a:srgbClr val="00B0F0"/>
                </a:solidFill>
              </a:rPr>
              <a:t>Како тумачимо сувереност.</a:t>
            </a:r>
          </a:p>
          <a:p>
            <a:pPr>
              <a:buFontTx/>
              <a:buChar char="-"/>
            </a:pPr>
            <a:r>
              <a:rPr lang="sr-Cyrl-RS" dirty="0" smtClean="0">
                <a:solidFill>
                  <a:srgbClr val="00B0F0"/>
                </a:solidFill>
              </a:rPr>
              <a:t>Који су најзначајнији органи заступања државе у међународним односима.</a:t>
            </a:r>
          </a:p>
          <a:p>
            <a:pPr>
              <a:buNone/>
            </a:pPr>
            <a:endParaRPr lang="sr-Cyrl-RS" dirty="0" smtClean="0">
              <a:solidFill>
                <a:srgbClr val="00B0F0"/>
              </a:solidFill>
            </a:endParaRPr>
          </a:p>
          <a:p>
            <a:pPr>
              <a:buFontTx/>
              <a:buChar char="-"/>
            </a:pPr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algn="r">
              <a:buNone/>
            </a:pPr>
            <a:endParaRPr lang="sr-Cyrl-RS" dirty="0" smtClean="0">
              <a:solidFill>
                <a:srgbClr val="00B0F0"/>
              </a:solidFill>
            </a:endParaRPr>
          </a:p>
          <a:p>
            <a:pPr algn="just">
              <a:buNone/>
            </a:pPr>
            <a:r>
              <a:rPr lang="sr-Cyrl-RS" dirty="0" smtClean="0">
                <a:solidFill>
                  <a:srgbClr val="00B0F0"/>
                </a:solidFill>
              </a:rPr>
              <a:t>   Крај првог дела предавања за време ванредног стања.</a:t>
            </a:r>
          </a:p>
          <a:p>
            <a:pPr algn="just">
              <a:buNone/>
            </a:pPr>
            <a:r>
              <a:rPr lang="sr-Cyrl-RS" dirty="0" smtClean="0">
                <a:solidFill>
                  <a:srgbClr val="00B0F0"/>
                </a:solidFill>
              </a:rPr>
              <a:t>   </a:t>
            </a:r>
          </a:p>
          <a:p>
            <a:pPr algn="just">
              <a:buNone/>
            </a:pPr>
            <a:r>
              <a:rPr lang="sr-Cyrl-RS" dirty="0" smtClean="0">
                <a:solidFill>
                  <a:srgbClr val="00B0F0"/>
                </a:solidFill>
              </a:rPr>
              <a:t>Забрањено је копирање или било какво коришћење овог предавања без изричите писмене дозволе аутора проф. </a:t>
            </a:r>
            <a:r>
              <a:rPr lang="sr-Cyrl-RS" smtClean="0">
                <a:solidFill>
                  <a:srgbClr val="00B0F0"/>
                </a:solidFill>
              </a:rPr>
              <a:t>др Зорана Јеротијевића, јер ће то сматрати злоупотребом.</a:t>
            </a:r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solidFill>
                  <a:srgbClr val="00B0F0"/>
                </a:solidFill>
              </a:rPr>
              <a:t>Тема: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sr-Cyrl-RS" sz="4000" dirty="0" smtClean="0"/>
          </a:p>
          <a:p>
            <a:pPr algn="ctr">
              <a:buNone/>
            </a:pPr>
            <a:r>
              <a:rPr lang="sr-Cyrl-RS" sz="4000" dirty="0" smtClean="0">
                <a:solidFill>
                  <a:srgbClr val="00B0F0"/>
                </a:solidFill>
              </a:rPr>
              <a:t>ДРЖАВА КАО СУБЈЕКТ МЕЂУНАРОДНИХ ОДНОСА</a:t>
            </a:r>
            <a:endParaRPr lang="en-US" sz="40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algn="just"/>
            <a:r>
              <a:rPr lang="sr-Cyrl-CS" dirty="0" smtClean="0">
                <a:solidFill>
                  <a:srgbClr val="00B0F0"/>
                </a:solidFill>
              </a:rPr>
              <a:t>Најзначајнији</a:t>
            </a:r>
            <a:r>
              <a:rPr lang="sr-Cyrl-RS" dirty="0" smtClean="0">
                <a:solidFill>
                  <a:srgbClr val="00B0F0"/>
                </a:solidFill>
              </a:rPr>
              <a:t> </a:t>
            </a:r>
            <a:r>
              <a:rPr lang="sr-Cyrl-RS" dirty="0" smtClean="0">
                <a:solidFill>
                  <a:srgbClr val="00B0F0"/>
                </a:solidFill>
              </a:rPr>
              <a:t>субјект </a:t>
            </a:r>
            <a:r>
              <a:rPr lang="sr-Cyrl-RS" dirty="0" smtClean="0">
                <a:solidFill>
                  <a:srgbClr val="00B0F0"/>
                </a:solidFill>
              </a:rPr>
              <a:t>међународних односа је држава.</a:t>
            </a:r>
          </a:p>
          <a:p>
            <a:pPr algn="just"/>
            <a:r>
              <a:rPr lang="sr-Cyrl-RS" dirty="0" smtClean="0">
                <a:solidFill>
                  <a:srgbClr val="00B0F0"/>
                </a:solidFill>
              </a:rPr>
              <a:t>Да би била субјект међународних односа држава мора да поседује становништво, суверену власт и територију на којој врши суверену власт.</a:t>
            </a:r>
          </a:p>
          <a:p>
            <a:pPr algn="just"/>
            <a:r>
              <a:rPr lang="sr-Cyrl-RS" dirty="0" smtClean="0">
                <a:solidFill>
                  <a:srgbClr val="00B0F0"/>
                </a:solidFill>
              </a:rPr>
              <a:t>Становништво држава у свету разликује се по бројности, језику, раси, култури и др. </a:t>
            </a:r>
            <a:r>
              <a:rPr lang="en-US" dirty="0" smtClean="0">
                <a:solidFill>
                  <a:srgbClr val="00B0F0"/>
                </a:solidFill>
              </a:rPr>
              <a:t>o</a:t>
            </a:r>
            <a:r>
              <a:rPr lang="sr-Cyrl-RS" dirty="0" smtClean="0">
                <a:solidFill>
                  <a:srgbClr val="00B0F0"/>
                </a:solidFill>
              </a:rPr>
              <a:t>бележјима </a:t>
            </a:r>
            <a:r>
              <a:rPr lang="sr-Cyrl-RS" dirty="0" smtClean="0">
                <a:solidFill>
                  <a:srgbClr val="00B0F0"/>
                </a:solidFill>
              </a:rPr>
              <a:t>која су веома различита од државе до државе.</a:t>
            </a:r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248400"/>
          </a:xfrm>
        </p:spPr>
        <p:txBody>
          <a:bodyPr/>
          <a:lstStyle/>
          <a:p>
            <a:pPr algn="just"/>
            <a:r>
              <a:rPr lang="sr-Cyrl-RS" dirty="0" smtClean="0">
                <a:solidFill>
                  <a:srgbClr val="00B0F0"/>
                </a:solidFill>
              </a:rPr>
              <a:t>Најмногољуднија држава на свету – Кина, има близи милијарду и по становника (Индија 1,3 милијарде). Неке државе имају свега неколико десетина хиљада становника или чак мање од хиљаду (Андора, Сан Марино, Науру, Ватикан...).</a:t>
            </a:r>
          </a:p>
          <a:p>
            <a:pPr algn="just">
              <a:buNone/>
            </a:pPr>
            <a:r>
              <a:rPr lang="sr-Cyrl-RS" dirty="0" smtClean="0">
                <a:solidFill>
                  <a:srgbClr val="00B0F0"/>
                </a:solidFill>
              </a:rPr>
              <a:t>           Кина                                        Андора</a:t>
            </a:r>
          </a:p>
          <a:p>
            <a:pPr algn="just"/>
            <a:endParaRPr lang="sr-Cyrl-RS" dirty="0" smtClean="0">
              <a:solidFill>
                <a:srgbClr val="00B0F0"/>
              </a:solidFill>
            </a:endParaRPr>
          </a:p>
          <a:p>
            <a:pPr algn="just">
              <a:buNone/>
            </a:pPr>
            <a:endParaRPr lang="sr-Cyrl-RS" dirty="0" smtClean="0">
              <a:solidFill>
                <a:srgbClr val="00B0F0"/>
              </a:solidFill>
            </a:endParaRPr>
          </a:p>
          <a:p>
            <a:pPr algn="just">
              <a:buNone/>
            </a:pPr>
            <a:endParaRPr lang="en-US" dirty="0">
              <a:solidFill>
                <a:srgbClr val="00B0F0"/>
              </a:solidFill>
            </a:endParaRPr>
          </a:p>
        </p:txBody>
      </p:sp>
      <p:pic>
        <p:nvPicPr>
          <p:cNvPr id="6" name="Picture 5" descr="kin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4038600"/>
            <a:ext cx="2997200" cy="2514600"/>
          </a:xfrm>
          <a:prstGeom prst="rect">
            <a:avLst/>
          </a:prstGeom>
        </p:spPr>
      </p:pic>
      <p:pic>
        <p:nvPicPr>
          <p:cNvPr id="7" name="Picture 6" descr="andor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7800" y="4114800"/>
            <a:ext cx="3459159" cy="246176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400800"/>
          </a:xfrm>
        </p:spPr>
        <p:txBody>
          <a:bodyPr/>
          <a:lstStyle/>
          <a:p>
            <a:pPr algn="just"/>
            <a:r>
              <a:rPr lang="sr-Cyrl-RS" dirty="0" smtClean="0">
                <a:solidFill>
                  <a:srgbClr val="00B0F0"/>
                </a:solidFill>
              </a:rPr>
              <a:t>Највећа држава на свету по пространству је Русија са преко 17 милиона квадратних километара (почетком 20. века ова држава је била знатно пространија). Огромне државе по пространству су и Канада, Кина и САД са преко 9 милиона квадратних километара.</a:t>
            </a:r>
          </a:p>
          <a:p>
            <a:pPr algn="just">
              <a:buNone/>
            </a:pPr>
            <a:r>
              <a:rPr lang="sr-Cyrl-RS" dirty="0" smtClean="0">
                <a:solidFill>
                  <a:srgbClr val="00B0F0"/>
                </a:solidFill>
              </a:rPr>
              <a:t>                                                 Русија</a:t>
            </a:r>
          </a:p>
          <a:p>
            <a:pPr algn="just">
              <a:buNone/>
            </a:pPr>
            <a:endParaRPr lang="en-US" dirty="0">
              <a:solidFill>
                <a:srgbClr val="00B0F0"/>
              </a:solidFill>
            </a:endParaRPr>
          </a:p>
        </p:txBody>
      </p:sp>
      <p:pic>
        <p:nvPicPr>
          <p:cNvPr id="6" name="Picture 5" descr="the-russian-territory-2175982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1" y="4302034"/>
            <a:ext cx="5257800" cy="240356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algn="just"/>
            <a:r>
              <a:rPr lang="sr-Cyrl-RS" dirty="0" smtClean="0">
                <a:solidFill>
                  <a:srgbClr val="00B0F0"/>
                </a:solidFill>
              </a:rPr>
              <a:t>Постоје и веома мале државе по пространству као што су Малта, Сингапур, Лихтенштајн, Ватикан...</a:t>
            </a:r>
          </a:p>
          <a:p>
            <a:pPr algn="just">
              <a:buNone/>
            </a:pPr>
            <a:r>
              <a:rPr lang="sr-Cyrl-RS" dirty="0" smtClean="0">
                <a:solidFill>
                  <a:srgbClr val="00B0F0"/>
                </a:solidFill>
              </a:rPr>
              <a:t>                                         Лихтенштајн</a:t>
            </a:r>
          </a:p>
          <a:p>
            <a:pPr algn="just"/>
            <a:endParaRPr lang="sr-Cyrl-RS" dirty="0" smtClean="0">
              <a:solidFill>
                <a:srgbClr val="00B0F0"/>
              </a:solidFill>
            </a:endParaRPr>
          </a:p>
          <a:p>
            <a:pPr algn="just">
              <a:buNone/>
            </a:pPr>
            <a:endParaRPr lang="en-US" dirty="0">
              <a:solidFill>
                <a:srgbClr val="00B0F0"/>
              </a:solidFill>
            </a:endParaRPr>
          </a:p>
        </p:txBody>
      </p:sp>
      <p:pic>
        <p:nvPicPr>
          <p:cNvPr id="3" name="Picture 2" descr="2018.09.14-LB-Lichtenstei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2514600"/>
            <a:ext cx="4436558" cy="27432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3246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sr-Cyrl-RS" dirty="0" smtClean="0">
                <a:solidFill>
                  <a:srgbClr val="00B0F0"/>
                </a:solidFill>
              </a:rPr>
              <a:t>Суверена власт представља највишу власт једне државе. Ово се не може схватити стриктно (дословце), а битна је и временска димензија. Спорно је питање суверенитета држава поражених у рату (у Другом светском рату силе Осовине и њихове савезнице (НДХ...)).</a:t>
            </a:r>
          </a:p>
          <a:p>
            <a:pPr algn="just"/>
            <a:r>
              <a:rPr lang="sr-Cyrl-RS" dirty="0" smtClean="0">
                <a:solidFill>
                  <a:srgbClr val="00B0F0"/>
                </a:solidFill>
              </a:rPr>
              <a:t>Питање правних ограничења суверености поставља се и у вези потписивања међународних споразума-конвенција којима се на неки начин суверенитет ограничава. Међутим, ако гледамо са аспекта воље државе, она својом вољом прихвата конвенцију као део међународног права. На тај начин се међ. </a:t>
            </a:r>
            <a:r>
              <a:rPr lang="sr-Cyrl-CS" dirty="0" smtClean="0">
                <a:solidFill>
                  <a:srgbClr val="00B0F0"/>
                </a:solidFill>
              </a:rPr>
              <a:t>право може сматрати правом између држава, а не изнад држава.</a:t>
            </a:r>
            <a:endParaRPr lang="sr-Cyrl-RS" dirty="0" smtClean="0">
              <a:solidFill>
                <a:srgbClr val="00B0F0"/>
              </a:solidFill>
            </a:endParaRPr>
          </a:p>
          <a:p>
            <a:pPr algn="just"/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248400"/>
          </a:xfrm>
        </p:spPr>
        <p:txBody>
          <a:bodyPr numCol="1">
            <a:normAutofit/>
          </a:bodyPr>
          <a:lstStyle/>
          <a:p>
            <a:pPr algn="just"/>
            <a:r>
              <a:rPr lang="sr-Cyrl-RS" dirty="0" smtClean="0">
                <a:solidFill>
                  <a:srgbClr val="00B0F0"/>
                </a:solidFill>
              </a:rPr>
              <a:t>У случају распада појединих држава појављује се проблем територијалног разграничења, а у вези </a:t>
            </a:r>
            <a:r>
              <a:rPr lang="sr-Cyrl-RS" dirty="0" smtClean="0">
                <a:solidFill>
                  <a:srgbClr val="00B0F0"/>
                </a:solidFill>
              </a:rPr>
              <a:t>домици</a:t>
            </a:r>
            <a:r>
              <a:rPr lang="sr-Cyrl-RS" dirty="0" smtClean="0">
                <a:solidFill>
                  <a:srgbClr val="00B0F0"/>
                </a:solidFill>
              </a:rPr>
              <a:t>л</a:t>
            </a:r>
            <a:r>
              <a:rPr lang="sr-Cyrl-RS" dirty="0" smtClean="0">
                <a:solidFill>
                  <a:srgbClr val="00B0F0"/>
                </a:solidFill>
              </a:rPr>
              <a:t>ног </a:t>
            </a:r>
            <a:r>
              <a:rPr lang="sr-Cyrl-RS" dirty="0" smtClean="0">
                <a:solidFill>
                  <a:srgbClr val="00B0F0"/>
                </a:solidFill>
              </a:rPr>
              <a:t>становништва – ентитета (њих не треба мешати са мањинама које немају право на отцепљење). Због тога долази до побуна и референдума домицилног становништва које не жели да постане мањина у држави која до тада није постојала (Украјина, БиХ, Хрватска...).</a:t>
            </a:r>
          </a:p>
          <a:p>
            <a:pPr algn="just">
              <a:buNone/>
            </a:pPr>
            <a:r>
              <a:rPr lang="sr-Cyrl-RS" dirty="0" smtClean="0">
                <a:solidFill>
                  <a:srgbClr val="00B0F0"/>
                </a:solidFill>
              </a:rPr>
              <a:t>Пример слике Доњецке и Луганске народне републике вам је на следећем слајду </a:t>
            </a:r>
            <a:endParaRPr lang="en-US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 descr="01-11_eng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9605" y="304800"/>
            <a:ext cx="7004789" cy="5821363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</TotalTime>
  <Words>604</Words>
  <Application>Microsoft Office PowerPoint</Application>
  <PresentationFormat>On-screen Show (4:3)</PresentationFormat>
  <Paragraphs>34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МЕЂУНАРОДНИ ОДНОСИ И МЕЂУНАРОДНЕ ОРГАНИЗАЦИЈЕ                                                                                                                                                                                                                                        </vt:lpstr>
      <vt:lpstr>Тема: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МЕЂУНАРОДНИ ОДНОСИ И МЕЂУНАРОДНЕ ОРГАНИЗАЦИЈЕ                                                                                                                                                                                                                                        </dc:title>
  <dc:creator>Zoran</dc:creator>
  <cp:lastModifiedBy>Zoran</cp:lastModifiedBy>
  <cp:revision>7</cp:revision>
  <dcterms:created xsi:type="dcterms:W3CDTF">2006-08-16T00:00:00Z</dcterms:created>
  <dcterms:modified xsi:type="dcterms:W3CDTF">2020-03-21T20:45:24Z</dcterms:modified>
</cp:coreProperties>
</file>