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00B0F0"/>
                </a:solidFill>
              </a:rPr>
              <a:t>МЕЂУНАРОДНИ ОДНОСИ И МЕЂУНАРОДНЕ ОРГАНИЗАЦИЈЕ</a:t>
            </a:r>
            <a:r>
              <a:rPr lang="sr-Cyrl-RS" dirty="0" smtClean="0"/>
              <a:t>                                                                                                                                                                                                                                        </a:t>
            </a:r>
            <a:endParaRPr lang="en-US" dirty="0"/>
          </a:p>
        </p:txBody>
      </p:sp>
      <p:sp>
        <p:nvSpPr>
          <p:cNvPr id="5" name="Content Placeholder 4"/>
          <p:cNvSpPr>
            <a:spLocks noGrp="1"/>
          </p:cNvSpPr>
          <p:nvPr>
            <p:ph idx="1"/>
          </p:nvPr>
        </p:nvSpPr>
        <p:spPr/>
        <p:txBody>
          <a:bodyPr/>
          <a:lstStyle/>
          <a:p>
            <a:r>
              <a:rPr lang="sr-Cyrl-RS" dirty="0" smtClean="0">
                <a:solidFill>
                  <a:srgbClr val="00B0F0"/>
                </a:solidFill>
              </a:rPr>
              <a:t>Предавања</a:t>
            </a:r>
          </a:p>
          <a:p>
            <a:r>
              <a:rPr lang="sr-Cyrl-RS" dirty="0" smtClean="0">
                <a:solidFill>
                  <a:srgbClr val="00B0F0"/>
                </a:solidFill>
              </a:rPr>
              <a:t>Проф. др Зоран Јеротијевић</a:t>
            </a:r>
            <a:endParaRPr lang="en-US"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248400"/>
          </a:xfrm>
        </p:spPr>
        <p:txBody>
          <a:bodyPr>
            <a:normAutofit fontScale="77500" lnSpcReduction="20000"/>
          </a:bodyPr>
          <a:lstStyle/>
          <a:p>
            <a:pPr algn="just"/>
            <a:r>
              <a:rPr lang="sr-Latn-CS" dirty="0" smtClean="0">
                <a:solidFill>
                  <a:srgbClr val="00B0F0"/>
                </a:solidFill>
              </a:rPr>
              <a:t>Рат који је Хитлер повео у циљу остварења светске доминације довео је у питање све политичке, моралне и културне вредности које је човечанство постигло кроз векове. Зато је и природа Другог светског рата била различита од природе других ратова у прошлости</a:t>
            </a:r>
            <a:r>
              <a:rPr lang="en-US" dirty="0" smtClean="0">
                <a:solidFill>
                  <a:srgbClr val="00B0F0"/>
                </a:solidFill>
              </a:rPr>
              <a:t>,</a:t>
            </a:r>
            <a:r>
              <a:rPr lang="sr-Latn-CS" dirty="0" smtClean="0">
                <a:solidFill>
                  <a:srgbClr val="00B0F0"/>
                </a:solidFill>
              </a:rPr>
              <a:t> а отуда се и циљ овог рата није могао ограничити само на пораз непријатеља, него је упоредо са борбом на бојном пољу против сила Осовине, вођена и борба за ново уређење света. Тачан број људских жртава Другог светског рата није утврђен нити ће икада бити утврђен. Разлог томе је делимично у томе што их је тешко разлучити од неких ратова који су вођени пре и после, а делом и у томе што се са бројкама из разних политичких разлога манипулисало. Већина процена спомиње бројку од око 55 милиона људи, при чему се такође сматра да само десетак процената отпада на непосредне учеснике, односно припаднике оружаних формација, док се остатак односи на цивиле.</a:t>
            </a:r>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248400"/>
          </a:xfrm>
        </p:spPr>
        <p:txBody>
          <a:bodyPr>
            <a:normAutofit fontScale="85000" lnSpcReduction="20000"/>
          </a:bodyPr>
          <a:lstStyle/>
          <a:p>
            <a:pPr algn="just"/>
            <a:r>
              <a:rPr lang="sr-Latn-CS" dirty="0" smtClean="0">
                <a:solidFill>
                  <a:srgbClr val="00B0F0"/>
                </a:solidFill>
              </a:rPr>
              <a:t>Деколонизација је била само једна од манифестација краја примата Европе у међународној политици. На место исцрпљених и понижених бивших европских сила дошле су две државе око којих ће се следећих неколико деценија формирати глобални блокови: САД и СССР. Њихово супарништво, делимично мотивисано борбом за превласт у свету, а делимично идеолошким несугласицама названо је Хладни рат, а граница између њихових сфера у Европи прозвана Гвоздена завеса, често навођена као једна од највидљивијих и најдуготрајнијих последица Другог светског рата. Други светски рат је такође многе у Европи уверио како ће континент свој примат у свету моћи барем делом повратити једино ако се надвладају традиционалне историјске поделе. Убрзо након рата почели су први дипломатски кораци који ће с временом довести до стварања Европске уније.</a:t>
            </a:r>
            <a:endParaRPr lang="en-US" dirty="0" smtClean="0">
              <a:solidFill>
                <a:srgbClr val="00B0F0"/>
              </a:solidFill>
            </a:endParaRPr>
          </a:p>
          <a:p>
            <a:pPr algn="just"/>
            <a:endParaRPr lang="en-US" dirty="0">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248400"/>
          </a:xfrm>
        </p:spPr>
        <p:txBody>
          <a:bodyPr>
            <a:normAutofit fontScale="92500" lnSpcReduction="20000"/>
          </a:bodyPr>
          <a:lstStyle/>
          <a:p>
            <a:pPr algn="just"/>
            <a:r>
              <a:rPr lang="sr-Latn-CS" dirty="0" smtClean="0">
                <a:solidFill>
                  <a:srgbClr val="00B0F0"/>
                </a:solidFill>
              </a:rPr>
              <a:t>Без обзира на то што је некадашње Друштво народа, основано након Првог светског рата, доживело </a:t>
            </a:r>
            <a:r>
              <a:rPr lang="en-US" dirty="0" err="1" smtClean="0">
                <a:solidFill>
                  <a:srgbClr val="00B0F0"/>
                </a:solidFill>
              </a:rPr>
              <a:t>неуспех</a:t>
            </a:r>
            <a:r>
              <a:rPr lang="sr-Latn-CS" dirty="0" smtClean="0">
                <a:solidFill>
                  <a:srgbClr val="00B0F0"/>
                </a:solidFill>
              </a:rPr>
              <a:t> у погледу остварења својих циљева зарад којих је и основано, а ту се пре свега мисли на очување мира у свету и спречавање оружаних сукоба, идеја о постојању једне организације која би била довољно снажна и функционална да утиче на равнотежу односа у међународној заједници била је и даље жива у главама лидера великих сила однос</a:t>
            </a:r>
            <a:r>
              <a:rPr lang="en-US" dirty="0" smtClean="0">
                <a:solidFill>
                  <a:srgbClr val="00B0F0"/>
                </a:solidFill>
              </a:rPr>
              <a:t>н</a:t>
            </a:r>
            <a:r>
              <a:rPr lang="sr-Latn-CS" dirty="0" smtClean="0">
                <a:solidFill>
                  <a:srgbClr val="00B0F0"/>
                </a:solidFill>
              </a:rPr>
              <a:t>о држава које су из </a:t>
            </a:r>
            <a:r>
              <a:rPr lang="en-US" dirty="0" smtClean="0">
                <a:solidFill>
                  <a:srgbClr val="00B0F0"/>
                </a:solidFill>
              </a:rPr>
              <a:t>Д</a:t>
            </a:r>
            <a:r>
              <a:rPr lang="sr-Latn-CS" dirty="0" smtClean="0">
                <a:solidFill>
                  <a:srgbClr val="00B0F0"/>
                </a:solidFill>
              </a:rPr>
              <a:t>ругог светског рата изашле као победнице. Коначна реализација ове идеје наступиће врло брзо, одмах након окончања оружаних сукоба у Европи. </a:t>
            </a:r>
            <a:endParaRPr lang="en-US" dirty="0" smtClean="0">
              <a:solidFill>
                <a:srgbClr val="00B0F0"/>
              </a:solidFill>
            </a:endParaRPr>
          </a:p>
          <a:p>
            <a:pPr algn="just"/>
            <a:endParaRPr lang="en-US" dirty="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821363"/>
          </a:xfrm>
        </p:spPr>
        <p:txBody>
          <a:bodyPr/>
          <a:lstStyle/>
          <a:p>
            <a:pPr>
              <a:buNone/>
            </a:pPr>
            <a:r>
              <a:rPr lang="sr-Cyrl-RS" dirty="0" smtClean="0">
                <a:solidFill>
                  <a:srgbClr val="00B0F0"/>
                </a:solidFill>
              </a:rPr>
              <a:t>Питања:</a:t>
            </a:r>
          </a:p>
          <a:p>
            <a:pPr>
              <a:buFontTx/>
              <a:buChar char="-"/>
            </a:pPr>
            <a:r>
              <a:rPr lang="sr-Cyrl-CS" dirty="0" smtClean="0">
                <a:solidFill>
                  <a:srgbClr val="00B0F0"/>
                </a:solidFill>
              </a:rPr>
              <a:t>Који</a:t>
            </a:r>
            <a:r>
              <a:rPr lang="sr-Cyrl-RS" dirty="0" smtClean="0">
                <a:solidFill>
                  <a:srgbClr val="00B0F0"/>
                </a:solidFill>
              </a:rPr>
              <a:t> је нови покрет настао у Италији после Првог светског рата</a:t>
            </a:r>
            <a:r>
              <a:rPr lang="sr-Cyrl-RS" dirty="0" smtClean="0">
                <a:solidFill>
                  <a:srgbClr val="00B0F0"/>
                </a:solidFill>
              </a:rPr>
              <a:t>?</a:t>
            </a:r>
            <a:endParaRPr lang="sr-Cyrl-RS" dirty="0" smtClean="0">
              <a:solidFill>
                <a:srgbClr val="00B0F0"/>
              </a:solidFill>
            </a:endParaRPr>
          </a:p>
          <a:p>
            <a:pPr>
              <a:buFontTx/>
              <a:buChar char="-"/>
            </a:pPr>
            <a:r>
              <a:rPr lang="sr-Cyrl-RS" dirty="0" smtClean="0">
                <a:solidFill>
                  <a:srgbClr val="00B0F0"/>
                </a:solidFill>
              </a:rPr>
              <a:t>Шта је био циљ национал-социјалиста у Немачкој</a:t>
            </a:r>
            <a:r>
              <a:rPr lang="sr-Cyrl-RS" dirty="0" smtClean="0">
                <a:solidFill>
                  <a:srgbClr val="00B0F0"/>
                </a:solidFill>
              </a:rPr>
              <a:t>?</a:t>
            </a:r>
            <a:endParaRPr lang="sr-Cyrl-RS" dirty="0" smtClean="0">
              <a:solidFill>
                <a:srgbClr val="00B0F0"/>
              </a:solidFill>
            </a:endParaRPr>
          </a:p>
          <a:p>
            <a:pPr>
              <a:buFontTx/>
              <a:buChar char="-"/>
            </a:pPr>
            <a:r>
              <a:rPr lang="sr-Cyrl-RS" dirty="0" smtClean="0">
                <a:solidFill>
                  <a:srgbClr val="00B0F0"/>
                </a:solidFill>
              </a:rPr>
              <a:t>Када су нацисти и фашисти дошли на власт</a:t>
            </a:r>
            <a:r>
              <a:rPr lang="sr-Cyrl-RS" dirty="0" smtClean="0">
                <a:solidFill>
                  <a:srgbClr val="00B0F0"/>
                </a:solidFill>
              </a:rPr>
              <a:t>?</a:t>
            </a:r>
            <a:endParaRPr lang="sr-Cyrl-RS" dirty="0" smtClean="0">
              <a:solidFill>
                <a:srgbClr val="00B0F0"/>
              </a:solidFill>
            </a:endParaRPr>
          </a:p>
          <a:p>
            <a:pPr>
              <a:buFontTx/>
              <a:buChar char="-"/>
            </a:pPr>
            <a:r>
              <a:rPr lang="sr-Cyrl-RS" dirty="0" smtClean="0">
                <a:solidFill>
                  <a:srgbClr val="00B0F0"/>
                </a:solidFill>
              </a:rPr>
              <a:t>Који су савези стварани у очи Другог светског рата</a:t>
            </a:r>
            <a:r>
              <a:rPr lang="sr-Cyrl-RS" dirty="0" smtClean="0">
                <a:solidFill>
                  <a:srgbClr val="00B0F0"/>
                </a:solidFill>
              </a:rPr>
              <a:t>?</a:t>
            </a:r>
            <a:endParaRPr lang="sr-Cyrl-RS" dirty="0" smtClean="0">
              <a:solidFill>
                <a:srgbClr val="00B0F0"/>
              </a:solidFill>
            </a:endParaRPr>
          </a:p>
          <a:p>
            <a:pPr>
              <a:buNone/>
            </a:pPr>
            <a:endParaRPr lang="sr-Cyrl-RS" dirty="0" smtClean="0">
              <a:solidFill>
                <a:srgbClr val="00B0F0"/>
              </a:solidFill>
            </a:endParaRPr>
          </a:p>
          <a:p>
            <a:pPr>
              <a:buNone/>
            </a:pPr>
            <a:endParaRPr lang="sr-Cyrl-RS" dirty="0" smtClean="0">
              <a:solidFill>
                <a:srgbClr val="00B0F0"/>
              </a:solidFill>
            </a:endParaRPr>
          </a:p>
          <a:p>
            <a:pPr>
              <a:buFontTx/>
              <a:buChar char="-"/>
            </a:pPr>
            <a:endParaRPr lang="en-US" dirty="0">
              <a:solidFill>
                <a:srgbClr val="00B0F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821363"/>
          </a:xfrm>
        </p:spPr>
        <p:txBody>
          <a:bodyPr/>
          <a:lstStyle/>
          <a:p>
            <a:pPr algn="r">
              <a:buNone/>
            </a:pPr>
            <a:endParaRPr lang="sr-Cyrl-RS" dirty="0" smtClean="0">
              <a:solidFill>
                <a:srgbClr val="00B0F0"/>
              </a:solidFill>
            </a:endParaRPr>
          </a:p>
          <a:p>
            <a:pPr algn="just">
              <a:buNone/>
            </a:pPr>
            <a:r>
              <a:rPr lang="sr-Cyrl-RS" dirty="0" smtClean="0">
                <a:solidFill>
                  <a:srgbClr val="00B0F0"/>
                </a:solidFill>
              </a:rPr>
              <a:t>   Крај </a:t>
            </a:r>
            <a:r>
              <a:rPr lang="sr-Cyrl-RS" dirty="0" smtClean="0">
                <a:solidFill>
                  <a:srgbClr val="00B0F0"/>
                </a:solidFill>
              </a:rPr>
              <a:t>осмог</a:t>
            </a:r>
            <a:r>
              <a:rPr lang="sr-Cyrl-RS" dirty="0" smtClean="0">
                <a:solidFill>
                  <a:srgbClr val="00B0F0"/>
                </a:solidFill>
              </a:rPr>
              <a:t> </a:t>
            </a:r>
            <a:r>
              <a:rPr lang="sr-Cyrl-RS" dirty="0" smtClean="0">
                <a:solidFill>
                  <a:srgbClr val="00B0F0"/>
                </a:solidFill>
              </a:rPr>
              <a:t>дела предавања за време ванредног стања.</a:t>
            </a:r>
          </a:p>
          <a:p>
            <a:pPr algn="just">
              <a:buNone/>
            </a:pPr>
            <a:r>
              <a:rPr lang="sr-Cyrl-RS" dirty="0" smtClean="0">
                <a:solidFill>
                  <a:srgbClr val="00B0F0"/>
                </a:solidFill>
              </a:rPr>
              <a:t>   </a:t>
            </a:r>
          </a:p>
          <a:p>
            <a:pPr algn="just">
              <a:buNone/>
            </a:pPr>
            <a:r>
              <a:rPr lang="sr-Cyrl-RS" dirty="0" smtClean="0">
                <a:solidFill>
                  <a:srgbClr val="00B0F0"/>
                </a:solidFill>
              </a:rPr>
              <a:t>Забрањено је копирање или било какво коришћење овог предавања без изричите писмене дозволе аутора проф. др Зорана Јеротијевића, јер ће то сматрати злоупотребом.</a:t>
            </a:r>
            <a:endParaRPr lang="en-US"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r-Cyrl-RS" dirty="0" smtClean="0">
                <a:solidFill>
                  <a:srgbClr val="00B0F0"/>
                </a:solidFill>
              </a:rPr>
              <a:t>Тема:</a:t>
            </a:r>
            <a:endParaRPr lang="en-US" dirty="0">
              <a:solidFill>
                <a:srgbClr val="00B0F0"/>
              </a:solidFill>
            </a:endParaRPr>
          </a:p>
        </p:txBody>
      </p:sp>
      <p:sp>
        <p:nvSpPr>
          <p:cNvPr id="5" name="Content Placeholder 4"/>
          <p:cNvSpPr>
            <a:spLocks noGrp="1"/>
          </p:cNvSpPr>
          <p:nvPr>
            <p:ph idx="1"/>
          </p:nvPr>
        </p:nvSpPr>
        <p:spPr/>
        <p:txBody>
          <a:bodyPr>
            <a:normAutofit/>
          </a:bodyPr>
          <a:lstStyle/>
          <a:p>
            <a:pPr algn="ctr">
              <a:buNone/>
            </a:pPr>
            <a:endParaRPr lang="sr-Cyrl-RS" sz="4000" dirty="0" smtClean="0"/>
          </a:p>
          <a:p>
            <a:pPr algn="ctr">
              <a:buNone/>
            </a:pPr>
            <a:r>
              <a:rPr lang="sr-Cyrl-RS" sz="4000" dirty="0" smtClean="0">
                <a:solidFill>
                  <a:srgbClr val="00B0F0"/>
                </a:solidFill>
              </a:rPr>
              <a:t>УЗРОЦИ ДРУГОГ СВЕТСКОГ РАТА И ЗАЧЕТАК САВРЕМЕНЕ ЕПОХЕ</a:t>
            </a:r>
            <a:endParaRPr lang="en-US" sz="4000"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745163"/>
          </a:xfrm>
        </p:spPr>
        <p:txBody>
          <a:bodyPr>
            <a:normAutofit fontScale="85000" lnSpcReduction="10000"/>
          </a:bodyPr>
          <a:lstStyle/>
          <a:p>
            <a:pPr algn="just"/>
            <a:r>
              <a:rPr lang="sr-Latn-CS" dirty="0" smtClean="0">
                <a:solidFill>
                  <a:srgbClr val="00B0F0"/>
                </a:solidFill>
              </a:rPr>
              <a:t>Италија након Првог светског рата проживљава ужасно тешко раздобље. Привреда је уништена, јако је задужена, а притом нема производње. Милиони људи који су мобилисани враћају се кућама, а посла нема. Завладала је глад и немаштина. Живи се на резервама. Они који немају залихе почињу се понашати револуционарно. Угрожен је опстанак </a:t>
            </a:r>
            <a:r>
              <a:rPr lang="en-US" dirty="0" err="1" smtClean="0">
                <a:solidFill>
                  <a:srgbClr val="00B0F0"/>
                </a:solidFill>
              </a:rPr>
              <a:t>дотадашњег</a:t>
            </a:r>
            <a:r>
              <a:rPr lang="en-US" dirty="0" smtClean="0">
                <a:solidFill>
                  <a:srgbClr val="00B0F0"/>
                </a:solidFill>
              </a:rPr>
              <a:t> </a:t>
            </a:r>
            <a:r>
              <a:rPr lang="en-US" dirty="0" err="1" smtClean="0">
                <a:solidFill>
                  <a:srgbClr val="00B0F0"/>
                </a:solidFill>
              </a:rPr>
              <a:t>друштва</a:t>
            </a:r>
            <a:r>
              <a:rPr lang="sr-Latn-CS" dirty="0" smtClean="0">
                <a:solidFill>
                  <a:srgbClr val="00B0F0"/>
                </a:solidFill>
              </a:rPr>
              <a:t>. Почињу</a:t>
            </a:r>
            <a:r>
              <a:rPr lang="en-US" dirty="0" smtClean="0">
                <a:solidFill>
                  <a:srgbClr val="00B0F0"/>
                </a:solidFill>
              </a:rPr>
              <a:t> </a:t>
            </a:r>
            <a:r>
              <a:rPr lang="en-US" dirty="0" err="1" smtClean="0">
                <a:solidFill>
                  <a:srgbClr val="00B0F0"/>
                </a:solidFill>
              </a:rPr>
              <a:t>да</a:t>
            </a:r>
            <a:r>
              <a:rPr lang="en-US" dirty="0" smtClean="0">
                <a:solidFill>
                  <a:srgbClr val="00B0F0"/>
                </a:solidFill>
              </a:rPr>
              <a:t> </a:t>
            </a:r>
            <a:r>
              <a:rPr lang="sr-Latn-CS" dirty="0" smtClean="0">
                <a:solidFill>
                  <a:srgbClr val="00B0F0"/>
                </a:solidFill>
              </a:rPr>
              <a:t>настај</a:t>
            </a:r>
            <a:r>
              <a:rPr lang="en-US" dirty="0" smtClean="0">
                <a:solidFill>
                  <a:srgbClr val="00B0F0"/>
                </a:solidFill>
              </a:rPr>
              <a:t>у </a:t>
            </a:r>
            <a:r>
              <a:rPr lang="sr-Latn-CS" dirty="0" smtClean="0">
                <a:solidFill>
                  <a:srgbClr val="00B0F0"/>
                </a:solidFill>
              </a:rPr>
              <a:t>различит</a:t>
            </a:r>
            <a:r>
              <a:rPr lang="en-US" dirty="0" smtClean="0">
                <a:solidFill>
                  <a:srgbClr val="00B0F0"/>
                </a:solidFill>
              </a:rPr>
              <a:t>и </a:t>
            </a:r>
            <a:r>
              <a:rPr lang="en-US" dirty="0" err="1" smtClean="0">
                <a:solidFill>
                  <a:srgbClr val="00B0F0"/>
                </a:solidFill>
              </a:rPr>
              <a:t>покрети</a:t>
            </a:r>
            <a:r>
              <a:rPr lang="sr-Latn-CS" dirty="0" smtClean="0">
                <a:solidFill>
                  <a:srgbClr val="00B0F0"/>
                </a:solidFill>
              </a:rPr>
              <a:t> која се желе одбранити од надирућег комунизма и очувати капитализам. Међу тим десничарским струјама почела се 1919. године уздизати једна странка коју је основао Бенито Мусолини. Мусолини је још у време рата почео стварати борбена </a:t>
            </a:r>
            <a:r>
              <a:rPr lang="sr-Latn-CS" dirty="0" smtClean="0">
                <a:solidFill>
                  <a:srgbClr val="00B0F0"/>
                </a:solidFill>
              </a:rPr>
              <a:t>удружења</a:t>
            </a:r>
            <a:r>
              <a:rPr lang="sr-Cyrl-RS" dirty="0" smtClean="0">
                <a:solidFill>
                  <a:srgbClr val="00B0F0"/>
                </a:solidFill>
              </a:rPr>
              <a:t>.</a:t>
            </a:r>
            <a:endParaRPr lang="en-US" dirty="0" smtClean="0">
              <a:solidFill>
                <a:srgbClr val="00B0F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6248400"/>
          </a:xfrm>
        </p:spPr>
        <p:txBody>
          <a:bodyPr>
            <a:normAutofit fontScale="92500" lnSpcReduction="20000"/>
          </a:bodyPr>
          <a:lstStyle/>
          <a:p>
            <a:pPr algn="just">
              <a:buNone/>
            </a:pPr>
            <a:r>
              <a:rPr lang="sr-Cyrl-RS" dirty="0" smtClean="0"/>
              <a:t>- </a:t>
            </a:r>
            <a:r>
              <a:rPr lang="sr-Latn-CS" dirty="0" smtClean="0">
                <a:solidFill>
                  <a:srgbClr val="00B0F0"/>
                </a:solidFill>
              </a:rPr>
              <a:t>Мусолини </a:t>
            </a:r>
            <a:r>
              <a:rPr lang="sr-Latn-CS" dirty="0" smtClean="0">
                <a:solidFill>
                  <a:srgbClr val="00B0F0"/>
                </a:solidFill>
              </a:rPr>
              <a:t>се залагао за диктатуру и његово стајалиште је да у једној држави треба бити један вођа, да сме постојати само једна странка и да сме постојати само један народ. То је јако брзо схватила олигархија која је омогућила Мусолинију да преузме власт у Италији. Временом је толико ојачао да је 1922. године крајем октобра одржан конгрес Фашистичке странке у Напуљу на којем је Мусолини изјавио да жели да им се преда власт. То је изазвало еуфорију и Мусолини је повео фашисте у поход на Рим. Нико није ништа предузео а италијанска влада је пала. Краљ је позвао Мусолинија и 30.10.1922</a:t>
            </a:r>
            <a:r>
              <a:rPr lang="en-US" dirty="0" smtClean="0">
                <a:solidFill>
                  <a:srgbClr val="00B0F0"/>
                </a:solidFill>
              </a:rPr>
              <a:t>. </a:t>
            </a:r>
            <a:r>
              <a:rPr lang="en-US" dirty="0" err="1" smtClean="0">
                <a:solidFill>
                  <a:srgbClr val="00B0F0"/>
                </a:solidFill>
              </a:rPr>
              <a:t>године</a:t>
            </a:r>
            <a:r>
              <a:rPr lang="sr-Latn-CS" dirty="0" smtClean="0">
                <a:solidFill>
                  <a:srgbClr val="00B0F0"/>
                </a:solidFill>
              </a:rPr>
              <a:t> му дао мандат за састављање владе. Појавио се фашистички режим у Европи.</a:t>
            </a:r>
            <a:endParaRPr lang="en-US" dirty="0" smtClean="0">
              <a:solidFill>
                <a:srgbClr val="00B0F0"/>
              </a:solidFill>
            </a:endParaRPr>
          </a:p>
          <a:p>
            <a:pPr algn="just">
              <a:buNone/>
            </a:pPr>
            <a:endParaRPr lang="en-US"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400800"/>
          </a:xfrm>
        </p:spPr>
        <p:txBody>
          <a:bodyPr>
            <a:normAutofit fontScale="92500" lnSpcReduction="10000"/>
          </a:bodyPr>
          <a:lstStyle/>
          <a:p>
            <a:pPr algn="just">
              <a:buNone/>
            </a:pPr>
            <a:r>
              <a:rPr lang="sr-Cyrl-RS" dirty="0" smtClean="0">
                <a:solidFill>
                  <a:srgbClr val="00B0F0"/>
                </a:solidFill>
              </a:rPr>
              <a:t>- </a:t>
            </a:r>
            <a:r>
              <a:rPr lang="sr-Latn-CS" dirty="0" smtClean="0">
                <a:solidFill>
                  <a:srgbClr val="00B0F0"/>
                </a:solidFill>
              </a:rPr>
              <a:t>Адолф </a:t>
            </a:r>
            <a:r>
              <a:rPr lang="sr-Latn-CS" dirty="0" smtClean="0">
                <a:solidFill>
                  <a:srgbClr val="00B0F0"/>
                </a:solidFill>
              </a:rPr>
              <a:t>Хитлер је Нацистичку странку основао 1919. године у Нирнбергу. То је била странка која је окупљала најсиромашније слојеве грађана и политички је била изразито </a:t>
            </a:r>
            <a:r>
              <a:rPr lang="en-US" dirty="0" err="1" smtClean="0">
                <a:solidFill>
                  <a:srgbClr val="00B0F0"/>
                </a:solidFill>
              </a:rPr>
              <a:t>популистички</a:t>
            </a:r>
            <a:r>
              <a:rPr lang="sr-Latn-CS" dirty="0" smtClean="0">
                <a:solidFill>
                  <a:srgbClr val="00B0F0"/>
                </a:solidFill>
              </a:rPr>
              <a:t> опредељена и која је Немце привлачила Хитлеровом идејом стварања Велике Немачке. Сам Хитлер и уопште нацизам појавили су се из неколико разлога. Главни разлог биле су последице Првог светског рата. Нацисти траже поништење Версајског мировног споразума јер сматрају да Немачка није требала потписати тај споразум и да се треба осветити Француској и Великој Британији. </a:t>
            </a:r>
            <a:endParaRPr lang="en-US" dirty="0">
              <a:solidFill>
                <a:srgbClr val="00B0F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5821363"/>
          </a:xfrm>
        </p:spPr>
        <p:txBody>
          <a:bodyPr>
            <a:normAutofit fontScale="70000" lnSpcReduction="20000"/>
          </a:bodyPr>
          <a:lstStyle/>
          <a:p>
            <a:pPr algn="just"/>
            <a:r>
              <a:rPr lang="sr-Latn-CS" dirty="0" smtClean="0">
                <a:solidFill>
                  <a:srgbClr val="00B0F0"/>
                </a:solidFill>
              </a:rPr>
              <a:t>Немачка је у Првом светском рату поражена и осакаћена Версајским споразумом, али се након рата, уз Сједињене Државе најбрже развијала тако да је већ 1927. године досегла предратни ниво у привреди. Онда је дошла криза која је Немачку захватила далеко јаче него остале земље јер је у њој било акумулирано пуно страног капитала, због чега долази до кризе хиперпродукције, тако да је у Немачкој до 1932. године пропало око 60</a:t>
            </a:r>
            <a:r>
              <a:rPr lang="en-US" dirty="0" smtClean="0">
                <a:solidFill>
                  <a:srgbClr val="00B0F0"/>
                </a:solidFill>
              </a:rPr>
              <a:t>.</a:t>
            </a:r>
            <a:r>
              <a:rPr lang="sr-Latn-CS" dirty="0" smtClean="0">
                <a:solidFill>
                  <a:srgbClr val="00B0F0"/>
                </a:solidFill>
              </a:rPr>
              <a:t>000 предузећа. Дошло је до готово потпуне обуставе производње и масовне незапослености. Немачко становништво је на кризу реаговало комунистичким штрајковима и побунама, тако да су комунисти на изборима почели добијати све више гласова. Ипак, саму револуцију је на неки начин спречио Хитлер и његова нацистичка странка. На задњим изборима у јесен 1932. године показало се да је Немачка оштро подељена на левицу и десницу. Нацисти су имали ослонац у финан</a:t>
            </a:r>
            <a:r>
              <a:rPr lang="en-US" dirty="0" smtClean="0">
                <a:solidFill>
                  <a:srgbClr val="00B0F0"/>
                </a:solidFill>
              </a:rPr>
              <a:t>с</a:t>
            </a:r>
            <a:r>
              <a:rPr lang="sr-Latn-CS" dirty="0" smtClean="0">
                <a:solidFill>
                  <a:srgbClr val="00B0F0"/>
                </a:solidFill>
              </a:rPr>
              <a:t>ијској олигархији и освојили су највећи број гласова тако да су Хитлер и Нацистичка странка били победници избора. Одмах у јануару 1933. године он је постао председник немачке владе. </a:t>
            </a:r>
            <a:endParaRPr lang="en-US" dirty="0" smtClean="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324600"/>
          </a:xfrm>
        </p:spPr>
        <p:txBody>
          <a:bodyPr>
            <a:noAutofit/>
          </a:bodyPr>
          <a:lstStyle/>
          <a:p>
            <a:pPr algn="just"/>
            <a:r>
              <a:rPr lang="sr-Latn-CS" sz="2800" dirty="0" smtClean="0">
                <a:solidFill>
                  <a:srgbClr val="00B0F0"/>
                </a:solidFill>
              </a:rPr>
              <a:t>Хитлер и Мусолини су у октобру 1936. године склопили споразум који се зове Осовина Рим-Берлин. Назив савеза означавао је осовину око које ће се Европа окретати у борби против комунизма. Италија и Немачка се обавезују да ће се подупирати у спољној политици. Све фашистичке силе које су се касније нашле у рату добиле су име Силе осовине. Хитлер је тражио и друге савезнике па је склопио политички споразум и са Јапаном у новембру 1936. године. Савез између </a:t>
            </a:r>
            <a:r>
              <a:rPr lang="en-US" sz="2800" dirty="0" smtClean="0">
                <a:solidFill>
                  <a:srgbClr val="00B0F0"/>
                </a:solidFill>
              </a:rPr>
              <a:t>Н</a:t>
            </a:r>
            <a:r>
              <a:rPr lang="sr-Latn-CS" sz="2800" dirty="0" smtClean="0">
                <a:solidFill>
                  <a:srgbClr val="00B0F0"/>
                </a:solidFill>
              </a:rPr>
              <a:t>емачке и Јапана добио је назив Антикоминтерна пакт и био је уперен против комунизма. </a:t>
            </a:r>
            <a:endParaRPr lang="en-US" sz="2800"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248400"/>
          </a:xfrm>
        </p:spPr>
        <p:txBody>
          <a:bodyPr numCol="1">
            <a:noAutofit/>
          </a:bodyPr>
          <a:lstStyle/>
          <a:p>
            <a:pPr algn="just"/>
            <a:r>
              <a:rPr lang="sr-Latn-CS" sz="2000" dirty="0" smtClean="0">
                <a:solidFill>
                  <a:srgbClr val="00B0F0"/>
                </a:solidFill>
              </a:rPr>
              <a:t>Сви фашистички лидери су имали визију стварања великих држава: Велика Немачка, Велика Италија, Велики Јапан. Када су увидели праве апетите</a:t>
            </a:r>
            <a:r>
              <a:rPr lang="en-US" sz="2000" dirty="0" smtClean="0">
                <a:solidFill>
                  <a:srgbClr val="00B0F0"/>
                </a:solidFill>
              </a:rPr>
              <a:t>. З</a:t>
            </a:r>
            <a:r>
              <a:rPr lang="sr-Latn-CS" sz="2000" dirty="0" smtClean="0">
                <a:solidFill>
                  <a:srgbClr val="00B0F0"/>
                </a:solidFill>
              </a:rPr>
              <a:t>ападне земље су покушале спречити евентуално наступање рата тајним преговорима између Велике Британије, Француске и Совјетског Савеза</a:t>
            </a:r>
            <a:r>
              <a:rPr lang="en-US" sz="2000" dirty="0" smtClean="0">
                <a:solidFill>
                  <a:srgbClr val="00B0F0"/>
                </a:solidFill>
              </a:rPr>
              <a:t>, </a:t>
            </a:r>
            <a:r>
              <a:rPr lang="en-US" sz="2000" dirty="0" err="1" smtClean="0">
                <a:solidFill>
                  <a:srgbClr val="00B0F0"/>
                </a:solidFill>
              </a:rPr>
              <a:t>али</a:t>
            </a:r>
            <a:r>
              <a:rPr lang="en-US" sz="2000" dirty="0" smtClean="0">
                <a:solidFill>
                  <a:srgbClr val="00B0F0"/>
                </a:solidFill>
              </a:rPr>
              <a:t> </a:t>
            </a:r>
            <a:r>
              <a:rPr lang="en-US" sz="2000" dirty="0" err="1" smtClean="0">
                <a:solidFill>
                  <a:srgbClr val="00B0F0"/>
                </a:solidFill>
              </a:rPr>
              <a:t>без</a:t>
            </a:r>
            <a:r>
              <a:rPr lang="en-US" sz="2000" dirty="0" smtClean="0">
                <a:solidFill>
                  <a:srgbClr val="00B0F0"/>
                </a:solidFill>
              </a:rPr>
              <a:t> </a:t>
            </a:r>
            <a:r>
              <a:rPr lang="en-US" sz="2000" dirty="0" err="1" smtClean="0">
                <a:solidFill>
                  <a:srgbClr val="00B0F0"/>
                </a:solidFill>
              </a:rPr>
              <a:t>успеха</a:t>
            </a:r>
            <a:r>
              <a:rPr lang="en-US" sz="2000" dirty="0" smtClean="0">
                <a:solidFill>
                  <a:srgbClr val="00B0F0"/>
                </a:solidFill>
              </a:rPr>
              <a:t>.</a:t>
            </a:r>
            <a:r>
              <a:rPr lang="sr-Latn-CS" sz="2000" dirty="0" smtClean="0">
                <a:solidFill>
                  <a:srgbClr val="00B0F0"/>
                </a:solidFill>
              </a:rPr>
              <a:t> Да су преговори успели, до Другог светског рата не би дошло. Међутим, Стаљин је сматрао да га велика Британија и Француска желе увући у рат и онда укинути комунизам у Совјетском Савезу. Енглеска и Француска су након тога на лето 1939. почели склапати споразуме с најкритичнијим земљама: са Грчком коју су Италијани могли напасти из Албаније, с Румунијом коју је немачка војска могла напасти из Мађарске и Словачке, док су са Пољском потписали и одбрамбени савез. Ако неко нападне Пољску, Енглеска и Француска су дужне послати војску у њену одбрану. Хитлер се већ спремао да зарати с Француском и Енглеском, али је прво хтео да среди стање на истоку да се не би поново догодило да Немачка мора ратовати на два фронта јер ју је то коштало пораза и у Првом светском рату. Последица тога је потписивање међусобног пакта о ненападању између Немачке и Совјетског Савеза (пакт Рибентроп-Молотов) који је потписан у Москви 23. августа 1939. године.</a:t>
            </a:r>
            <a:endParaRPr lang="en-US" sz="2000" dirty="0" smtClean="0">
              <a:solidFill>
                <a:srgbClr val="00B0F0"/>
              </a:solidFill>
            </a:endParaRPr>
          </a:p>
          <a:p>
            <a:pPr algn="just">
              <a:buNone/>
            </a:pPr>
            <a:endParaRPr lang="en-US" sz="2000" dirty="0">
              <a:solidFill>
                <a:srgbClr val="00B0F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81000"/>
            <a:ext cx="8229600" cy="5745163"/>
          </a:xfrm>
        </p:spPr>
        <p:txBody>
          <a:bodyPr>
            <a:normAutofit fontScale="77500" lnSpcReduction="20000"/>
          </a:bodyPr>
          <a:lstStyle/>
          <a:p>
            <a:pPr algn="just"/>
            <a:r>
              <a:rPr lang="sr-Latn-CS" dirty="0" smtClean="0">
                <a:solidFill>
                  <a:srgbClr val="00B0F0"/>
                </a:solidFill>
              </a:rPr>
              <a:t>Немачка је све припремила да напад на Пољску буде немачка победа. Хитлер је знао да Пољска има склопљен одбрамбени савез са Француском и Великом Британијом и да ће се оног трена кад Немачка нападне Пољску у рат укључити и ове две земље. Пољска је нападнута без објаве рата</a:t>
            </a:r>
            <a:r>
              <a:rPr lang="en-US" dirty="0" smtClean="0">
                <a:solidFill>
                  <a:srgbClr val="00B0F0"/>
                </a:solidFill>
              </a:rPr>
              <a:t>,</a:t>
            </a:r>
            <a:r>
              <a:rPr lang="sr-Latn-CS" dirty="0" smtClean="0">
                <a:solidFill>
                  <a:srgbClr val="00B0F0"/>
                </a:solidFill>
              </a:rPr>
              <a:t> а врло брзо су реаговале Француска и Велика Британија. Оне су 3.септембра објавиле рат Немачкој и најавиле да у рат улазе са свим својим колонијама. На позив Хитлера 27. јуна 1940.</a:t>
            </a:r>
            <a:r>
              <a:rPr lang="en-US" dirty="0" smtClean="0">
                <a:solidFill>
                  <a:srgbClr val="00B0F0"/>
                </a:solidFill>
              </a:rPr>
              <a:t> </a:t>
            </a:r>
            <a:r>
              <a:rPr lang="en-US" dirty="0" err="1" smtClean="0">
                <a:solidFill>
                  <a:srgbClr val="00B0F0"/>
                </a:solidFill>
              </a:rPr>
              <a:t>године</a:t>
            </a:r>
            <a:r>
              <a:rPr lang="sr-Latn-CS" dirty="0" smtClean="0">
                <a:solidFill>
                  <a:srgbClr val="00B0F0"/>
                </a:solidFill>
              </a:rPr>
              <a:t> у Риму је склопљен војни и политички споразум назван Тројни пакт или Осовина Рим-Берлин-Токио. Тако је настао први блок у Другом светском рату. Те три државе (Немачка, Италија и Јапан) су се обавезале на међусобну војну помоћ</a:t>
            </a:r>
            <a:r>
              <a:rPr lang="en-US" dirty="0" smtClean="0">
                <a:solidFill>
                  <a:srgbClr val="00B0F0"/>
                </a:solidFill>
              </a:rPr>
              <a:t>,</a:t>
            </a:r>
            <a:r>
              <a:rPr lang="sr-Latn-CS" dirty="0" smtClean="0">
                <a:solidFill>
                  <a:srgbClr val="00B0F0"/>
                </a:solidFill>
              </a:rPr>
              <a:t> а војни споразум је посебно био уперен на оне државе које још нису ушле у рат, али које би могле утицати на њега ако уђу, и то су пре свих Сједињене Америчке Државе и Совјетски Савез. </a:t>
            </a:r>
            <a:endParaRPr lang="en-US" dirty="0">
              <a:solidFill>
                <a:srgbClr val="00B0F0"/>
              </a:solidFill>
            </a:endParaRPr>
          </a:p>
        </p:txBody>
      </p:sp>
    </p:spTree>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TotalTime>
  <Words>1505</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МЕЂУНАРОДНИ ОДНОСИ И МЕЂУНАРОДНЕ ОРГАНИЗАЦИЈЕ                                                                                                                                                                                                                                        </vt:lpstr>
      <vt:lpstr>Тема:</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МЕЂУНАРОДНИ ОДНОСИ И МЕЂУНАРОДНЕ ОРГАНИЗАЦИЈЕ                                                                                                                                                                                                                                        </dc:title>
  <dc:creator>Zoran</dc:creator>
  <cp:lastModifiedBy>Zoran</cp:lastModifiedBy>
  <cp:revision>19</cp:revision>
  <dcterms:created xsi:type="dcterms:W3CDTF">2006-08-16T00:00:00Z</dcterms:created>
  <dcterms:modified xsi:type="dcterms:W3CDTF">2020-05-11T21:21:40Z</dcterms:modified>
</cp:coreProperties>
</file>