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76" r:id="rId4"/>
    <p:sldId id="265" r:id="rId5"/>
    <p:sldId id="27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3A6F4-BE92-4C11-A9AA-E424348B3EF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4599-766F-42FF-AA55-8E9F2621A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МЕЂУНАРОДНИ ОДНОСИ И МЕЂУНАРОДНЕ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Предавање бр. 2.</a:t>
            </a:r>
          </a:p>
          <a:p>
            <a:r>
              <a:rPr lang="sr-Cyrl-CS" dirty="0" smtClean="0"/>
              <a:t>П</a:t>
            </a:r>
            <a:r>
              <a:rPr lang="sr-Cyrl-RS" dirty="0" smtClean="0"/>
              <a:t>роф. др Зоран Јеротијевић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Циљеви МОР-а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smtClean="0"/>
              <a:t>побољшање соц и економ услова радника</a:t>
            </a:r>
            <a:endParaRPr lang="en-US" dirty="0" smtClean="0"/>
          </a:p>
          <a:p>
            <a:pPr lvl="0"/>
            <a:r>
              <a:rPr lang="sr-Cyrl-CS" dirty="0" smtClean="0"/>
              <a:t>регулисање дужине радног времена </a:t>
            </a:r>
            <a:endParaRPr lang="en-US" dirty="0" smtClean="0"/>
          </a:p>
          <a:p>
            <a:pPr lvl="0"/>
            <a:r>
              <a:rPr lang="sr-Cyrl-CS" dirty="0" smtClean="0"/>
              <a:t>спречавање незапослености </a:t>
            </a:r>
            <a:endParaRPr lang="en-US" dirty="0" smtClean="0"/>
          </a:p>
          <a:p>
            <a:pPr lvl="0"/>
            <a:r>
              <a:rPr lang="sr-Cyrl-CS" dirty="0" smtClean="0"/>
              <a:t>стручно уздизање радника </a:t>
            </a:r>
            <a:endParaRPr lang="en-US" dirty="0" smtClean="0"/>
          </a:p>
          <a:p>
            <a:pPr lvl="0"/>
            <a:r>
              <a:rPr lang="sr-Cyrl-CS" dirty="0" smtClean="0"/>
              <a:t>обезбеђивање социјалне заштите радника </a:t>
            </a:r>
            <a:endParaRPr lang="en-US" dirty="0" smtClean="0"/>
          </a:p>
          <a:p>
            <a:pPr lvl="0"/>
            <a:r>
              <a:rPr lang="sr-Cyrl-CS" dirty="0" smtClean="0"/>
              <a:t>повезивање представника радника, државе и послодаваца на унутрашњем и међ нивоу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Cyrl-CS" sz="4900" dirty="0" smtClean="0"/>
              <a:t>Органи МОР-а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81171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Cyrl-CS" sz="3800" b="1" dirty="0" smtClean="0"/>
              <a:t>Кључно обележје </a:t>
            </a:r>
            <a:r>
              <a:rPr lang="sr-Latn-RS" sz="3800" b="1" dirty="0" smtClean="0"/>
              <a:t>=</a:t>
            </a:r>
            <a:r>
              <a:rPr lang="sr-Cyrl-CS" sz="3800" b="1" dirty="0" smtClean="0"/>
              <a:t> </a:t>
            </a:r>
            <a:r>
              <a:rPr lang="sr-Cyrl-RS" sz="4500" b="1" dirty="0" smtClean="0"/>
              <a:t>т</a:t>
            </a:r>
            <a:r>
              <a:rPr lang="sr-Cyrl-CS" sz="4500" b="1" dirty="0" smtClean="0"/>
              <a:t>рипартитни састав органа</a:t>
            </a:r>
            <a:endParaRPr lang="en-US" sz="2800" b="1" dirty="0" smtClean="0"/>
          </a:p>
          <a:p>
            <a:pPr lvl="0"/>
            <a:r>
              <a:rPr lang="sr-Cyrl-CS" sz="3800" b="1" dirty="0" smtClean="0"/>
              <a:t>Међународна конфер рада</a:t>
            </a:r>
            <a:r>
              <a:rPr lang="sr-Cyrl-CS" sz="3800" dirty="0" smtClean="0"/>
              <a:t> </a:t>
            </a:r>
            <a:r>
              <a:rPr lang="sr-Cyrl-CS" sz="3400" dirty="0" smtClean="0"/>
              <a:t>– пленарни орган састављен од националних представ у које улазе 2 предст. владе, 1 предст послодаваца и 1 предст. радника који су потпуно независни у изношењу ставова. </a:t>
            </a:r>
          </a:p>
          <a:p>
            <a:pPr lvl="0">
              <a:buNone/>
            </a:pPr>
            <a:r>
              <a:rPr lang="sr-Cyrl-CS" sz="3400" dirty="0" smtClean="0"/>
              <a:t>	</a:t>
            </a:r>
            <a:r>
              <a:rPr lang="sr-Cyrl-CS" sz="3400" b="1" dirty="0" smtClean="0"/>
              <a:t>-</a:t>
            </a:r>
            <a:r>
              <a:rPr lang="sr-Cyrl-CS" sz="3400" dirty="0" smtClean="0"/>
              <a:t> доноси одлуке двотрећинском већином. </a:t>
            </a:r>
          </a:p>
          <a:p>
            <a:pPr lvl="0">
              <a:buNone/>
            </a:pPr>
            <a:r>
              <a:rPr lang="sr-Cyrl-CS" sz="3400" b="1" dirty="0" smtClean="0"/>
              <a:t>	- </a:t>
            </a:r>
            <a:r>
              <a:rPr lang="sr-Cyrl-CS" sz="3400" dirty="0" smtClean="0"/>
              <a:t>утврђује општу политику, усваја конвенције даје препоруке и резолуције.</a:t>
            </a:r>
            <a:endParaRPr lang="en-US" sz="3400" dirty="0" smtClean="0"/>
          </a:p>
          <a:p>
            <a:pPr lvl="0"/>
            <a:r>
              <a:rPr lang="sr-Cyrl-CS" sz="3800" b="1" dirty="0" smtClean="0"/>
              <a:t>Административни савет </a:t>
            </a:r>
            <a:r>
              <a:rPr lang="sr-Cyrl-CS" dirty="0" smtClean="0"/>
              <a:t>– </a:t>
            </a:r>
            <a:r>
              <a:rPr lang="sr-Cyrl-CS" sz="3400" dirty="0" smtClean="0"/>
              <a:t>извршни орган састављен од 56 чланова од којих 28 влада, 14 радника и 14 послодаваца. Половина је именована од стране индустријски најразвијенијих држава. Мандат 3 године. Савет спроводи у живот конвенције изгласане у од сране Конференције.</a:t>
            </a:r>
            <a:endParaRPr lang="en-US" sz="3400" dirty="0" smtClean="0"/>
          </a:p>
          <a:p>
            <a:pPr lvl="0"/>
            <a:r>
              <a:rPr lang="sr-Cyrl-CS" sz="3800" b="1" dirty="0" smtClean="0"/>
              <a:t>Биро</a:t>
            </a:r>
            <a:r>
              <a:rPr lang="sr-Cyrl-CS" sz="4500" b="1" dirty="0" smtClean="0"/>
              <a:t> </a:t>
            </a:r>
            <a:r>
              <a:rPr lang="sr-Cyrl-CS" sz="3400" dirty="0" smtClean="0"/>
              <a:t>– врши улогу секретаријата. На челу Бироа налази се генерални директор кога поставља Административни савет.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/>
              <a:t>РЕГИОНАЛНЕ ОРГАНИЗАЦИЈЕ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Међународне организације чије су чланице, осим интересно, повезане и географски-просторно.</a:t>
            </a:r>
          </a:p>
          <a:p>
            <a:pPr>
              <a:buNone/>
            </a:pPr>
            <a:r>
              <a:rPr lang="sr-Cyrl-RS" dirty="0" smtClean="0"/>
              <a:t>Подела</a:t>
            </a:r>
          </a:p>
          <a:p>
            <a:pPr>
              <a:buNone/>
            </a:pPr>
            <a:r>
              <a:rPr lang="sr-Cyrl-RS" dirty="0" smtClean="0"/>
              <a:t>	1. </a:t>
            </a:r>
            <a:r>
              <a:rPr lang="sr-Cyrl-RS" b="1" dirty="0" smtClean="0"/>
              <a:t>регионалне (ЕУ, ОАС...) </a:t>
            </a:r>
            <a:r>
              <a:rPr lang="sr-Cyrl-RS" dirty="0" smtClean="0"/>
              <a:t>– чланице деле заједничке интересе и припадају једном региону  </a:t>
            </a:r>
          </a:p>
          <a:p>
            <a:pPr>
              <a:buNone/>
            </a:pPr>
            <a:r>
              <a:rPr lang="sr-Cyrl-RS" dirty="0" smtClean="0"/>
              <a:t>	2. </a:t>
            </a:r>
            <a:r>
              <a:rPr lang="sr-Cyrl-RS" b="1" dirty="0" smtClean="0"/>
              <a:t>партикуларне (НАТО) </a:t>
            </a:r>
            <a:r>
              <a:rPr lang="sr-Cyrl-RS" dirty="0" smtClean="0"/>
              <a:t>– чланице деле заједничке интересе али не припадају једном региону</a:t>
            </a:r>
          </a:p>
          <a:p>
            <a:pPr>
              <a:buNone/>
            </a:pPr>
            <a:r>
              <a:rPr lang="sr-Cyrl-RS" dirty="0" smtClean="0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РЕГИОНАЛНЕ ОРГАНИЗАЦИЈЕ И ПОВЕЉА УН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Повеља прихвата постојање рег орг (чл. 52 – 54) и искључиво се бави регионалним /партикуларним  организацијама у чијој надлежности су питања мира и безбедности.</a:t>
            </a:r>
          </a:p>
          <a:p>
            <a:pPr>
              <a:buNone/>
            </a:pPr>
            <a:r>
              <a:rPr lang="sr-Cyrl-RS" b="1" dirty="0" smtClean="0"/>
              <a:t>Однос СБ и рег/парт организација  </a:t>
            </a:r>
          </a:p>
          <a:p>
            <a:pPr>
              <a:buNone/>
            </a:pPr>
            <a:r>
              <a:rPr lang="sr-Cyrl-RS" dirty="0" smtClean="0"/>
              <a:t>	</a:t>
            </a:r>
            <a:r>
              <a:rPr lang="sr-Cyrl-RS" b="1" dirty="0" smtClean="0"/>
              <a:t>1. </a:t>
            </a:r>
            <a:r>
              <a:rPr lang="sr-Cyrl-RS" dirty="0" smtClean="0"/>
              <a:t>у вези решавања спорова мирним путем рег/парт организације имају изворну надлежност али она не утиче на надлежност СБ у складу са чл. 34. и 36. Повеље. </a:t>
            </a:r>
          </a:p>
          <a:p>
            <a:pPr>
              <a:buNone/>
            </a:pPr>
            <a:r>
              <a:rPr lang="sr-Cyrl-RS" dirty="0" smtClean="0"/>
              <a:t>	</a:t>
            </a:r>
            <a:r>
              <a:rPr lang="sr-Cyrl-RS" b="1" dirty="0" smtClean="0"/>
              <a:t>2. </a:t>
            </a:r>
            <a:r>
              <a:rPr lang="sr-Cyrl-RS" dirty="0" smtClean="0"/>
              <a:t>у поступку решавања спорова принудним путем (Гл. 7 Повеље) надлежност СБ је примарна док је надлежност рег/парт организација, по правилу, помоћна или делегирана од стране СБ (</a:t>
            </a:r>
            <a:r>
              <a:rPr lang="sr-Cyrl-RS" b="1" dirty="0" smtClean="0"/>
              <a:t>проблем -</a:t>
            </a:r>
            <a:r>
              <a:rPr lang="sr-Cyrl-RS" dirty="0" smtClean="0"/>
              <a:t> понашање НАТО на Балкану у Авганистану, Ираку, Либији...)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Подела међународних организација?</a:t>
            </a:r>
          </a:p>
          <a:p>
            <a:r>
              <a:rPr lang="sr-Cyrl-RS" dirty="0" smtClean="0"/>
              <a:t>Шта је МОР?</a:t>
            </a:r>
          </a:p>
          <a:p>
            <a:r>
              <a:rPr lang="sr-Cyrl-RS" dirty="0" smtClean="0"/>
              <a:t>Регионалне организације?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Крај </a:t>
            </a:r>
            <a:r>
              <a:rPr lang="sr-Cyrl-RS" dirty="0" smtClean="0"/>
              <a:t>другог </a:t>
            </a:r>
            <a:r>
              <a:rPr lang="sr-Cyrl-RS" dirty="0" smtClean="0"/>
              <a:t>дела предавања за време ванредног стања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Забрањено је копирање или било какво коришћење овог предавања без изричите писмене дозволе аутора проф. др Зорана Јеротијевића, јер ће то сматрати злоупотребом.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МЕЂУНАРОДНЕ </a:t>
            </a:r>
            <a:r>
              <a:rPr lang="sr-Cyrl-CS" b="1" dirty="0" smtClean="0"/>
              <a:t>ОРГАНИЗАЦИЈЕ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CS" dirty="0" smtClean="0">
                <a:latin typeface="Calibri" pitchFamily="34" charset="0"/>
                <a:cs typeface="Calibri" pitchFamily="34" charset="0"/>
              </a:rPr>
              <a:t>Критеријуми поделе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sr-Cyrl-CS" dirty="0" smtClean="0">
                <a:latin typeface="Calibri" pitchFamily="34" charset="0"/>
                <a:cs typeface="Calibri" pitchFamily="34" charset="0"/>
              </a:rPr>
              <a:t>према обиму активности – </a:t>
            </a:r>
            <a:r>
              <a:rPr lang="sr-Cyrl-CS" b="1" dirty="0" smtClean="0">
                <a:latin typeface="Calibri" pitchFamily="34" charset="0"/>
                <a:cs typeface="Calibri" pitchFamily="34" charset="0"/>
              </a:rPr>
              <a:t>опште и специјализоване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sr-Cyrl-CS" dirty="0" smtClean="0">
                <a:latin typeface="Calibri" pitchFamily="34" charset="0"/>
                <a:cs typeface="Calibri" pitchFamily="34" charset="0"/>
              </a:rPr>
              <a:t>према врсти чланова – </a:t>
            </a:r>
            <a:r>
              <a:rPr lang="sr-Cyrl-CS" b="1" dirty="0" smtClean="0">
                <a:latin typeface="Calibri" pitchFamily="34" charset="0"/>
                <a:cs typeface="Calibri" pitchFamily="34" charset="0"/>
              </a:rPr>
              <a:t>владине и невладине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sr-Cyrl-CS" dirty="0" smtClean="0">
                <a:latin typeface="Calibri" pitchFamily="34" charset="0"/>
                <a:cs typeface="Calibri" pitchFamily="34" charset="0"/>
              </a:rPr>
              <a:t>према правној природи одлука – </a:t>
            </a:r>
            <a:r>
              <a:rPr lang="sr-Cyrl-CS" b="1" dirty="0" smtClean="0">
                <a:latin typeface="Calibri" pitchFamily="34" charset="0"/>
                <a:cs typeface="Calibri" pitchFamily="34" charset="0"/>
              </a:rPr>
              <a:t>координирајуће и наднационалне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sr-Cyrl-CS" dirty="0" smtClean="0">
                <a:latin typeface="Calibri" pitchFamily="34" charset="0"/>
                <a:cs typeface="Calibri" pitchFamily="34" charset="0"/>
              </a:rPr>
              <a:t>према обиму чланства – </a:t>
            </a:r>
            <a:r>
              <a:rPr lang="sr-Cyrl-CS" b="1" dirty="0" smtClean="0">
                <a:latin typeface="Calibri" pitchFamily="34" charset="0"/>
                <a:cs typeface="Calibri" pitchFamily="34" charset="0"/>
              </a:rPr>
              <a:t>универзалне и регионалне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Cyrl-CS" sz="4900" b="1" dirty="0" smtClean="0"/>
              <a:t>Специјализоване агенције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sr-Cyrl-CS" sz="6000" b="1" dirty="0" smtClean="0"/>
              <a:t>Карактеристике </a:t>
            </a:r>
            <a:endParaRPr lang="en-US" sz="6000" b="1" dirty="0" smtClean="0"/>
          </a:p>
          <a:p>
            <a:pPr lvl="0"/>
            <a:r>
              <a:rPr lang="sr-Cyrl-CS" sz="6000" dirty="0" smtClean="0"/>
              <a:t>међудржавне организације </a:t>
            </a:r>
            <a:endParaRPr lang="en-US" sz="6000" dirty="0" smtClean="0"/>
          </a:p>
          <a:p>
            <a:pPr lvl="0"/>
            <a:r>
              <a:rPr lang="sr-Cyrl-CS" sz="6000" dirty="0" smtClean="0"/>
              <a:t>самосталне организације са сопственим механизмом</a:t>
            </a:r>
            <a:endParaRPr lang="en-US" sz="6000" dirty="0" smtClean="0"/>
          </a:p>
          <a:p>
            <a:pPr lvl="0"/>
            <a:r>
              <a:rPr lang="sr-Cyrl-CS" sz="6000" dirty="0" smtClean="0"/>
              <a:t>делатност им је ограничена на привредни и социјални сектор</a:t>
            </a:r>
            <a:endParaRPr lang="en-US" sz="6000" dirty="0" smtClean="0"/>
          </a:p>
          <a:p>
            <a:pPr lvl="0"/>
            <a:r>
              <a:rPr lang="sr-Cyrl-CS" sz="6000" dirty="0" smtClean="0"/>
              <a:t>поседују уговорни капацитет</a:t>
            </a:r>
            <a:endParaRPr lang="en-US" sz="6000" dirty="0" smtClean="0"/>
          </a:p>
          <a:p>
            <a:pPr lvl="0"/>
            <a:r>
              <a:rPr lang="sr-Cyrl-CS" sz="6000" dirty="0" smtClean="0"/>
              <a:t>на територијама држава чланица признат им је правни капацитет и привилегије и имунитети како би могле обављати своје делатности.</a:t>
            </a:r>
            <a:endParaRPr lang="en-US" sz="6000" dirty="0" smtClean="0"/>
          </a:p>
          <a:p>
            <a:pPr>
              <a:buNone/>
            </a:pPr>
            <a:r>
              <a:rPr lang="sr-Cyrl-CS" sz="6000" b="1" dirty="0" smtClean="0"/>
              <a:t>Нормативни инструменти</a:t>
            </a:r>
            <a:endParaRPr lang="en-US" sz="6000" b="1" dirty="0" smtClean="0"/>
          </a:p>
          <a:p>
            <a:pPr lvl="0"/>
            <a:r>
              <a:rPr lang="sr-Cyrl-CS" sz="6000" b="1" dirty="0" smtClean="0"/>
              <a:t>Уговори</a:t>
            </a:r>
            <a:r>
              <a:rPr lang="sr-Latn-RS" sz="6000" dirty="0" smtClean="0"/>
              <a:t> </a:t>
            </a:r>
            <a:r>
              <a:rPr lang="sr-Cyrl-RS" sz="6000" dirty="0" smtClean="0"/>
              <a:t>– </a:t>
            </a:r>
            <a:r>
              <a:rPr lang="sr-Cyrl-RS" sz="7000" b="1" dirty="0" smtClean="0"/>
              <a:t>а</a:t>
            </a:r>
            <a:r>
              <a:rPr lang="sr-Cyrl-RS" sz="6000" b="1" dirty="0" smtClean="0"/>
              <a:t>. </a:t>
            </a:r>
            <a:r>
              <a:rPr lang="sr-Cyrl-RS" sz="6000" dirty="0" smtClean="0"/>
              <a:t>као уговорна страна или </a:t>
            </a:r>
            <a:r>
              <a:rPr lang="sr-Cyrl-RS" sz="7000" b="1" dirty="0" smtClean="0"/>
              <a:t>б</a:t>
            </a:r>
            <a:r>
              <a:rPr lang="sr-Cyrl-RS" sz="6000" dirty="0" smtClean="0"/>
              <a:t>. када се јављају као иницијатори и креатори текста (подлежу ратификацији)  </a:t>
            </a:r>
            <a:endParaRPr lang="en-US" sz="6000" dirty="0" smtClean="0"/>
          </a:p>
          <a:p>
            <a:pPr lvl="0"/>
            <a:r>
              <a:rPr lang="sr-Cyrl-CS" sz="6000" b="1" dirty="0" smtClean="0"/>
              <a:t>Техничка правила </a:t>
            </a:r>
            <a:r>
              <a:rPr lang="sr-Cyrl-CS" sz="6000" dirty="0" smtClean="0"/>
              <a:t>– регулативна правила – једнострани акти </a:t>
            </a:r>
            <a:endParaRPr lang="en-US" sz="6000" dirty="0" smtClean="0"/>
          </a:p>
          <a:p>
            <a:pPr lvl="0"/>
            <a:r>
              <a:rPr lang="sr-Cyrl-CS" sz="6000" b="1" dirty="0" smtClean="0"/>
              <a:t>Препоруке – </a:t>
            </a:r>
            <a:r>
              <a:rPr lang="sr-Cyrl-CS" sz="6000" dirty="0" smtClean="0"/>
              <a:t>морају бити усвојене путем унутр. правних аката</a:t>
            </a:r>
            <a:endParaRPr lang="en-US" sz="6000" b="1" dirty="0" smtClean="0"/>
          </a:p>
          <a:p>
            <a:pPr lvl="0"/>
            <a:r>
              <a:rPr lang="sr-Cyrl-CS" sz="6000" b="1" dirty="0" smtClean="0"/>
              <a:t>Декларације – </a:t>
            </a:r>
            <a:r>
              <a:rPr lang="sr-Cyrl-CS" sz="6000" dirty="0" smtClean="0"/>
              <a:t>односе на фундаментална питања од значаја за будућност међ. заједнице.</a:t>
            </a:r>
            <a:endParaRPr lang="en-US" sz="60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/>
              <a:t>СПЕЦИЈАЛИЗОВАНЕ АГЕНЦИЈЕ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Спец агенције су део система УН - преко ЕССУН</a:t>
            </a:r>
          </a:p>
          <a:p>
            <a:r>
              <a:rPr lang="sr-Cyrl-CS" dirty="0" smtClean="0"/>
              <a:t>ЕССУН склапа споразуме о сарадњи са спец агенц - одобрава их ГСУН и одговарајући орган спец агенције </a:t>
            </a:r>
          </a:p>
          <a:p>
            <a:r>
              <a:rPr lang="sr-Cyrl-CS" dirty="0" smtClean="0"/>
              <a:t>Спец агенције достављају годишњи извештај о раду ЕССУН</a:t>
            </a:r>
          </a:p>
          <a:p>
            <a:r>
              <a:rPr lang="sr-Cyrl-CS" dirty="0" smtClean="0"/>
              <a:t>ГСУН може да разматра и одобрава финансирање агенција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an00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138160" cy="621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n00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03920" cy="630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n000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1120" cy="667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Cyrl-CS" sz="6000" b="1" dirty="0" smtClean="0"/>
              <a:t>М</a:t>
            </a:r>
            <a:r>
              <a:rPr lang="sr-Latn-RS" sz="6000" b="1" dirty="0" smtClean="0"/>
              <a:t>.</a:t>
            </a:r>
            <a:r>
              <a:rPr lang="sr-Cyrl-CS" sz="6000" b="1" dirty="0" smtClean="0"/>
              <a:t>О</a:t>
            </a:r>
            <a:r>
              <a:rPr lang="sr-Latn-RS" sz="6000" b="1" dirty="0" smtClean="0"/>
              <a:t>.</a:t>
            </a:r>
            <a:r>
              <a:rPr lang="sr-Cyrl-CS" sz="6000" b="1" dirty="0" smtClean="0"/>
              <a:t>Р</a:t>
            </a:r>
            <a:r>
              <a:rPr lang="sr-Latn-RS" sz="6000" b="1" dirty="0" smtClean="0"/>
              <a:t>.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CS" dirty="0" smtClean="0"/>
          </a:p>
          <a:p>
            <a:r>
              <a:rPr lang="sr-Cyrl-CS" sz="3600" dirty="0" smtClean="0"/>
              <a:t>Акт о оснивању садржан у 8 делу Версајског споразума под </a:t>
            </a:r>
            <a:r>
              <a:rPr lang="sr-Cyrl-RS" sz="3600" dirty="0" smtClean="0"/>
              <a:t>н</a:t>
            </a:r>
            <a:r>
              <a:rPr lang="sr-Cyrl-CS" sz="3600" dirty="0" smtClean="0"/>
              <a:t>азивом РАД</a:t>
            </a:r>
          </a:p>
          <a:p>
            <a:pPr>
              <a:buNone/>
            </a:pPr>
            <a:endParaRPr lang="sr-Latn-RS" sz="3600" dirty="0" smtClean="0"/>
          </a:p>
          <a:p>
            <a:r>
              <a:rPr lang="sr-Cyrl-CS" sz="3600" dirty="0" smtClean="0"/>
              <a:t>Устав МОР-а </a:t>
            </a:r>
            <a:r>
              <a:rPr lang="sr-Cyrl-RS" sz="3600" dirty="0" smtClean="0"/>
              <a:t>редефинисан </a:t>
            </a:r>
            <a:r>
              <a:rPr lang="sr-Cyrl-CS" sz="3600" dirty="0" smtClean="0"/>
              <a:t>у Монтреалу 1946.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388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МЕЂУНАРОДНИ ОДНОСИ И МЕЂУНАРОДНЕ ОРГАНИЗАЦИЈЕ</vt:lpstr>
      <vt:lpstr>МЕЂУНАРОДНЕ ОРГАНИЗАЦИЈЕ 1</vt:lpstr>
      <vt:lpstr> </vt:lpstr>
      <vt:lpstr> Специјализоване агенције </vt:lpstr>
      <vt:lpstr>СПЕЦИЈАЛИЗОВАНЕ АГЕНЦИЈЕ</vt:lpstr>
      <vt:lpstr>Slide 6</vt:lpstr>
      <vt:lpstr>Slide 7</vt:lpstr>
      <vt:lpstr>Slide 8</vt:lpstr>
      <vt:lpstr> М.О.Р. </vt:lpstr>
      <vt:lpstr>Циљеви МОР-а</vt:lpstr>
      <vt:lpstr> Органи МОР-а </vt:lpstr>
      <vt:lpstr>РЕГИОНАЛНЕ ОРГАНИЗАЦИЈЕ</vt:lpstr>
      <vt:lpstr>РЕГИОНАЛНЕ ОРГАНИЗАЦИЈЕ И ПОВЕЉА УН</vt:lpstr>
      <vt:lpstr>Питања: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Miljan</dc:creator>
  <cp:lastModifiedBy>Zoran</cp:lastModifiedBy>
  <cp:revision>29</cp:revision>
  <dcterms:created xsi:type="dcterms:W3CDTF">2011-03-23T11:05:54Z</dcterms:created>
  <dcterms:modified xsi:type="dcterms:W3CDTF">2020-03-29T19:53:29Z</dcterms:modified>
</cp:coreProperties>
</file>