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B0F0"/>
                </a:solidFill>
              </a:rPr>
              <a:t>МЕЂУНАРОДНИ ОДНОСИ И МЕЂУНАРОДНЕ ОРГАНИЗАЦИЈЕ</a:t>
            </a:r>
            <a:r>
              <a:rPr lang="sr-Cyrl-RS" dirty="0" smtClean="0"/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Предавања</a:t>
            </a:r>
          </a:p>
          <a:p>
            <a:r>
              <a:rPr lang="sr-Cyrl-RS" dirty="0" smtClean="0">
                <a:solidFill>
                  <a:srgbClr val="00B0F0"/>
                </a:solidFill>
              </a:rPr>
              <a:t>Проф. др Зоран Јеротијевић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00B0F0"/>
                </a:solidFill>
              </a:rPr>
              <a:t>Пословни и </a:t>
            </a:r>
            <a:r>
              <a:rPr lang="sr-Cyrl-RS" smtClean="0">
                <a:solidFill>
                  <a:srgbClr val="00B0F0"/>
                </a:solidFill>
              </a:rPr>
              <a:t>Правни </a:t>
            </a:r>
            <a:r>
              <a:rPr lang="sr-Cyrl-RS" smtClean="0">
                <a:solidFill>
                  <a:srgbClr val="00B0F0"/>
                </a:solidFill>
              </a:rPr>
              <a:t>факултет</a:t>
            </a:r>
          </a:p>
          <a:p>
            <a:pPr marL="0" indent="0">
              <a:buNone/>
            </a:pPr>
            <a:r>
              <a:rPr lang="sr-Cyrl-RS" smtClean="0">
                <a:solidFill>
                  <a:srgbClr val="00B0F0"/>
                </a:solidFill>
              </a:rPr>
              <a:t> </a:t>
            </a:r>
            <a:r>
              <a:rPr lang="sr-Cyrl-RS" smtClean="0">
                <a:solidFill>
                  <a:srgbClr val="00B0F0"/>
                </a:solidFill>
              </a:rPr>
              <a:t>Универзитет МБ Београд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О </a:t>
            </a:r>
            <a:r>
              <a:rPr lang="en-US" sz="2000" dirty="0" err="1" smtClean="0"/>
              <a:t>њему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може</a:t>
            </a:r>
            <a:r>
              <a:rPr lang="en-US" sz="2000" dirty="0" smtClean="0"/>
              <a:t> </a:t>
            </a:r>
            <a:r>
              <a:rPr lang="en-US" sz="2000" dirty="0" err="1" smtClean="0"/>
              <a:t>говорити</a:t>
            </a:r>
            <a:r>
              <a:rPr lang="en-US" sz="2000" dirty="0" smtClean="0"/>
              <a:t> </a:t>
            </a:r>
            <a:r>
              <a:rPr lang="en-US" sz="2000" dirty="0" err="1" smtClean="0"/>
              <a:t>када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постоји</a:t>
            </a:r>
            <a:r>
              <a:rPr lang="en-US" sz="2000" dirty="0" smtClean="0"/>
              <a:t> </a:t>
            </a:r>
            <a:r>
              <a:rPr lang="en-US" sz="2000" dirty="0" err="1" smtClean="0"/>
              <a:t>јасно</a:t>
            </a:r>
            <a:r>
              <a:rPr lang="en-US" sz="2000" dirty="0" smtClean="0"/>
              <a:t> и </a:t>
            </a:r>
            <a:r>
              <a:rPr lang="en-US" sz="2000" dirty="0" err="1" smtClean="0"/>
              <a:t>понављано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примењивање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одређених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правила</a:t>
            </a:r>
            <a:r>
              <a:rPr lang="en-US" sz="2000" dirty="0" smtClean="0"/>
              <a:t> у </a:t>
            </a:r>
            <a:r>
              <a:rPr lang="en-US" sz="2000" dirty="0" err="1" smtClean="0"/>
              <a:t>међународним</a:t>
            </a:r>
            <a:r>
              <a:rPr lang="en-US" sz="2000" dirty="0" smtClean="0"/>
              <a:t> </a:t>
            </a:r>
            <a:r>
              <a:rPr lang="en-US" sz="2000" dirty="0" err="1" smtClean="0"/>
              <a:t>односима</a:t>
            </a:r>
            <a:r>
              <a:rPr lang="en-US" sz="2000" dirty="0" smtClean="0"/>
              <a:t> </a:t>
            </a:r>
            <a:r>
              <a:rPr lang="en-US" sz="2000" dirty="0" err="1" smtClean="0"/>
              <a:t>субјеката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јавног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, </a:t>
            </a:r>
            <a:r>
              <a:rPr lang="en-US" sz="2000" dirty="0" err="1" smtClean="0"/>
              <a:t>свесних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она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примењују</a:t>
            </a:r>
            <a:r>
              <a:rPr lang="en-US" sz="2000" dirty="0" smtClean="0"/>
              <a:t>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праву</a:t>
            </a:r>
            <a:r>
              <a:rPr lang="en-US" sz="2000" dirty="0" smtClean="0"/>
              <a:t> </a:t>
            </a:r>
            <a:r>
              <a:rPr lang="en-US" sz="2000" dirty="0" err="1" smtClean="0"/>
              <a:t>или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основу</a:t>
            </a:r>
            <a:r>
              <a:rPr lang="en-US" sz="2000" dirty="0" smtClean="0"/>
              <a:t> </a:t>
            </a:r>
            <a:r>
              <a:rPr lang="en-US" sz="2000" dirty="0" err="1" smtClean="0"/>
              <a:t>обавезе</a:t>
            </a:r>
            <a:r>
              <a:rPr lang="en-US" sz="2000" dirty="0" smtClean="0"/>
              <a:t> (</a:t>
            </a:r>
            <a:r>
              <a:rPr lang="en-US" sz="2000" dirty="0" err="1" smtClean="0"/>
              <a:t>зато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обичајем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треба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мешати</a:t>
            </a:r>
            <a:r>
              <a:rPr lang="en-US" sz="2000" dirty="0" smtClean="0"/>
              <a:t> </a:t>
            </a:r>
            <a:r>
              <a:rPr lang="en-US" sz="2000" dirty="0" err="1" smtClean="0"/>
              <a:t>обичну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праксу</a:t>
            </a:r>
            <a:r>
              <a:rPr lang="en-US" sz="2000" dirty="0" smtClean="0"/>
              <a:t>). </a:t>
            </a:r>
            <a:r>
              <a:rPr lang="en-US" sz="2000" dirty="0" err="1" smtClean="0"/>
              <a:t>Најзначајнији</a:t>
            </a:r>
            <a:r>
              <a:rPr lang="en-US" sz="2000" dirty="0" smtClean="0"/>
              <a:t> </a:t>
            </a:r>
            <a:r>
              <a:rPr lang="en-US" sz="2000" dirty="0" err="1" smtClean="0"/>
              <a:t>извор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јавног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представља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међународни</a:t>
            </a:r>
            <a:r>
              <a:rPr lang="en-US" sz="2000" dirty="0" smtClean="0"/>
              <a:t> </a:t>
            </a:r>
            <a:r>
              <a:rPr lang="en-US" sz="2000" dirty="0" err="1" smtClean="0"/>
              <a:t>уговор</a:t>
            </a:r>
            <a:r>
              <a:rPr lang="en-US" sz="2000" dirty="0" smtClean="0"/>
              <a:t>. </a:t>
            </a:r>
            <a:r>
              <a:rPr lang="en-US" sz="2000" dirty="0" err="1" smtClean="0"/>
              <a:t>Овде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прави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разлика</a:t>
            </a:r>
            <a:r>
              <a:rPr lang="en-US" sz="2000" dirty="0" smtClean="0"/>
              <a:t> </a:t>
            </a:r>
            <a:r>
              <a:rPr lang="en-US" sz="2000" dirty="0" err="1" smtClean="0"/>
              <a:t>између</a:t>
            </a:r>
            <a:r>
              <a:rPr lang="en-US" sz="2000" dirty="0" smtClean="0"/>
              <a:t> </a:t>
            </a:r>
            <a:r>
              <a:rPr lang="en-US" sz="2000" dirty="0" err="1" smtClean="0"/>
              <a:t>тзв</a:t>
            </a:r>
            <a:r>
              <a:rPr lang="en-US" sz="2000" dirty="0" smtClean="0"/>
              <a:t>. </a:t>
            </a:r>
            <a:r>
              <a:rPr lang="en-US" sz="2000" dirty="0" err="1" smtClean="0"/>
              <a:t>легислативних</a:t>
            </a:r>
            <a:r>
              <a:rPr lang="en-US" sz="2000" dirty="0" smtClean="0"/>
              <a:t> (</a:t>
            </a:r>
            <a:r>
              <a:rPr lang="en-US" sz="2000" dirty="0" err="1" smtClean="0"/>
              <a:t>уговора-закона</a:t>
            </a:r>
            <a:r>
              <a:rPr lang="en-US" sz="2000" dirty="0" smtClean="0"/>
              <a:t>) и </a:t>
            </a:r>
            <a:r>
              <a:rPr lang="en-US" sz="2000" dirty="0" err="1" smtClean="0"/>
              <a:t>контрактуелних</a:t>
            </a:r>
            <a:r>
              <a:rPr lang="en-US" sz="2000" dirty="0" smtClean="0"/>
              <a:t>,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закључују</a:t>
            </a:r>
            <a:r>
              <a:rPr lang="en-US" sz="2000" dirty="0" smtClean="0"/>
              <a:t> </a:t>
            </a:r>
            <a:r>
              <a:rPr lang="en-US" sz="2000" dirty="0" err="1" smtClean="0"/>
              <a:t>ради</a:t>
            </a:r>
            <a:r>
              <a:rPr lang="en-US" sz="2000" dirty="0" smtClean="0"/>
              <a:t> </a:t>
            </a:r>
            <a:r>
              <a:rPr lang="en-US" sz="2000" dirty="0" err="1" smtClean="0"/>
              <a:t>решавања</a:t>
            </a:r>
            <a:r>
              <a:rPr lang="en-US" sz="2000" dirty="0" smtClean="0"/>
              <a:t> </a:t>
            </a:r>
            <a:r>
              <a:rPr lang="en-US" sz="2000" dirty="0" err="1" smtClean="0"/>
              <a:t>конкретних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односа</a:t>
            </a:r>
            <a:r>
              <a:rPr lang="en-US" sz="2000" dirty="0" smtClean="0"/>
              <a:t>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најразличитијим</a:t>
            </a:r>
            <a:r>
              <a:rPr lang="en-US" sz="2000" dirty="0" smtClean="0"/>
              <a:t> </a:t>
            </a:r>
            <a:r>
              <a:rPr lang="en-US" sz="2000" dirty="0" err="1" smtClean="0"/>
              <a:t>питањима</a:t>
            </a:r>
            <a:r>
              <a:rPr lang="en-US" sz="2000" dirty="0" smtClean="0"/>
              <a:t>, а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ради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постављања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правила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јавног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. </a:t>
            </a:r>
            <a:r>
              <a:rPr lang="en-US" sz="2000" dirty="0" err="1" smtClean="0"/>
              <a:t>Посебан</a:t>
            </a:r>
            <a:r>
              <a:rPr lang="en-US" sz="2000" dirty="0" smtClean="0"/>
              <a:t> </a:t>
            </a:r>
            <a:r>
              <a:rPr lang="en-US" sz="2000" dirty="0" err="1" smtClean="0"/>
              <a:t>значај</a:t>
            </a:r>
            <a:r>
              <a:rPr lang="en-US" sz="2000" dirty="0" smtClean="0"/>
              <a:t> у </a:t>
            </a:r>
            <a:r>
              <a:rPr lang="en-US" sz="2000" dirty="0" err="1" smtClean="0"/>
              <a:t>овом</a:t>
            </a:r>
            <a:r>
              <a:rPr lang="en-US" sz="2000" dirty="0" smtClean="0"/>
              <a:t> </a:t>
            </a:r>
            <a:r>
              <a:rPr lang="en-US" sz="2000" dirty="0" err="1" smtClean="0"/>
              <a:t>смислу</a:t>
            </a:r>
            <a:r>
              <a:rPr lang="en-US" sz="2000" dirty="0" smtClean="0"/>
              <a:t> </a:t>
            </a:r>
            <a:r>
              <a:rPr lang="en-US" sz="2000" dirty="0" err="1" smtClean="0"/>
              <a:t>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Повеља</a:t>
            </a:r>
            <a:r>
              <a:rPr lang="en-US" sz="2000" dirty="0" smtClean="0"/>
              <a:t> </a:t>
            </a:r>
            <a:r>
              <a:rPr lang="en-US" sz="2000" dirty="0" err="1" smtClean="0"/>
              <a:t>УН</a:t>
            </a:r>
            <a:r>
              <a:rPr lang="en-US" sz="2000" dirty="0" smtClean="0"/>
              <a:t>, </a:t>
            </a:r>
            <a:r>
              <a:rPr lang="en-US" sz="2000" dirty="0" err="1" smtClean="0"/>
              <a:t>која</a:t>
            </a:r>
            <a:r>
              <a:rPr lang="en-US" sz="2000" dirty="0" smtClean="0"/>
              <a:t> </a:t>
            </a:r>
            <a:r>
              <a:rPr lang="en-US" sz="2000" dirty="0" err="1" smtClean="0"/>
              <a:t>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предност</a:t>
            </a:r>
            <a:r>
              <a:rPr lang="en-US" sz="2000" dirty="0" smtClean="0"/>
              <a:t> у </a:t>
            </a:r>
            <a:r>
              <a:rPr lang="en-US" sz="2000" dirty="0" err="1" smtClean="0"/>
              <a:t>односу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друге</a:t>
            </a:r>
            <a:r>
              <a:rPr lang="en-US" sz="2000" dirty="0" smtClean="0"/>
              <a:t> </a:t>
            </a:r>
            <a:r>
              <a:rPr lang="en-US" sz="2000" dirty="0" err="1" smtClean="0"/>
              <a:t>уговоре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нису</a:t>
            </a:r>
            <a:r>
              <a:rPr lang="en-US" sz="2000" dirty="0" smtClean="0"/>
              <a:t> у </a:t>
            </a:r>
            <a:r>
              <a:rPr lang="en-US" sz="2000" dirty="0" err="1" smtClean="0"/>
              <a:t>сагласности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обавезама</a:t>
            </a:r>
            <a:r>
              <a:rPr lang="en-US" sz="2000" dirty="0" smtClean="0"/>
              <a:t> </a:t>
            </a:r>
            <a:r>
              <a:rPr lang="en-US" sz="2000" dirty="0" err="1" smtClean="0"/>
              <a:t>из</a:t>
            </a:r>
            <a:r>
              <a:rPr lang="en-US" sz="2000" dirty="0" smtClean="0"/>
              <a:t> </a:t>
            </a:r>
            <a:r>
              <a:rPr lang="en-US" sz="2000" dirty="0" err="1" smtClean="0"/>
              <a:t>ње</a:t>
            </a:r>
            <a:r>
              <a:rPr lang="en-US" sz="2000" dirty="0" smtClean="0"/>
              <a:t> (</a:t>
            </a:r>
            <a:r>
              <a:rPr lang="en-US" sz="2000" dirty="0" err="1" smtClean="0"/>
              <a:t>чл</a:t>
            </a:r>
            <a:r>
              <a:rPr lang="en-US" sz="2000" dirty="0" smtClean="0"/>
              <a:t>. 103).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Статуту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суда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правде</a:t>
            </a:r>
            <a:r>
              <a:rPr lang="en-US" sz="2000" dirty="0" smtClean="0"/>
              <a:t>, у </a:t>
            </a:r>
            <a:r>
              <a:rPr lang="en-US" sz="2000" dirty="0" err="1" smtClean="0"/>
              <a:t>изворе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јавног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 </a:t>
            </a:r>
            <a:r>
              <a:rPr lang="en-US" sz="2000" dirty="0" err="1" smtClean="0"/>
              <a:t>убрајају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и „</a:t>
            </a:r>
            <a:r>
              <a:rPr lang="en-US" sz="2000" dirty="0" err="1" smtClean="0"/>
              <a:t>општа</a:t>
            </a:r>
            <a:r>
              <a:rPr lang="en-US" sz="2000" dirty="0" smtClean="0"/>
              <a:t> </a:t>
            </a:r>
            <a:r>
              <a:rPr lang="en-US" sz="2000" dirty="0" err="1" smtClean="0"/>
              <a:t>начела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призната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цивилизованих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нација</a:t>
            </a:r>
            <a:r>
              <a:rPr lang="en-US" sz="2000" dirty="0" smtClean="0"/>
              <a:t>“ (</a:t>
            </a:r>
            <a:r>
              <a:rPr lang="en-US" sz="2000" dirty="0" err="1" smtClean="0"/>
              <a:t>чл</a:t>
            </a:r>
            <a:r>
              <a:rPr lang="en-US" sz="2000" dirty="0" smtClean="0"/>
              <a:t>. 38), </a:t>
            </a:r>
            <a:r>
              <a:rPr lang="en-US" sz="2000" dirty="0" err="1" smtClean="0"/>
              <a:t>док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судске</a:t>
            </a:r>
            <a:r>
              <a:rPr lang="en-US" sz="2000" dirty="0" smtClean="0"/>
              <a:t> </a:t>
            </a:r>
            <a:r>
              <a:rPr lang="en-US" sz="2000" dirty="0" err="1" smtClean="0"/>
              <a:t>одлуке</a:t>
            </a:r>
            <a:r>
              <a:rPr lang="en-US" sz="2000" dirty="0" smtClean="0"/>
              <a:t> и </a:t>
            </a:r>
            <a:r>
              <a:rPr lang="en-US" sz="2000" dirty="0" err="1" smtClean="0"/>
              <a:t>доктрина</a:t>
            </a:r>
            <a:r>
              <a:rPr lang="en-US" sz="2000" dirty="0" smtClean="0"/>
              <a:t> </a:t>
            </a:r>
            <a:r>
              <a:rPr lang="en-US" sz="2000" dirty="0" err="1" smtClean="0"/>
              <a:t>сматрају</a:t>
            </a:r>
            <a:r>
              <a:rPr lang="en-US" sz="2000" dirty="0" smtClean="0"/>
              <a:t> </a:t>
            </a:r>
            <a:r>
              <a:rPr lang="en-US" sz="2000" dirty="0" err="1" smtClean="0"/>
              <a:t>као</a:t>
            </a:r>
            <a:r>
              <a:rPr lang="en-US" sz="2000" dirty="0" smtClean="0"/>
              <a:t> </a:t>
            </a:r>
            <a:r>
              <a:rPr lang="en-US" sz="2000" dirty="0" err="1" smtClean="0"/>
              <a:t>помоћни</a:t>
            </a:r>
            <a:r>
              <a:rPr lang="en-US" sz="2000" dirty="0" smtClean="0"/>
              <a:t> и </a:t>
            </a:r>
            <a:r>
              <a:rPr lang="en-US" sz="2000" dirty="0" err="1" smtClean="0"/>
              <a:t>посредни</a:t>
            </a:r>
            <a:r>
              <a:rPr lang="en-US" sz="2000" dirty="0" smtClean="0"/>
              <a:t> </a:t>
            </a:r>
            <a:r>
              <a:rPr lang="en-US" sz="2000" dirty="0" err="1" smtClean="0"/>
              <a:t>извори</a:t>
            </a:r>
            <a:r>
              <a:rPr lang="en-US" sz="2000" dirty="0" smtClean="0"/>
              <a:t>. </a:t>
            </a:r>
            <a:r>
              <a:rPr lang="en-US" sz="2000" dirty="0" err="1" smtClean="0"/>
              <a:t>Неки</a:t>
            </a:r>
            <a:r>
              <a:rPr lang="en-US" sz="2000" dirty="0" smtClean="0"/>
              <a:t> </a:t>
            </a:r>
            <a:r>
              <a:rPr lang="en-US" sz="2000" dirty="0" err="1" smtClean="0"/>
              <a:t>писци</a:t>
            </a:r>
            <a:r>
              <a:rPr lang="en-US" sz="2000" dirty="0" smtClean="0"/>
              <a:t> </a:t>
            </a:r>
            <a:r>
              <a:rPr lang="en-US" sz="2000" dirty="0" err="1" smtClean="0"/>
              <a:t>наводе</a:t>
            </a:r>
            <a:r>
              <a:rPr lang="en-US" sz="2000" dirty="0" smtClean="0"/>
              <a:t> и </a:t>
            </a:r>
            <a:r>
              <a:rPr lang="en-US" sz="2000" dirty="0" err="1" smtClean="0"/>
              <a:t>правичност</a:t>
            </a:r>
            <a:r>
              <a:rPr lang="en-US" sz="2000" dirty="0" smtClean="0"/>
              <a:t> </a:t>
            </a:r>
            <a:r>
              <a:rPr lang="en-US" sz="2000" dirty="0" err="1" smtClean="0"/>
              <a:t>као</a:t>
            </a:r>
            <a:r>
              <a:rPr lang="en-US" sz="2000" dirty="0" smtClean="0"/>
              <a:t> </a:t>
            </a:r>
            <a:r>
              <a:rPr lang="en-US" sz="2000" dirty="0" err="1" smtClean="0"/>
              <a:t>посебан</a:t>
            </a:r>
            <a:r>
              <a:rPr lang="en-US" sz="2000" dirty="0" smtClean="0"/>
              <a:t> </a:t>
            </a:r>
            <a:r>
              <a:rPr lang="en-US" sz="2000" dirty="0" err="1" smtClean="0"/>
              <a:t>извор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јавног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, </a:t>
            </a:r>
            <a:r>
              <a:rPr lang="en-US" sz="2000" dirty="0" err="1" smtClean="0"/>
              <a:t>као</a:t>
            </a:r>
            <a:r>
              <a:rPr lang="en-US" sz="2000" dirty="0" smtClean="0"/>
              <a:t> </a:t>
            </a:r>
            <a:r>
              <a:rPr lang="en-US" sz="2000" dirty="0" err="1" smtClean="0"/>
              <a:t>нужну</a:t>
            </a:r>
            <a:r>
              <a:rPr lang="en-US" sz="2000" dirty="0" smtClean="0"/>
              <a:t> </a:t>
            </a:r>
            <a:r>
              <a:rPr lang="en-US" sz="2000" dirty="0" err="1" smtClean="0"/>
              <a:t>допуну</a:t>
            </a:r>
            <a:r>
              <a:rPr lang="en-US" sz="2000" dirty="0" smtClean="0"/>
              <a:t> </a:t>
            </a:r>
            <a:r>
              <a:rPr lang="en-US" sz="2000" dirty="0" err="1" smtClean="0"/>
              <a:t>његових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празнина</a:t>
            </a:r>
            <a:r>
              <a:rPr lang="en-US" sz="2000" dirty="0" smtClean="0"/>
              <a:t>, </a:t>
            </a:r>
            <a:r>
              <a:rPr lang="en-US" sz="2000" dirty="0" err="1" smtClean="0"/>
              <a:t>затим</a:t>
            </a:r>
            <a:r>
              <a:rPr lang="en-US" sz="2000" dirty="0" smtClean="0"/>
              <a:t> </a:t>
            </a:r>
            <a:r>
              <a:rPr lang="en-US" sz="2000" dirty="0" err="1" smtClean="0"/>
              <a:t>одлуке</a:t>
            </a:r>
            <a:r>
              <a:rPr lang="en-US" sz="2000" dirty="0" smtClean="0"/>
              <a:t> и </a:t>
            </a:r>
            <a:r>
              <a:rPr lang="en-US" sz="2000" dirty="0" err="1" smtClean="0"/>
              <a:t>препоруке</a:t>
            </a:r>
            <a:r>
              <a:rPr lang="en-US" sz="2000" dirty="0" smtClean="0"/>
              <a:t> </a:t>
            </a:r>
            <a:r>
              <a:rPr lang="en-US" sz="2000" dirty="0" err="1" smtClean="0"/>
              <a:t>Генералне</a:t>
            </a:r>
            <a:r>
              <a:rPr lang="en-US" sz="2000" dirty="0" smtClean="0"/>
              <a:t> </a:t>
            </a:r>
            <a:r>
              <a:rPr lang="en-US" sz="2000" dirty="0" err="1" smtClean="0"/>
              <a:t>скупштине</a:t>
            </a:r>
            <a:r>
              <a:rPr lang="en-US" sz="2000" dirty="0" smtClean="0"/>
              <a:t> </a:t>
            </a:r>
            <a:r>
              <a:rPr lang="en-US" sz="2000" dirty="0" err="1" smtClean="0"/>
              <a:t>ОУН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Субјекти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носиоци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и </a:t>
            </a:r>
            <a:r>
              <a:rPr lang="en-US" dirty="0" err="1" smtClean="0"/>
              <a:t>обавеза</a:t>
            </a:r>
            <a:r>
              <a:rPr lang="en-US" dirty="0" smtClean="0"/>
              <a:t> у </a:t>
            </a:r>
            <a:r>
              <a:rPr lang="en-US" dirty="0" err="1" smtClean="0"/>
              <a:t>међународним</a:t>
            </a:r>
            <a:r>
              <a:rPr lang="en-US" dirty="0" smtClean="0"/>
              <a:t> </a:t>
            </a:r>
            <a:r>
              <a:rPr lang="en-US" dirty="0" err="1" smtClean="0"/>
              <a:t>односима</a:t>
            </a:r>
            <a:r>
              <a:rPr lang="en-US" dirty="0" smtClean="0"/>
              <a:t>,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међународном</a:t>
            </a:r>
            <a:r>
              <a:rPr lang="en-US" dirty="0" smtClean="0"/>
              <a:t> </a:t>
            </a:r>
            <a:r>
              <a:rPr lang="en-US" dirty="0" err="1" smtClean="0"/>
              <a:t>јавном</a:t>
            </a:r>
            <a:r>
              <a:rPr lang="en-US" dirty="0" smtClean="0"/>
              <a:t> </a:t>
            </a:r>
            <a:r>
              <a:rPr lang="en-US" dirty="0" err="1" smtClean="0"/>
              <a:t>праву</a:t>
            </a:r>
            <a:r>
              <a:rPr lang="en-US" dirty="0" smtClean="0"/>
              <a:t> </a:t>
            </a:r>
            <a:r>
              <a:rPr lang="en-US" dirty="0" err="1" smtClean="0"/>
              <a:t>непосредно</a:t>
            </a:r>
            <a:r>
              <a:rPr lang="en-US" dirty="0" smtClean="0"/>
              <a:t> </a:t>
            </a:r>
            <a:r>
              <a:rPr lang="en-US" dirty="0" err="1" smtClean="0"/>
              <a:t>остварују</a:t>
            </a:r>
            <a:r>
              <a:rPr lang="en-US" dirty="0" smtClean="0"/>
              <a:t> </a:t>
            </a:r>
            <a:r>
              <a:rPr lang="en-US" dirty="0" err="1" smtClean="0"/>
              <a:t>своја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и </a:t>
            </a:r>
            <a:r>
              <a:rPr lang="en-US" dirty="0" err="1" smtClean="0"/>
              <a:t>одговарају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неизвршење</a:t>
            </a:r>
            <a:r>
              <a:rPr lang="en-US" dirty="0" smtClean="0"/>
              <a:t> </a:t>
            </a:r>
            <a:r>
              <a:rPr lang="en-US" dirty="0" err="1" smtClean="0"/>
              <a:t>својих</a:t>
            </a:r>
            <a:r>
              <a:rPr lang="en-US" dirty="0" smtClean="0"/>
              <a:t> </a:t>
            </a:r>
            <a:r>
              <a:rPr lang="en-US" dirty="0" err="1" smtClean="0"/>
              <a:t>обавеза</a:t>
            </a:r>
            <a:r>
              <a:rPr lang="en-US" dirty="0" smtClean="0"/>
              <a:t>. </a:t>
            </a:r>
            <a:r>
              <a:rPr lang="en-US" dirty="0" err="1" smtClean="0"/>
              <a:t>Први</a:t>
            </a:r>
            <a:r>
              <a:rPr lang="en-US" dirty="0" smtClean="0"/>
              <a:t> и </a:t>
            </a:r>
            <a:r>
              <a:rPr lang="en-US" dirty="0" err="1" smtClean="0"/>
              <a:t>главни</a:t>
            </a:r>
            <a:r>
              <a:rPr lang="en-US" dirty="0" smtClean="0"/>
              <a:t> </a:t>
            </a:r>
            <a:r>
              <a:rPr lang="en-US" dirty="0" err="1" smtClean="0"/>
              <a:t>субјекти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. И </a:t>
            </a:r>
            <a:r>
              <a:rPr lang="en-US" dirty="0" err="1" smtClean="0"/>
              <a:t>територије</a:t>
            </a:r>
            <a:r>
              <a:rPr lang="en-US" dirty="0" smtClean="0"/>
              <a:t> </a:t>
            </a:r>
            <a:r>
              <a:rPr lang="en-US" dirty="0" err="1" smtClean="0"/>
              <a:t>под</a:t>
            </a:r>
            <a:r>
              <a:rPr lang="en-US" dirty="0" smtClean="0"/>
              <a:t> </a:t>
            </a:r>
            <a:r>
              <a:rPr lang="en-US" dirty="0" err="1" smtClean="0"/>
              <a:t>међународном</a:t>
            </a:r>
            <a:r>
              <a:rPr lang="en-US" dirty="0" smtClean="0"/>
              <a:t> </a:t>
            </a:r>
            <a:r>
              <a:rPr lang="en-US" dirty="0" err="1" smtClean="0"/>
              <a:t>контролом</a:t>
            </a:r>
            <a:r>
              <a:rPr lang="en-US" dirty="0" smtClean="0"/>
              <a:t> </a:t>
            </a:r>
            <a:r>
              <a:rPr lang="en-US" dirty="0" err="1" smtClean="0"/>
              <a:t>уживале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у </a:t>
            </a:r>
            <a:r>
              <a:rPr lang="en-US" dirty="0" err="1" smtClean="0"/>
              <a:t>извесној</a:t>
            </a:r>
            <a:r>
              <a:rPr lang="en-US" dirty="0" smtClean="0"/>
              <a:t> </a:t>
            </a:r>
            <a:r>
              <a:rPr lang="en-US" dirty="0" err="1" smtClean="0"/>
              <a:t>мери</a:t>
            </a:r>
            <a:r>
              <a:rPr lang="en-US" dirty="0" smtClean="0"/>
              <a:t> </a:t>
            </a:r>
            <a:r>
              <a:rPr lang="en-US" dirty="0" err="1" smtClean="0"/>
              <a:t>субјективитет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. </a:t>
            </a:r>
            <a:r>
              <a:rPr lang="en-US" dirty="0" err="1" smtClean="0"/>
              <a:t>Применом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нација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самоопредељење</a:t>
            </a:r>
            <a:r>
              <a:rPr lang="en-US" dirty="0" smtClean="0"/>
              <a:t> и </a:t>
            </a:r>
            <a:r>
              <a:rPr lang="en-US" dirty="0" err="1" smtClean="0"/>
              <a:t>несамоуправним</a:t>
            </a:r>
            <a:r>
              <a:rPr lang="en-US" dirty="0" smtClean="0"/>
              <a:t> </a:t>
            </a:r>
            <a:r>
              <a:rPr lang="en-US" dirty="0" err="1" smtClean="0"/>
              <a:t>територијама</a:t>
            </a:r>
            <a:r>
              <a:rPr lang="en-US" dirty="0" smtClean="0"/>
              <a:t> (</a:t>
            </a:r>
            <a:r>
              <a:rPr lang="en-US" dirty="0" err="1" smtClean="0"/>
              <a:t>колонијама</a:t>
            </a:r>
            <a:r>
              <a:rPr lang="en-US" dirty="0" smtClean="0"/>
              <a:t>) </a:t>
            </a:r>
            <a:r>
              <a:rPr lang="en-US" dirty="0" err="1" smtClean="0"/>
              <a:t>делимично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признат</a:t>
            </a:r>
            <a:r>
              <a:rPr lang="en-US" dirty="0" smtClean="0"/>
              <a:t> </a:t>
            </a:r>
            <a:r>
              <a:rPr lang="en-US" dirty="0" err="1" smtClean="0"/>
              <a:t>субјективитет</a:t>
            </a:r>
            <a:r>
              <a:rPr lang="en-US" dirty="0" smtClean="0"/>
              <a:t> у </a:t>
            </a:r>
            <a:r>
              <a:rPr lang="en-US" dirty="0" err="1" smtClean="0"/>
              <a:t>међународном</a:t>
            </a:r>
            <a:r>
              <a:rPr lang="en-US" dirty="0" smtClean="0"/>
              <a:t> </a:t>
            </a:r>
            <a:r>
              <a:rPr lang="en-US" dirty="0" err="1" smtClean="0"/>
              <a:t>јавном</a:t>
            </a:r>
            <a:r>
              <a:rPr lang="en-US" dirty="0" smtClean="0"/>
              <a:t> </a:t>
            </a:r>
            <a:r>
              <a:rPr lang="en-US" dirty="0" err="1" smtClean="0"/>
              <a:t>праву</a:t>
            </a:r>
            <a:r>
              <a:rPr lang="en-US" smtClean="0"/>
              <a:t>. 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algn="just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поједине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међународне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уживају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делимично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субјективитет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међународном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јавном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ОУН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склапа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међународне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уговоре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државама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међународним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организацијама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шаље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дипломатске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представнике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предузима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оружане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акције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против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агресора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невладине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међународне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субјекти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међународног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јавног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пуном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смислу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њих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имају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међународноправне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црвени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крст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Човек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непосредни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субјект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међународног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јавног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самостално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користи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одредбама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међународног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јавног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субјект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јавног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већ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држава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чијој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територији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борави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Идеја</a:t>
            </a:r>
            <a:r>
              <a:rPr lang="en-US" dirty="0" smtClean="0"/>
              <a:t> о </a:t>
            </a:r>
            <a:r>
              <a:rPr lang="en-US" dirty="0" err="1" smtClean="0"/>
              <a:t>кодификацији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појавила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крајем</a:t>
            </a:r>
            <a:r>
              <a:rPr lang="en-US" dirty="0" smtClean="0"/>
              <a:t> XVIII </a:t>
            </a:r>
            <a:r>
              <a:rPr lang="en-US" dirty="0" err="1" smtClean="0"/>
              <a:t>века</a:t>
            </a:r>
            <a:r>
              <a:rPr lang="en-US" dirty="0" smtClean="0"/>
              <a:t> (</a:t>
            </a:r>
            <a:r>
              <a:rPr lang="en-US" dirty="0" err="1" smtClean="0"/>
              <a:t>Џереми</a:t>
            </a:r>
            <a:r>
              <a:rPr lang="en-US" dirty="0" smtClean="0"/>
              <a:t> </a:t>
            </a:r>
            <a:r>
              <a:rPr lang="en-US" dirty="0" err="1" smtClean="0"/>
              <a:t>Бентам</a:t>
            </a:r>
            <a:r>
              <a:rPr lang="en-US" dirty="0" smtClean="0"/>
              <a:t>).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првих</a:t>
            </a:r>
            <a:r>
              <a:rPr lang="en-US" dirty="0" smtClean="0"/>
              <a:t> </a:t>
            </a:r>
            <a:r>
              <a:rPr lang="en-US" dirty="0" err="1" smtClean="0"/>
              <a:t>значајних</a:t>
            </a:r>
            <a:r>
              <a:rPr lang="en-US" dirty="0" smtClean="0"/>
              <a:t> </a:t>
            </a:r>
            <a:r>
              <a:rPr lang="en-US" dirty="0" err="1" smtClean="0"/>
              <a:t>кодификација</a:t>
            </a:r>
            <a:r>
              <a:rPr lang="en-US" dirty="0" smtClean="0"/>
              <a:t> </a:t>
            </a:r>
            <a:r>
              <a:rPr lang="en-US" dirty="0" err="1" smtClean="0"/>
              <a:t>долази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Хашким</a:t>
            </a:r>
            <a:r>
              <a:rPr lang="en-US" dirty="0" smtClean="0"/>
              <a:t> </a:t>
            </a:r>
            <a:r>
              <a:rPr lang="en-US" dirty="0" err="1" smtClean="0"/>
              <a:t>конференцијама</a:t>
            </a:r>
            <a:r>
              <a:rPr lang="en-US" dirty="0" smtClean="0"/>
              <a:t> </a:t>
            </a:r>
            <a:r>
              <a:rPr lang="en-US" dirty="0" err="1" smtClean="0"/>
              <a:t>мира</a:t>
            </a:r>
            <a:r>
              <a:rPr lang="en-US" dirty="0" smtClean="0"/>
              <a:t> (1899. </a:t>
            </a:r>
            <a:r>
              <a:rPr lang="en-US" dirty="0" err="1" smtClean="0"/>
              <a:t>године</a:t>
            </a:r>
            <a:r>
              <a:rPr lang="en-US" dirty="0" smtClean="0"/>
              <a:t> и 1907. </a:t>
            </a:r>
            <a:r>
              <a:rPr lang="en-US" dirty="0" err="1" smtClean="0"/>
              <a:t>године</a:t>
            </a:r>
            <a:r>
              <a:rPr lang="en-US" dirty="0" smtClean="0"/>
              <a:t>). </a:t>
            </a:r>
            <a:r>
              <a:rPr lang="en-US" dirty="0" err="1" smtClean="0"/>
              <a:t>Савет</a:t>
            </a:r>
            <a:r>
              <a:rPr lang="en-US" dirty="0" smtClean="0"/>
              <a:t> </a:t>
            </a:r>
            <a:r>
              <a:rPr lang="en-US" dirty="0" err="1" smtClean="0"/>
              <a:t>Друштва</a:t>
            </a:r>
            <a:r>
              <a:rPr lang="en-US" dirty="0" smtClean="0"/>
              <a:t> </a:t>
            </a:r>
            <a:r>
              <a:rPr lang="en-US" dirty="0" err="1" smtClean="0"/>
              <a:t>народа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1924.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именовао</a:t>
            </a:r>
            <a:r>
              <a:rPr lang="en-US" dirty="0" smtClean="0"/>
              <a:t> </a:t>
            </a:r>
            <a:r>
              <a:rPr lang="en-US" dirty="0" err="1" smtClean="0"/>
              <a:t>комитет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16 </a:t>
            </a:r>
            <a:r>
              <a:rPr lang="en-US" dirty="0" err="1" smtClean="0"/>
              <a:t>правника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размотри</a:t>
            </a:r>
            <a:r>
              <a:rPr lang="en-US" dirty="0" smtClean="0"/>
              <a:t> </a:t>
            </a:r>
            <a:r>
              <a:rPr lang="en-US" dirty="0" err="1" smtClean="0"/>
              <a:t>питања</a:t>
            </a:r>
            <a:r>
              <a:rPr lang="en-US" dirty="0" smtClean="0"/>
              <a:t> </a:t>
            </a:r>
            <a:r>
              <a:rPr lang="en-US" dirty="0" err="1" smtClean="0"/>
              <a:t>кодификације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. </a:t>
            </a:r>
            <a:r>
              <a:rPr lang="en-US" dirty="0" err="1" smtClean="0"/>
              <a:t>Прва</a:t>
            </a:r>
            <a:r>
              <a:rPr lang="en-US" dirty="0" smtClean="0"/>
              <a:t> </a:t>
            </a:r>
            <a:r>
              <a:rPr lang="en-US" dirty="0" err="1" smtClean="0"/>
              <a:t>конференција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кодификацију</a:t>
            </a:r>
            <a:r>
              <a:rPr lang="en-US" dirty="0" smtClean="0"/>
              <a:t> и </a:t>
            </a:r>
            <a:r>
              <a:rPr lang="en-US" dirty="0" err="1" smtClean="0"/>
              <a:t>прогресивни</a:t>
            </a:r>
            <a:r>
              <a:rPr lang="en-US" dirty="0" smtClean="0"/>
              <a:t> </a:t>
            </a:r>
            <a:r>
              <a:rPr lang="en-US" dirty="0" err="1" smtClean="0"/>
              <a:t>развој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одржана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Хагу</a:t>
            </a:r>
            <a:r>
              <a:rPr lang="en-US" dirty="0" smtClean="0"/>
              <a:t> 1930. </a:t>
            </a:r>
            <a:r>
              <a:rPr lang="en-US" dirty="0" err="1" smtClean="0"/>
              <a:t>године</a:t>
            </a:r>
            <a:r>
              <a:rPr lang="en-US" dirty="0" smtClean="0"/>
              <a:t>.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њој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учествовало</a:t>
            </a:r>
            <a:r>
              <a:rPr lang="en-US" dirty="0" smtClean="0"/>
              <a:t> 47 </a:t>
            </a:r>
            <a:r>
              <a:rPr lang="en-US" dirty="0" err="1" smtClean="0"/>
              <a:t>држава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оставрени</a:t>
            </a:r>
            <a:r>
              <a:rPr lang="en-US" dirty="0" smtClean="0"/>
              <a:t> </a:t>
            </a:r>
            <a:r>
              <a:rPr lang="en-US" dirty="0" err="1" smtClean="0"/>
              <a:t>резултати</a:t>
            </a:r>
            <a:r>
              <a:rPr lang="en-US" dirty="0" smtClean="0"/>
              <a:t> </a:t>
            </a:r>
            <a:r>
              <a:rPr lang="en-US" dirty="0" err="1" smtClean="0"/>
              <a:t>били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далеко</a:t>
            </a:r>
            <a:r>
              <a:rPr lang="en-US" dirty="0" smtClean="0"/>
              <a:t> </a:t>
            </a:r>
            <a:r>
              <a:rPr lang="en-US" dirty="0" err="1" smtClean="0"/>
              <a:t>испод</a:t>
            </a:r>
            <a:r>
              <a:rPr lang="en-US" dirty="0" smtClean="0"/>
              <a:t> </a:t>
            </a:r>
            <a:r>
              <a:rPr lang="en-US" dirty="0" err="1" smtClean="0"/>
              <a:t>очекивања</a:t>
            </a:r>
            <a:r>
              <a:rPr lang="en-US" dirty="0" smtClean="0"/>
              <a:t> (</a:t>
            </a:r>
            <a:r>
              <a:rPr lang="en-US" dirty="0" err="1" smtClean="0"/>
              <a:t>само</a:t>
            </a:r>
            <a:r>
              <a:rPr lang="en-US" dirty="0" smtClean="0"/>
              <a:t> 4 </a:t>
            </a:r>
            <a:r>
              <a:rPr lang="en-US" dirty="0" err="1" smtClean="0"/>
              <a:t>конвенције</a:t>
            </a:r>
            <a:r>
              <a:rPr lang="en-US" dirty="0" smtClean="0"/>
              <a:t> о </a:t>
            </a:r>
            <a:r>
              <a:rPr lang="en-US" dirty="0" err="1" smtClean="0"/>
              <a:t>држављанству</a:t>
            </a:r>
            <a:r>
              <a:rPr lang="en-US" dirty="0" smtClean="0"/>
              <a:t>). </a:t>
            </a:r>
            <a:r>
              <a:rPr lang="en-US" dirty="0" err="1" smtClean="0"/>
              <a:t>Повеља</a:t>
            </a:r>
            <a:r>
              <a:rPr lang="en-US" dirty="0" smtClean="0"/>
              <a:t> </a:t>
            </a:r>
            <a:r>
              <a:rPr lang="en-US" dirty="0" err="1" smtClean="0"/>
              <a:t>УН</a:t>
            </a:r>
            <a:r>
              <a:rPr lang="en-US" dirty="0" smtClean="0"/>
              <a:t> </a:t>
            </a:r>
            <a:r>
              <a:rPr lang="en-US" dirty="0" err="1" smtClean="0"/>
              <a:t>ставила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задатак</a:t>
            </a:r>
            <a:r>
              <a:rPr lang="en-US" dirty="0" smtClean="0"/>
              <a:t> </a:t>
            </a:r>
            <a:r>
              <a:rPr lang="en-US" dirty="0" err="1" smtClean="0"/>
              <a:t>Генералној</a:t>
            </a:r>
            <a:r>
              <a:rPr lang="en-US" dirty="0" smtClean="0"/>
              <a:t> </a:t>
            </a:r>
            <a:r>
              <a:rPr lang="en-US" dirty="0" err="1" smtClean="0"/>
              <a:t>скупштини</a:t>
            </a:r>
            <a:r>
              <a:rPr lang="en-US" dirty="0" smtClean="0"/>
              <a:t> „</a:t>
            </a:r>
            <a:r>
              <a:rPr lang="en-US" dirty="0" err="1" smtClean="0"/>
              <a:t>подстицање</a:t>
            </a:r>
            <a:r>
              <a:rPr lang="en-US" dirty="0" smtClean="0"/>
              <a:t> </a:t>
            </a:r>
            <a:r>
              <a:rPr lang="en-US" dirty="0" err="1" smtClean="0"/>
              <a:t>постепеног</a:t>
            </a:r>
            <a:r>
              <a:rPr lang="en-US" dirty="0" smtClean="0"/>
              <a:t> </a:t>
            </a:r>
            <a:r>
              <a:rPr lang="en-US" dirty="0" err="1" smtClean="0"/>
              <a:t>развоја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и </a:t>
            </a:r>
            <a:r>
              <a:rPr lang="en-US" dirty="0" err="1" smtClean="0"/>
              <a:t>његове</a:t>
            </a:r>
            <a:r>
              <a:rPr lang="en-US" dirty="0" smtClean="0"/>
              <a:t> </a:t>
            </a:r>
            <a:r>
              <a:rPr lang="en-US" dirty="0" err="1" smtClean="0"/>
              <a:t>кодификације</a:t>
            </a:r>
            <a:r>
              <a:rPr lang="en-US" dirty="0" smtClean="0"/>
              <a:t>“ (</a:t>
            </a:r>
            <a:r>
              <a:rPr lang="en-US" dirty="0" err="1" smtClean="0"/>
              <a:t>чл</a:t>
            </a:r>
            <a:r>
              <a:rPr lang="en-US" dirty="0" smtClean="0"/>
              <a:t>. 13). </a:t>
            </a:r>
            <a:r>
              <a:rPr lang="en-US" dirty="0" err="1" smtClean="0"/>
              <a:t>Образована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посебна</a:t>
            </a:r>
            <a:r>
              <a:rPr lang="en-US" dirty="0" smtClean="0"/>
              <a:t> </a:t>
            </a:r>
            <a:r>
              <a:rPr lang="en-US" dirty="0" err="1" smtClean="0"/>
              <a:t>Комисија</a:t>
            </a:r>
            <a:r>
              <a:rPr lang="en-US" dirty="0" smtClean="0"/>
              <a:t> </a:t>
            </a:r>
            <a:r>
              <a:rPr lang="en-US" dirty="0" err="1" smtClean="0"/>
              <a:t>УН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међународно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сада</a:t>
            </a:r>
            <a:r>
              <a:rPr lang="en-US" dirty="0" smtClean="0"/>
              <a:t> </a:t>
            </a:r>
            <a:r>
              <a:rPr lang="en-US" dirty="0" err="1" smtClean="0"/>
              <a:t>већ</a:t>
            </a:r>
            <a:r>
              <a:rPr lang="en-US" dirty="0" smtClean="0"/>
              <a:t> </a:t>
            </a:r>
            <a:r>
              <a:rPr lang="en-US" dirty="0" err="1" smtClean="0"/>
              <a:t>обавила</a:t>
            </a:r>
            <a:r>
              <a:rPr lang="en-US" dirty="0" smtClean="0"/>
              <a:t> </a:t>
            </a:r>
            <a:r>
              <a:rPr lang="en-US" dirty="0" err="1" smtClean="0"/>
              <a:t>значајан</a:t>
            </a:r>
            <a:r>
              <a:rPr lang="en-US" dirty="0" smtClean="0"/>
              <a:t> </a:t>
            </a:r>
            <a:r>
              <a:rPr lang="en-US" dirty="0" err="1" smtClean="0"/>
              <a:t>посао</a:t>
            </a:r>
            <a:r>
              <a:rPr lang="en-US" dirty="0" smtClean="0"/>
              <a:t> у </a:t>
            </a:r>
            <a:r>
              <a:rPr lang="en-US" dirty="0" err="1" smtClean="0"/>
              <a:t>развоју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. </a:t>
            </a:r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Другог</a:t>
            </a:r>
            <a:r>
              <a:rPr lang="en-US" dirty="0" smtClean="0"/>
              <a:t> </a:t>
            </a:r>
            <a:r>
              <a:rPr lang="en-US" dirty="0" err="1" smtClean="0"/>
              <a:t>светског</a:t>
            </a:r>
            <a:r>
              <a:rPr lang="en-US" dirty="0" smtClean="0"/>
              <a:t> </a:t>
            </a:r>
            <a:r>
              <a:rPr lang="en-US" dirty="0" err="1" smtClean="0"/>
              <a:t>рата</a:t>
            </a:r>
            <a:r>
              <a:rPr lang="en-US" dirty="0" smtClean="0"/>
              <a:t> </a:t>
            </a:r>
            <a:r>
              <a:rPr lang="en-US" dirty="0" err="1" smtClean="0"/>
              <a:t>дошло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значајних</a:t>
            </a:r>
            <a:r>
              <a:rPr lang="en-US" dirty="0" smtClean="0"/>
              <a:t> </a:t>
            </a:r>
            <a:r>
              <a:rPr lang="en-US" dirty="0" err="1" smtClean="0"/>
              <a:t>конференција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кодификацију</a:t>
            </a:r>
            <a:r>
              <a:rPr lang="en-US" dirty="0" smtClean="0"/>
              <a:t> и </a:t>
            </a:r>
            <a:r>
              <a:rPr lang="en-US" dirty="0" err="1" smtClean="0"/>
              <a:t>развој</a:t>
            </a:r>
            <a:r>
              <a:rPr lang="en-US" dirty="0" smtClean="0"/>
              <a:t> </a:t>
            </a:r>
            <a:r>
              <a:rPr lang="en-US" dirty="0" err="1" smtClean="0"/>
              <a:t>међ</a:t>
            </a:r>
            <a:r>
              <a:rPr lang="en-US" dirty="0" smtClean="0"/>
              <a:t>.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.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њима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донете</a:t>
            </a:r>
            <a:r>
              <a:rPr lang="en-US" dirty="0" smtClean="0"/>
              <a:t> </a:t>
            </a:r>
            <a:r>
              <a:rPr lang="en-US" dirty="0" err="1" smtClean="0"/>
              <a:t>Женевске</a:t>
            </a:r>
            <a:r>
              <a:rPr lang="en-US" dirty="0" smtClean="0"/>
              <a:t> </a:t>
            </a:r>
            <a:r>
              <a:rPr lang="en-US" dirty="0" err="1" smtClean="0"/>
              <a:t>конвенције</a:t>
            </a:r>
            <a:r>
              <a:rPr lang="en-US" dirty="0" smtClean="0"/>
              <a:t> о </a:t>
            </a:r>
            <a:r>
              <a:rPr lang="en-US" dirty="0" err="1" smtClean="0"/>
              <a:t>заштити</a:t>
            </a:r>
            <a:r>
              <a:rPr lang="en-US" dirty="0" smtClean="0"/>
              <a:t> </a:t>
            </a:r>
            <a:r>
              <a:rPr lang="en-US" dirty="0" err="1" smtClean="0"/>
              <a:t>жртава</a:t>
            </a:r>
            <a:r>
              <a:rPr lang="en-US" dirty="0" smtClean="0"/>
              <a:t> </a:t>
            </a:r>
            <a:r>
              <a:rPr lang="en-US" dirty="0" err="1" smtClean="0"/>
              <a:t>рата</a:t>
            </a:r>
            <a:r>
              <a:rPr lang="en-US" dirty="0" smtClean="0"/>
              <a:t> 1949. </a:t>
            </a:r>
            <a:r>
              <a:rPr lang="en-US" dirty="0" err="1" smtClean="0"/>
              <a:t>године</a:t>
            </a:r>
            <a:r>
              <a:rPr lang="en-US" dirty="0" smtClean="0"/>
              <a:t>, </a:t>
            </a:r>
            <a:r>
              <a:rPr lang="en-US" dirty="0" err="1" smtClean="0"/>
              <a:t>Женевске</a:t>
            </a:r>
            <a:r>
              <a:rPr lang="en-US" dirty="0" smtClean="0"/>
              <a:t> </a:t>
            </a:r>
            <a:r>
              <a:rPr lang="en-US" dirty="0" err="1" smtClean="0"/>
              <a:t>конвенције</a:t>
            </a:r>
            <a:r>
              <a:rPr lang="en-US" dirty="0" smtClean="0"/>
              <a:t> о </a:t>
            </a:r>
            <a:r>
              <a:rPr lang="en-US" dirty="0" err="1" smtClean="0"/>
              <a:t>поморском</a:t>
            </a:r>
            <a:r>
              <a:rPr lang="en-US" dirty="0" smtClean="0"/>
              <a:t> </a:t>
            </a:r>
            <a:r>
              <a:rPr lang="en-US" dirty="0" err="1" smtClean="0"/>
              <a:t>праву</a:t>
            </a:r>
            <a:r>
              <a:rPr lang="en-US" dirty="0" smtClean="0"/>
              <a:t> 1958. </a:t>
            </a:r>
            <a:r>
              <a:rPr lang="en-US" dirty="0" err="1" smtClean="0"/>
              <a:t>године</a:t>
            </a:r>
            <a:r>
              <a:rPr lang="en-US" dirty="0" smtClean="0"/>
              <a:t>, </a:t>
            </a:r>
            <a:r>
              <a:rPr lang="en-US" dirty="0" err="1" smtClean="0"/>
              <a:t>Бечке</a:t>
            </a:r>
            <a:r>
              <a:rPr lang="en-US" dirty="0" smtClean="0"/>
              <a:t> </a:t>
            </a:r>
            <a:r>
              <a:rPr lang="en-US" dirty="0" err="1" smtClean="0"/>
              <a:t>конвенције</a:t>
            </a:r>
            <a:r>
              <a:rPr lang="en-US" dirty="0" smtClean="0"/>
              <a:t> о </a:t>
            </a:r>
            <a:r>
              <a:rPr lang="en-US" dirty="0" err="1" smtClean="0"/>
              <a:t>дипломатским</a:t>
            </a:r>
            <a:r>
              <a:rPr lang="en-US" dirty="0" smtClean="0"/>
              <a:t> (1961) и о </a:t>
            </a:r>
            <a:r>
              <a:rPr lang="en-US" dirty="0" err="1" smtClean="0"/>
              <a:t>конзуларним</a:t>
            </a:r>
            <a:r>
              <a:rPr lang="en-US" dirty="0" smtClean="0"/>
              <a:t> </a:t>
            </a:r>
            <a:r>
              <a:rPr lang="en-US" dirty="0" err="1" smtClean="0"/>
              <a:t>односима</a:t>
            </a:r>
            <a:r>
              <a:rPr lang="en-US" dirty="0" smtClean="0"/>
              <a:t> (1963) </a:t>
            </a:r>
            <a:r>
              <a:rPr lang="en-US" dirty="0" err="1" smtClean="0"/>
              <a:t>итд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Међународно</a:t>
            </a:r>
            <a:r>
              <a:rPr lang="en-US" dirty="0" smtClean="0"/>
              <a:t> </a:t>
            </a:r>
            <a:r>
              <a:rPr lang="en-US" dirty="0" err="1" smtClean="0"/>
              <a:t>јавно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представља</a:t>
            </a:r>
            <a:r>
              <a:rPr lang="en-US" dirty="0" smtClean="0"/>
              <a:t> </a:t>
            </a:r>
            <a:r>
              <a:rPr lang="en-US" dirty="0" err="1" smtClean="0"/>
              <a:t>значајан</a:t>
            </a:r>
            <a:r>
              <a:rPr lang="en-US" dirty="0" smtClean="0"/>
              <a:t> </a:t>
            </a:r>
            <a:r>
              <a:rPr lang="en-US" dirty="0" err="1" smtClean="0"/>
              <a:t>вид</a:t>
            </a:r>
            <a:r>
              <a:rPr lang="en-US" dirty="0" smtClean="0"/>
              <a:t> </a:t>
            </a:r>
            <a:r>
              <a:rPr lang="en-US" dirty="0" err="1" smtClean="0"/>
              <a:t>регулисања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, </a:t>
            </a:r>
            <a:r>
              <a:rPr lang="en-US" dirty="0" err="1" smtClean="0"/>
              <a:t>значајан</a:t>
            </a:r>
            <a:r>
              <a:rPr lang="en-US" dirty="0" smtClean="0"/>
              <a:t> </a:t>
            </a:r>
            <a:r>
              <a:rPr lang="en-US" dirty="0" err="1" smtClean="0"/>
              <a:t>елемент</a:t>
            </a:r>
            <a:r>
              <a:rPr lang="en-US" dirty="0" smtClean="0"/>
              <a:t> </a:t>
            </a:r>
            <a:r>
              <a:rPr lang="en-US" dirty="0" err="1" smtClean="0"/>
              <a:t>стабилности</a:t>
            </a:r>
            <a:r>
              <a:rPr lang="en-US" dirty="0" smtClean="0"/>
              <a:t> и </a:t>
            </a:r>
            <a:r>
              <a:rPr lang="en-US" dirty="0" err="1" smtClean="0"/>
              <a:t>очувања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мира</a:t>
            </a:r>
            <a:r>
              <a:rPr lang="en-US" dirty="0" smtClean="0"/>
              <a:t> и </a:t>
            </a:r>
            <a:r>
              <a:rPr lang="en-US" dirty="0" err="1" smtClean="0"/>
              <a:t>безбедности</a:t>
            </a:r>
            <a:r>
              <a:rPr lang="en-US" dirty="0" smtClean="0"/>
              <a:t>, </a:t>
            </a:r>
            <a:r>
              <a:rPr lang="en-US" dirty="0" err="1" smtClean="0"/>
              <a:t>једину</a:t>
            </a:r>
            <a:r>
              <a:rPr lang="en-US" dirty="0" smtClean="0"/>
              <a:t> </a:t>
            </a:r>
            <a:r>
              <a:rPr lang="en-US" dirty="0" err="1" smtClean="0"/>
              <a:t>алтернативу</a:t>
            </a:r>
            <a:r>
              <a:rPr lang="en-US" dirty="0" smtClean="0"/>
              <a:t> </a:t>
            </a:r>
            <a:r>
              <a:rPr lang="en-US" dirty="0" err="1" smtClean="0"/>
              <a:t>ратовима</a:t>
            </a:r>
            <a:r>
              <a:rPr lang="en-US" dirty="0" smtClean="0"/>
              <a:t> и </a:t>
            </a:r>
            <a:r>
              <a:rPr lang="en-US" dirty="0" err="1" smtClean="0"/>
              <a:t>неравноправним</a:t>
            </a:r>
            <a:r>
              <a:rPr lang="en-US" dirty="0" smtClean="0"/>
              <a:t> </a:t>
            </a:r>
            <a:r>
              <a:rPr lang="en-US" dirty="0" err="1" smtClean="0"/>
              <a:t>односима</a:t>
            </a:r>
            <a:r>
              <a:rPr lang="en-US" dirty="0" smtClean="0"/>
              <a:t> </a:t>
            </a:r>
            <a:r>
              <a:rPr lang="en-US" dirty="0" err="1" smtClean="0"/>
              <a:t>заснованим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доминацији</a:t>
            </a:r>
            <a:r>
              <a:rPr lang="en-US" dirty="0" smtClean="0"/>
              <a:t> </a:t>
            </a:r>
            <a:r>
              <a:rPr lang="en-US" dirty="0" err="1" smtClean="0"/>
              <a:t>јачег</a:t>
            </a:r>
            <a:r>
              <a:rPr lang="en-US" dirty="0" smtClean="0"/>
              <a:t>. У </a:t>
            </a:r>
            <a:r>
              <a:rPr lang="en-US" dirty="0" err="1" smtClean="0"/>
              <a:t>међународно</a:t>
            </a:r>
            <a:r>
              <a:rPr lang="en-US" dirty="0" smtClean="0"/>
              <a:t> </a:t>
            </a:r>
            <a:r>
              <a:rPr lang="en-US" dirty="0" err="1" smtClean="0"/>
              <a:t>јавно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постепено</a:t>
            </a:r>
            <a:r>
              <a:rPr lang="en-US" dirty="0" smtClean="0"/>
              <a:t> </a:t>
            </a:r>
            <a:r>
              <a:rPr lang="en-US" dirty="0" err="1" smtClean="0"/>
              <a:t>улазе</a:t>
            </a:r>
            <a:r>
              <a:rPr lang="en-US" dirty="0" smtClean="0"/>
              <a:t> </a:t>
            </a:r>
            <a:r>
              <a:rPr lang="en-US" dirty="0" err="1" smtClean="0"/>
              <a:t>нови</a:t>
            </a:r>
            <a:r>
              <a:rPr lang="en-US" dirty="0" smtClean="0"/>
              <a:t> </a:t>
            </a:r>
            <a:r>
              <a:rPr lang="en-US" dirty="0" err="1" smtClean="0"/>
              <a:t>елементи</a:t>
            </a:r>
            <a:r>
              <a:rPr lang="en-US" dirty="0" smtClean="0"/>
              <a:t> </a:t>
            </a:r>
            <a:r>
              <a:rPr lang="en-US" dirty="0" err="1" smtClean="0"/>
              <a:t>савремених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(</a:t>
            </a:r>
            <a:r>
              <a:rPr lang="en-US" dirty="0" err="1" smtClean="0"/>
              <a:t>принципи</a:t>
            </a:r>
            <a:r>
              <a:rPr lang="en-US" dirty="0" smtClean="0"/>
              <a:t> </a:t>
            </a:r>
            <a:r>
              <a:rPr lang="en-US" dirty="0" err="1" smtClean="0"/>
              <a:t>активне</a:t>
            </a:r>
            <a:r>
              <a:rPr lang="en-US" dirty="0" smtClean="0"/>
              <a:t> и </a:t>
            </a:r>
            <a:r>
              <a:rPr lang="en-US" dirty="0" err="1" smtClean="0"/>
              <a:t>мирољубиве</a:t>
            </a:r>
            <a:r>
              <a:rPr lang="en-US" dirty="0" smtClean="0"/>
              <a:t> </a:t>
            </a:r>
            <a:r>
              <a:rPr lang="en-US" dirty="0" err="1" smtClean="0"/>
              <a:t>коегзистенције</a:t>
            </a:r>
            <a:r>
              <a:rPr lang="en-US" dirty="0" smtClean="0"/>
              <a:t>,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нација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самоопредељење</a:t>
            </a:r>
            <a:r>
              <a:rPr lang="en-US" dirty="0" smtClean="0"/>
              <a:t>, </a:t>
            </a:r>
            <a:r>
              <a:rPr lang="en-US" dirty="0" err="1" smtClean="0"/>
              <a:t>равноправности</a:t>
            </a:r>
            <a:r>
              <a:rPr lang="en-US" dirty="0" smtClean="0"/>
              <a:t> </a:t>
            </a:r>
            <a:r>
              <a:rPr lang="en-US" dirty="0" err="1" smtClean="0"/>
              <a:t>држа</a:t>
            </a:r>
            <a:r>
              <a:rPr lang="en-US" dirty="0" smtClean="0"/>
              <a:t>. </a:t>
            </a:r>
          </a:p>
          <a:p>
            <a:pPr algn="just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00B0F0"/>
                </a:solidFill>
              </a:rPr>
              <a:t>Питања: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B0F0"/>
                </a:solidFill>
              </a:rPr>
              <a:t>1.</a:t>
            </a:r>
            <a:r>
              <a:rPr lang="sr-Cyrl-RS" dirty="0" smtClean="0">
                <a:solidFill>
                  <a:srgbClr val="00B0F0"/>
                </a:solidFill>
              </a:rPr>
              <a:t>Која грана права регулише међународне односе.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rgbClr val="00B0F0"/>
                </a:solidFill>
              </a:rPr>
              <a:t>2.Историјски развој нормативе у међународним односима.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rgbClr val="00B0F0"/>
                </a:solidFill>
              </a:rPr>
              <a:t>3.Извори међународних правних норми.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rgbClr val="00B0F0"/>
                </a:solidFill>
              </a:rPr>
              <a:t>4.Субјекти међународних односа.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rgbClr val="00B0F0"/>
                </a:solidFill>
              </a:rPr>
              <a:t>5.Кодификација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r">
              <a:buNone/>
            </a:pPr>
            <a:endParaRPr lang="sr-Cyrl-RS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sr-Cyrl-RS" dirty="0" smtClean="0">
                <a:solidFill>
                  <a:srgbClr val="00B0F0"/>
                </a:solidFill>
              </a:rPr>
              <a:t>Забрањено је копирање или било какво коришћење овог предавања без изричите писмене дозволе аутора проф. др Зорана Јеротијевића, јер ће то сматрати злоупотребом.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Тема: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Cyrl-RS" sz="4000" dirty="0" smtClean="0">
                <a:solidFill>
                  <a:srgbClr val="00B0F0"/>
                </a:solidFill>
              </a:rPr>
              <a:t>УВОДНА РАЗМАТРАЊА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М</a:t>
            </a:r>
            <a:r>
              <a:rPr lang="sr-Cyrl-RS" sz="2000" smtClean="0"/>
              <a:t>еђународне односе регулише Међународно јавно право</a:t>
            </a:r>
            <a:r>
              <a:rPr lang="en-US" sz="200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право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које</a:t>
            </a:r>
            <a:r>
              <a:rPr lang="en-US" sz="2000" dirty="0" smtClean="0"/>
              <a:t> </a:t>
            </a:r>
            <a:r>
              <a:rPr lang="en-US" sz="2000" dirty="0" err="1" smtClean="0"/>
              <a:t>регулише</a:t>
            </a:r>
            <a:r>
              <a:rPr lang="en-US" sz="2000" dirty="0" smtClean="0"/>
              <a:t> </a:t>
            </a:r>
            <a:r>
              <a:rPr lang="en-US" sz="2000" dirty="0" err="1" smtClean="0"/>
              <a:t>односе</a:t>
            </a:r>
            <a:r>
              <a:rPr lang="en-US" sz="2000" dirty="0" smtClean="0"/>
              <a:t> </a:t>
            </a:r>
            <a:r>
              <a:rPr lang="en-US" sz="2000" dirty="0" err="1" smtClean="0"/>
              <a:t>између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као</a:t>
            </a:r>
            <a:r>
              <a:rPr lang="en-US" sz="2000" dirty="0" smtClean="0"/>
              <a:t> и </a:t>
            </a:r>
            <a:r>
              <a:rPr lang="en-US" sz="2000" dirty="0" err="1" smtClean="0"/>
              <a:t>односе</a:t>
            </a:r>
            <a:r>
              <a:rPr lang="en-US" sz="2000" dirty="0" smtClean="0"/>
              <a:t> </a:t>
            </a:r>
            <a:r>
              <a:rPr lang="en-US" sz="2000" dirty="0" err="1" smtClean="0"/>
              <a:t>између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држава</a:t>
            </a:r>
            <a:r>
              <a:rPr lang="en-US" sz="2000" dirty="0" smtClean="0"/>
              <a:t> и </a:t>
            </a:r>
            <a:r>
              <a:rPr lang="en-US" sz="2000" dirty="0" err="1" smtClean="0"/>
              <a:t>других</a:t>
            </a:r>
            <a:r>
              <a:rPr lang="en-US" sz="2000" dirty="0" smtClean="0"/>
              <a:t> </a:t>
            </a:r>
            <a:r>
              <a:rPr lang="en-US" sz="2000" dirty="0" err="1" smtClean="0"/>
              <a:t>субјеката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. </a:t>
            </a:r>
            <a:r>
              <a:rPr lang="en-US" sz="2000" dirty="0" err="1" smtClean="0"/>
              <a:t>Развој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односа</a:t>
            </a:r>
            <a:r>
              <a:rPr lang="en-US" sz="2000" dirty="0" smtClean="0"/>
              <a:t> </a:t>
            </a:r>
            <a:r>
              <a:rPr lang="en-US" sz="2000" dirty="0" err="1" smtClean="0"/>
              <a:t>нужно</a:t>
            </a:r>
            <a:r>
              <a:rPr lang="en-US" sz="2000" dirty="0" smtClean="0"/>
              <a:t> </a:t>
            </a:r>
            <a:r>
              <a:rPr lang="en-US" sz="2000" dirty="0" err="1" smtClean="0"/>
              <a:t>води</a:t>
            </a:r>
            <a:r>
              <a:rPr lang="en-US" sz="2000" dirty="0" smtClean="0"/>
              <a:t> </a:t>
            </a:r>
            <a:r>
              <a:rPr lang="en-US" sz="2000" dirty="0" err="1" smtClean="0"/>
              <a:t>ка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међународном</a:t>
            </a:r>
            <a:r>
              <a:rPr lang="en-US" sz="2000" dirty="0" smtClean="0"/>
              <a:t> </a:t>
            </a:r>
            <a:r>
              <a:rPr lang="en-US" sz="2000" dirty="0" err="1" smtClean="0"/>
              <a:t>регулисању</a:t>
            </a:r>
            <a:r>
              <a:rPr lang="en-US" sz="2000" dirty="0" smtClean="0"/>
              <a:t> </a:t>
            </a:r>
            <a:r>
              <a:rPr lang="en-US" sz="2000" dirty="0" err="1" smtClean="0"/>
              <a:t>све</a:t>
            </a:r>
            <a:r>
              <a:rPr lang="en-US" sz="2000" dirty="0" smtClean="0"/>
              <a:t> </a:t>
            </a:r>
            <a:r>
              <a:rPr lang="en-US" sz="2000" dirty="0" err="1" smtClean="0"/>
              <a:t>ширег</a:t>
            </a:r>
            <a:r>
              <a:rPr lang="en-US" sz="2000" dirty="0" smtClean="0"/>
              <a:t> </a:t>
            </a:r>
            <a:r>
              <a:rPr lang="en-US" sz="2000" dirty="0" err="1" smtClean="0"/>
              <a:t>круга</a:t>
            </a:r>
            <a:r>
              <a:rPr lang="en-US" sz="2000" dirty="0" smtClean="0"/>
              <a:t> </a:t>
            </a:r>
            <a:r>
              <a:rPr lang="en-US" sz="2000" dirty="0" err="1" smtClean="0"/>
              <a:t>друштвених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односа</a:t>
            </a:r>
            <a:r>
              <a:rPr lang="en-US" sz="2000" dirty="0" smtClean="0"/>
              <a:t>, </a:t>
            </a:r>
            <a:r>
              <a:rPr lang="en-US" sz="2000" dirty="0" err="1" smtClean="0"/>
              <a:t>специјализацији</a:t>
            </a:r>
            <a:r>
              <a:rPr lang="en-US" sz="2000" dirty="0" smtClean="0"/>
              <a:t> и </a:t>
            </a:r>
            <a:r>
              <a:rPr lang="en-US" sz="2000" dirty="0" err="1" smtClean="0"/>
              <a:t>стварању</a:t>
            </a:r>
            <a:r>
              <a:rPr lang="en-US" sz="2000" dirty="0" smtClean="0"/>
              <a:t> </a:t>
            </a:r>
            <a:r>
              <a:rPr lang="en-US" sz="2000" dirty="0" err="1" smtClean="0"/>
              <a:t>нових</a:t>
            </a:r>
            <a:r>
              <a:rPr lang="en-US" sz="2000" dirty="0" smtClean="0"/>
              <a:t> </a:t>
            </a:r>
            <a:r>
              <a:rPr lang="en-US" sz="2000" dirty="0" err="1" smtClean="0"/>
              <a:t>посебних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грана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јавног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, </a:t>
            </a:r>
            <a:r>
              <a:rPr lang="en-US" sz="2000" dirty="0" err="1" smtClean="0"/>
              <a:t>као</a:t>
            </a:r>
            <a:r>
              <a:rPr lang="en-US" sz="2000" dirty="0" smtClean="0"/>
              <a:t> </a:t>
            </a:r>
            <a:r>
              <a:rPr lang="en-US" sz="2000" dirty="0" err="1" smtClean="0"/>
              <a:t>што</a:t>
            </a:r>
            <a:r>
              <a:rPr lang="en-US" sz="2000" dirty="0" smtClean="0"/>
              <a:t> </a:t>
            </a:r>
            <a:r>
              <a:rPr lang="en-US" sz="2000" dirty="0" err="1" smtClean="0"/>
              <a:t>су</a:t>
            </a:r>
            <a:r>
              <a:rPr lang="en-US" sz="2000" dirty="0" smtClean="0"/>
              <a:t> </a:t>
            </a:r>
            <a:r>
              <a:rPr lang="en-US" sz="2000" dirty="0" err="1" smtClean="0"/>
              <a:t>под</a:t>
            </a:r>
            <a:r>
              <a:rPr lang="en-US" sz="2000" dirty="0" smtClean="0"/>
              <a:t> </a:t>
            </a:r>
            <a:r>
              <a:rPr lang="en-US" sz="2000" dirty="0" err="1" smtClean="0"/>
              <a:t>утицајем</a:t>
            </a:r>
            <a:r>
              <a:rPr lang="en-US" sz="2000" dirty="0" smtClean="0"/>
              <a:t> </a:t>
            </a:r>
            <a:r>
              <a:rPr lang="en-US" sz="2000" dirty="0" err="1" smtClean="0"/>
              <a:t>ОУН</a:t>
            </a:r>
            <a:r>
              <a:rPr lang="en-US" sz="2000" dirty="0" smtClean="0"/>
              <a:t>, </a:t>
            </a:r>
            <a:r>
              <a:rPr lang="en-US" sz="2000" dirty="0" err="1" smtClean="0"/>
              <a:t>уговорно</a:t>
            </a:r>
            <a:r>
              <a:rPr lang="en-US" sz="2000" dirty="0" smtClean="0"/>
              <a:t>, </a:t>
            </a:r>
            <a:r>
              <a:rPr lang="en-US" sz="2000" dirty="0" err="1" smtClean="0"/>
              <a:t>дипломатско</a:t>
            </a:r>
            <a:r>
              <a:rPr lang="en-US" sz="2000" dirty="0" smtClean="0"/>
              <a:t> и </a:t>
            </a:r>
            <a:r>
              <a:rPr lang="en-US" sz="2000" dirty="0" err="1" smtClean="0"/>
              <a:t>конзуларно</a:t>
            </a:r>
            <a:r>
              <a:rPr lang="en-US" sz="2000" dirty="0" smtClean="0"/>
              <a:t>, </a:t>
            </a:r>
            <a:r>
              <a:rPr lang="en-US" sz="2000" dirty="0" err="1" smtClean="0"/>
              <a:t>саобраћајно</a:t>
            </a:r>
            <a:r>
              <a:rPr lang="en-US" sz="2000" dirty="0" smtClean="0"/>
              <a:t> (</a:t>
            </a:r>
            <a:r>
              <a:rPr lang="en-US" sz="2000" dirty="0" err="1" smtClean="0"/>
              <a:t>поморско</a:t>
            </a:r>
            <a:r>
              <a:rPr lang="en-US" sz="2000" dirty="0" smtClean="0"/>
              <a:t>, </a:t>
            </a:r>
            <a:r>
              <a:rPr lang="en-US" sz="2000" dirty="0" err="1" smtClean="0"/>
              <a:t>железничко</a:t>
            </a:r>
            <a:r>
              <a:rPr lang="en-US" sz="2000" dirty="0" smtClean="0"/>
              <a:t>, </a:t>
            </a:r>
            <a:r>
              <a:rPr lang="en-US" sz="2000" dirty="0" err="1" smtClean="0"/>
              <a:t>речно</a:t>
            </a:r>
            <a:r>
              <a:rPr lang="en-US" sz="2000" dirty="0" smtClean="0"/>
              <a:t>, </a:t>
            </a:r>
            <a:r>
              <a:rPr lang="en-US" sz="2000" dirty="0" err="1" smtClean="0"/>
              <a:t>ваздухопловно</a:t>
            </a:r>
            <a:r>
              <a:rPr lang="en-US" sz="2000" dirty="0" smtClean="0"/>
              <a:t>, </a:t>
            </a:r>
            <a:r>
              <a:rPr lang="en-US" sz="2000" dirty="0" err="1" smtClean="0"/>
              <a:t>поштанско</a:t>
            </a:r>
            <a:r>
              <a:rPr lang="en-US" sz="2000" dirty="0" smtClean="0"/>
              <a:t>), </a:t>
            </a:r>
            <a:r>
              <a:rPr lang="en-US" sz="2000" dirty="0" err="1" smtClean="0"/>
              <a:t>административно</a:t>
            </a:r>
            <a:r>
              <a:rPr lang="en-US" sz="2000" dirty="0" smtClean="0"/>
              <a:t>, </a:t>
            </a:r>
            <a:r>
              <a:rPr lang="en-US" sz="2000" dirty="0" err="1" smtClean="0"/>
              <a:t>кривично</a:t>
            </a:r>
            <a:r>
              <a:rPr lang="en-US" sz="2000" dirty="0" smtClean="0"/>
              <a:t>, </a:t>
            </a:r>
            <a:r>
              <a:rPr lang="en-US" sz="2000" dirty="0" err="1" smtClean="0"/>
              <a:t>хуманитарно</a:t>
            </a:r>
            <a:r>
              <a:rPr lang="en-US" sz="2000" dirty="0" smtClean="0"/>
              <a:t>, </a:t>
            </a:r>
            <a:r>
              <a:rPr lang="en-US" sz="2000" dirty="0" err="1" smtClean="0"/>
              <a:t>медицинско</a:t>
            </a:r>
            <a:r>
              <a:rPr lang="en-US" sz="2000" dirty="0" smtClean="0"/>
              <a:t>, </a:t>
            </a:r>
            <a:r>
              <a:rPr lang="en-US" sz="2000" dirty="0" err="1" smtClean="0"/>
              <a:t>космичко</a:t>
            </a:r>
            <a:r>
              <a:rPr lang="en-US" sz="2000" dirty="0" smtClean="0"/>
              <a:t> (</a:t>
            </a:r>
            <a:r>
              <a:rPr lang="en-US" sz="2000" dirty="0" err="1" smtClean="0"/>
              <a:t>право</a:t>
            </a:r>
            <a:r>
              <a:rPr lang="en-US" sz="2000" dirty="0" smtClean="0"/>
              <a:t> </a:t>
            </a:r>
            <a:r>
              <a:rPr lang="en-US" sz="2000" dirty="0" err="1" smtClean="0"/>
              <a:t>васионског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простора</a:t>
            </a:r>
            <a:r>
              <a:rPr lang="en-US" sz="2000" dirty="0" smtClean="0"/>
              <a:t>) </a:t>
            </a:r>
            <a:r>
              <a:rPr lang="en-US" sz="2000" dirty="0" err="1" smtClean="0"/>
              <a:t>итд</a:t>
            </a:r>
            <a:r>
              <a:rPr lang="en-US" sz="2000" dirty="0" smtClean="0"/>
              <a:t>. </a:t>
            </a:r>
            <a:r>
              <a:rPr lang="en-US" sz="2000" dirty="0" err="1" smtClean="0"/>
              <a:t>Класично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међународно</a:t>
            </a:r>
            <a:r>
              <a:rPr lang="en-US" sz="2000" dirty="0" smtClean="0"/>
              <a:t> </a:t>
            </a:r>
            <a:r>
              <a:rPr lang="en-US" sz="2000" dirty="0" err="1" smtClean="0"/>
              <a:t>јавно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право</a:t>
            </a:r>
            <a:r>
              <a:rPr lang="en-US" sz="2000" dirty="0" smtClean="0"/>
              <a:t> </a:t>
            </a:r>
            <a:r>
              <a:rPr lang="en-US" sz="2000" dirty="0" err="1" smtClean="0"/>
              <a:t>делило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и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међународно</a:t>
            </a:r>
            <a:r>
              <a:rPr lang="en-US" sz="2000" dirty="0" smtClean="0"/>
              <a:t> </a:t>
            </a:r>
            <a:r>
              <a:rPr lang="en-US" sz="2000" dirty="0" err="1" smtClean="0"/>
              <a:t>ратно</a:t>
            </a:r>
            <a:r>
              <a:rPr lang="en-US" sz="2000" dirty="0" smtClean="0"/>
              <a:t> и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међународно</a:t>
            </a:r>
            <a:r>
              <a:rPr lang="en-US" sz="2000" dirty="0" smtClean="0"/>
              <a:t> </a:t>
            </a:r>
            <a:r>
              <a:rPr lang="en-US" sz="2000" dirty="0" err="1" smtClean="0"/>
              <a:t>мирнодопско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право</a:t>
            </a:r>
            <a:r>
              <a:rPr lang="en-US" sz="2000" dirty="0" smtClean="0"/>
              <a:t>. У </a:t>
            </a:r>
            <a:r>
              <a:rPr lang="en-US" sz="2000" dirty="0" err="1" smtClean="0"/>
              <a:t>погледу</a:t>
            </a:r>
            <a:r>
              <a:rPr lang="en-US" sz="2000" dirty="0" smtClean="0"/>
              <a:t> </a:t>
            </a:r>
            <a:r>
              <a:rPr lang="en-US" sz="2000" dirty="0" err="1" smtClean="0"/>
              <a:t>односа</a:t>
            </a:r>
            <a:r>
              <a:rPr lang="en-US" sz="2000" dirty="0" smtClean="0"/>
              <a:t> </a:t>
            </a:r>
            <a:r>
              <a:rPr lang="en-US" sz="2000" dirty="0" err="1" smtClean="0"/>
              <a:t>између</a:t>
            </a:r>
            <a:r>
              <a:rPr lang="en-US" sz="2000" dirty="0" smtClean="0"/>
              <a:t> </a:t>
            </a:r>
            <a:r>
              <a:rPr lang="en-US" sz="2000" dirty="0" err="1" smtClean="0"/>
              <a:t>међ</a:t>
            </a:r>
            <a:r>
              <a:rPr lang="en-US" sz="2000" dirty="0" smtClean="0"/>
              <a:t>. и </a:t>
            </a:r>
            <a:r>
              <a:rPr lang="en-US" sz="2000" dirty="0" err="1" smtClean="0"/>
              <a:t>унутрашњег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постоје</a:t>
            </a:r>
            <a:r>
              <a:rPr lang="en-US" sz="2000" dirty="0" smtClean="0"/>
              <a:t> </a:t>
            </a:r>
            <a:r>
              <a:rPr lang="en-US" sz="2000" dirty="0" err="1" smtClean="0"/>
              <a:t>две</a:t>
            </a:r>
            <a:r>
              <a:rPr lang="en-US" sz="2000" dirty="0" smtClean="0"/>
              <a:t> </a:t>
            </a:r>
            <a:r>
              <a:rPr lang="en-US" sz="2000" dirty="0" err="1" smtClean="0"/>
              <a:t>школе</a:t>
            </a:r>
            <a:r>
              <a:rPr lang="en-US" sz="2000" dirty="0" smtClean="0"/>
              <a:t> 1) </a:t>
            </a:r>
            <a:r>
              <a:rPr lang="en-US" sz="2000" dirty="0" err="1" smtClean="0"/>
              <a:t>монистичка</a:t>
            </a:r>
            <a:r>
              <a:rPr lang="en-US" sz="2000" dirty="0" smtClean="0"/>
              <a:t> </a:t>
            </a:r>
            <a:r>
              <a:rPr lang="en-US" sz="2000" dirty="0" err="1" smtClean="0"/>
              <a:t>школа</a:t>
            </a:r>
            <a:r>
              <a:rPr lang="en-US" sz="2000" dirty="0" smtClean="0"/>
              <a:t>, </a:t>
            </a:r>
            <a:r>
              <a:rPr lang="en-US" sz="2000" dirty="0" err="1" smtClean="0"/>
              <a:t>која</a:t>
            </a:r>
            <a:r>
              <a:rPr lang="en-US" sz="2000" dirty="0" smtClean="0"/>
              <a:t> </a:t>
            </a:r>
            <a:r>
              <a:rPr lang="en-US" sz="2000" dirty="0" err="1" smtClean="0"/>
              <a:t>полази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схватања</a:t>
            </a:r>
            <a:r>
              <a:rPr lang="en-US" sz="2000" dirty="0" smtClean="0"/>
              <a:t> </a:t>
            </a:r>
            <a:r>
              <a:rPr lang="en-US" sz="2000" dirty="0" err="1" smtClean="0"/>
              <a:t>јединства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 и </a:t>
            </a:r>
            <a:r>
              <a:rPr lang="en-US" sz="2000" dirty="0" err="1" smtClean="0"/>
              <a:t>потчињавања</a:t>
            </a:r>
            <a:r>
              <a:rPr lang="en-US" sz="2000" dirty="0" smtClean="0"/>
              <a:t> </a:t>
            </a:r>
            <a:r>
              <a:rPr lang="en-US" sz="2000" dirty="0" err="1" smtClean="0"/>
              <a:t>унутршњег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правилима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међународно</a:t>
            </a:r>
            <a:r>
              <a:rPr lang="en-US" sz="2000" dirty="0" smtClean="0"/>
              <a:t> </a:t>
            </a:r>
            <a:r>
              <a:rPr lang="en-US" sz="2000" dirty="0" err="1" smtClean="0"/>
              <a:t>јавног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 (</a:t>
            </a:r>
            <a:r>
              <a:rPr lang="en-US" sz="2000" dirty="0" err="1" smtClean="0"/>
              <a:t>теорија</a:t>
            </a:r>
            <a:r>
              <a:rPr lang="en-US" sz="2000" dirty="0" smtClean="0"/>
              <a:t> о </a:t>
            </a:r>
            <a:r>
              <a:rPr lang="en-US" sz="2000" dirty="0" err="1" smtClean="0"/>
              <a:t>примату</a:t>
            </a:r>
            <a:r>
              <a:rPr lang="en-US" sz="2000" dirty="0" smtClean="0"/>
              <a:t> </a:t>
            </a:r>
            <a:r>
              <a:rPr lang="en-US" sz="2000" dirty="0" err="1" smtClean="0"/>
              <a:t>међ</a:t>
            </a:r>
            <a:r>
              <a:rPr lang="en-US" sz="2000" dirty="0" smtClean="0"/>
              <a:t>. </a:t>
            </a:r>
            <a:r>
              <a:rPr lang="en-US" sz="2000" dirty="0" err="1" smtClean="0"/>
              <a:t>јавног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права</a:t>
            </a:r>
            <a:r>
              <a:rPr lang="en-US" sz="2000" dirty="0" smtClean="0"/>
              <a:t>); 2) </a:t>
            </a:r>
            <a:r>
              <a:rPr lang="en-US" sz="2000" dirty="0" err="1" smtClean="0"/>
              <a:t>насупрот</a:t>
            </a:r>
            <a:r>
              <a:rPr lang="en-US" sz="2000" dirty="0" smtClean="0"/>
              <a:t> </a:t>
            </a:r>
            <a:r>
              <a:rPr lang="en-US" sz="2000" dirty="0" err="1" smtClean="0"/>
              <a:t>томе</a:t>
            </a:r>
            <a:r>
              <a:rPr lang="en-US" sz="2000" dirty="0" smtClean="0"/>
              <a:t> </a:t>
            </a:r>
            <a:r>
              <a:rPr lang="en-US" sz="2000" dirty="0" err="1" smtClean="0"/>
              <a:t>схватању</a:t>
            </a:r>
            <a:r>
              <a:rPr lang="en-US" sz="2000" dirty="0" smtClean="0"/>
              <a:t> </a:t>
            </a:r>
            <a:r>
              <a:rPr lang="en-US" sz="2000" dirty="0" err="1" smtClean="0"/>
              <a:t>дуалистичка</a:t>
            </a:r>
            <a:r>
              <a:rPr lang="en-US" sz="2000" dirty="0" smtClean="0"/>
              <a:t> </a:t>
            </a:r>
            <a:r>
              <a:rPr lang="en-US" sz="2000" dirty="0" err="1" smtClean="0"/>
              <a:t>школа</a:t>
            </a:r>
            <a:r>
              <a:rPr lang="en-US" sz="2000" dirty="0" smtClean="0"/>
              <a:t> </a:t>
            </a:r>
            <a:r>
              <a:rPr lang="en-US" sz="2000" dirty="0" err="1" smtClean="0"/>
              <a:t>полази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схватања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су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државе</a:t>
            </a:r>
            <a:r>
              <a:rPr lang="en-US" sz="2000" dirty="0" smtClean="0"/>
              <a:t> </a:t>
            </a:r>
            <a:r>
              <a:rPr lang="en-US" sz="2000" dirty="0" err="1" smtClean="0"/>
              <a:t>обавезне</a:t>
            </a:r>
            <a:r>
              <a:rPr lang="en-US" sz="2000" dirty="0" smtClean="0"/>
              <a:t> </a:t>
            </a:r>
            <a:r>
              <a:rPr lang="en-US" sz="2000" dirty="0" err="1" smtClean="0"/>
              <a:t>међ</a:t>
            </a:r>
            <a:r>
              <a:rPr lang="en-US" sz="2000" dirty="0" smtClean="0"/>
              <a:t>. </a:t>
            </a:r>
            <a:r>
              <a:rPr lang="en-US" sz="2000" dirty="0" err="1" smtClean="0"/>
              <a:t>јавним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правом</a:t>
            </a:r>
            <a:r>
              <a:rPr lang="en-US" sz="2000" dirty="0" smtClean="0"/>
              <a:t> </a:t>
            </a:r>
            <a:r>
              <a:rPr lang="en-US" sz="2000" dirty="0" err="1" smtClean="0"/>
              <a:t>само</a:t>
            </a:r>
            <a:r>
              <a:rPr lang="en-US" sz="2000" dirty="0" smtClean="0"/>
              <a:t> </a:t>
            </a:r>
            <a:r>
              <a:rPr lang="en-US" sz="2000" dirty="0" err="1" smtClean="0"/>
              <a:t>зато</a:t>
            </a:r>
            <a:r>
              <a:rPr lang="en-US" sz="2000" dirty="0" smtClean="0"/>
              <a:t> </a:t>
            </a:r>
            <a:r>
              <a:rPr lang="en-US" sz="2000" dirty="0" err="1" smtClean="0"/>
              <a:t>што</a:t>
            </a:r>
            <a:r>
              <a:rPr lang="en-US" sz="2000" dirty="0" smtClean="0"/>
              <a:t> </a:t>
            </a:r>
            <a:r>
              <a:rPr lang="en-US" sz="2000" dirty="0" err="1" smtClean="0"/>
              <a:t>су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то</a:t>
            </a:r>
            <a:r>
              <a:rPr lang="en-US" sz="2000" dirty="0" smtClean="0"/>
              <a:t> </a:t>
            </a:r>
            <a:r>
              <a:rPr lang="en-US" sz="2000" dirty="0" err="1" smtClean="0"/>
              <a:t>пристле</a:t>
            </a:r>
            <a:r>
              <a:rPr lang="en-US" sz="2000" dirty="0" smtClean="0"/>
              <a:t> </a:t>
            </a:r>
            <a:r>
              <a:rPr lang="en-US" sz="2000" dirty="0" err="1" smtClean="0"/>
              <a:t>путем</a:t>
            </a:r>
            <a:r>
              <a:rPr lang="en-US" sz="2000" dirty="0" smtClean="0"/>
              <a:t> </a:t>
            </a:r>
            <a:r>
              <a:rPr lang="en-US" sz="2000" dirty="0" err="1" smtClean="0"/>
              <a:t>својих</a:t>
            </a:r>
            <a:r>
              <a:rPr lang="en-US" sz="2000" dirty="0" smtClean="0"/>
              <a:t> </a:t>
            </a:r>
            <a:r>
              <a:rPr lang="en-US" sz="2000" dirty="0" err="1" smtClean="0"/>
              <a:t>суверених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аката</a:t>
            </a:r>
            <a:r>
              <a:rPr lang="en-US" sz="2000" dirty="0" smtClean="0"/>
              <a:t> (</a:t>
            </a:r>
            <a:r>
              <a:rPr lang="en-US" sz="2000" dirty="0" err="1" smtClean="0"/>
              <a:t>теорија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аутолимитације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суверенитета</a:t>
            </a:r>
            <a:r>
              <a:rPr lang="en-US" sz="2000" dirty="0" smtClean="0"/>
              <a:t>).</a:t>
            </a:r>
            <a:endParaRPr lang="en-US" sz="20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обзира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 smtClean="0"/>
              <a:t>схватања</a:t>
            </a:r>
            <a:r>
              <a:rPr lang="en-US" dirty="0" smtClean="0"/>
              <a:t>, </a:t>
            </a:r>
            <a:r>
              <a:rPr lang="en-US" dirty="0" err="1" smtClean="0"/>
              <a:t>међународне</a:t>
            </a:r>
            <a:r>
              <a:rPr lang="en-US" dirty="0" smtClean="0"/>
              <a:t> </a:t>
            </a:r>
            <a:r>
              <a:rPr lang="en-US" dirty="0" err="1" smtClean="0"/>
              <a:t>обавезе</a:t>
            </a:r>
            <a:r>
              <a:rPr lang="en-US" dirty="0" smtClean="0"/>
              <a:t> </a:t>
            </a:r>
            <a:r>
              <a:rPr lang="en-US" dirty="0" err="1" smtClean="0"/>
              <a:t>имају</a:t>
            </a:r>
            <a:r>
              <a:rPr lang="en-US" dirty="0" smtClean="0"/>
              <a:t> </a:t>
            </a:r>
            <a:r>
              <a:rPr lang="en-US" dirty="0" err="1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посебно</a:t>
            </a:r>
            <a:r>
              <a:rPr lang="en-US" dirty="0" smtClean="0"/>
              <a:t> </a:t>
            </a:r>
            <a:r>
              <a:rPr lang="en-US" dirty="0" err="1" smtClean="0"/>
              <a:t>дејство</a:t>
            </a:r>
            <a:r>
              <a:rPr lang="en-US" dirty="0" smtClean="0"/>
              <a:t> у </a:t>
            </a:r>
            <a:r>
              <a:rPr lang="en-US" dirty="0" err="1" smtClean="0"/>
              <a:t>оквиру</a:t>
            </a:r>
            <a:r>
              <a:rPr lang="en-US" dirty="0" smtClean="0"/>
              <a:t> </a:t>
            </a:r>
            <a:r>
              <a:rPr lang="en-US" dirty="0" err="1" smtClean="0"/>
              <a:t>унутрашњег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начелу</a:t>
            </a:r>
            <a:r>
              <a:rPr lang="en-US" dirty="0" smtClean="0"/>
              <a:t> </a:t>
            </a:r>
            <a:r>
              <a:rPr lang="en-US" i="1" dirty="0" err="1" smtClean="0"/>
              <a:t>Lex</a:t>
            </a:r>
            <a:r>
              <a:rPr lang="en-US" i="1" dirty="0" smtClean="0"/>
              <a:t> </a:t>
            </a:r>
            <a:r>
              <a:rPr lang="en-US" i="1" dirty="0" err="1" smtClean="0"/>
              <a:t>specialis</a:t>
            </a:r>
            <a:r>
              <a:rPr lang="en-US" i="1" dirty="0" smtClean="0"/>
              <a:t> </a:t>
            </a:r>
            <a:r>
              <a:rPr lang="en-US" i="1" dirty="0" err="1" smtClean="0"/>
              <a:t>derogat</a:t>
            </a:r>
            <a:r>
              <a:rPr lang="en-US" i="1" dirty="0" smtClean="0"/>
              <a:t> </a:t>
            </a:r>
            <a:r>
              <a:rPr lang="en-US" i="1" dirty="0" err="1" smtClean="0"/>
              <a:t>legi</a:t>
            </a:r>
            <a:r>
              <a:rPr lang="en-US" i="1" dirty="0" smtClean="0"/>
              <a:t> </a:t>
            </a:r>
            <a:r>
              <a:rPr lang="en-US" i="1" dirty="0" err="1" smtClean="0"/>
              <a:t>generali</a:t>
            </a:r>
            <a:r>
              <a:rPr lang="en-US" dirty="0" smtClean="0"/>
              <a:t>. </a:t>
            </a:r>
            <a:r>
              <a:rPr lang="en-US" dirty="0" err="1" smtClean="0"/>
              <a:t>Устав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</a:t>
            </a:r>
            <a:r>
              <a:rPr lang="en-US" dirty="0" err="1" smtClean="0"/>
              <a:t>предвиђа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Народна</a:t>
            </a:r>
            <a:r>
              <a:rPr lang="en-US" dirty="0" smtClean="0"/>
              <a:t> </a:t>
            </a:r>
            <a:r>
              <a:rPr lang="en-US" dirty="0" err="1" smtClean="0"/>
              <a:t>скупштина</a:t>
            </a:r>
            <a:r>
              <a:rPr lang="en-US" dirty="0" smtClean="0"/>
              <a:t> </a:t>
            </a:r>
            <a:r>
              <a:rPr lang="en-US" dirty="0" err="1" smtClean="0"/>
              <a:t>потврђује</a:t>
            </a:r>
            <a:r>
              <a:rPr lang="en-US" dirty="0" smtClean="0"/>
              <a:t> </a:t>
            </a:r>
            <a:r>
              <a:rPr lang="en-US" dirty="0" err="1" smtClean="0"/>
              <a:t>међународне</a:t>
            </a:r>
            <a:r>
              <a:rPr lang="en-US" dirty="0" smtClean="0"/>
              <a:t> </a:t>
            </a:r>
            <a:r>
              <a:rPr lang="en-US" dirty="0" err="1" smtClean="0"/>
              <a:t>уговоре</a:t>
            </a:r>
            <a:r>
              <a:rPr lang="en-US" dirty="0" smtClean="0"/>
              <a:t> </a:t>
            </a:r>
            <a:r>
              <a:rPr lang="en-US" dirty="0" err="1" smtClean="0"/>
              <a:t>када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законом</a:t>
            </a:r>
            <a:r>
              <a:rPr lang="en-US" dirty="0" smtClean="0"/>
              <a:t> </a:t>
            </a:r>
            <a:r>
              <a:rPr lang="en-US" dirty="0" err="1" smtClean="0"/>
              <a:t>предвиђена</a:t>
            </a:r>
            <a:r>
              <a:rPr lang="en-US" dirty="0" smtClean="0"/>
              <a:t> </a:t>
            </a:r>
            <a:r>
              <a:rPr lang="en-US" dirty="0" err="1" smtClean="0"/>
              <a:t>обавеза</a:t>
            </a:r>
            <a:r>
              <a:rPr lang="en-US" dirty="0" smtClean="0"/>
              <a:t> </a:t>
            </a:r>
            <a:r>
              <a:rPr lang="en-US" dirty="0" err="1" smtClean="0"/>
              <a:t>њиховог</a:t>
            </a:r>
            <a:r>
              <a:rPr lang="en-US" dirty="0" smtClean="0"/>
              <a:t> </a:t>
            </a:r>
            <a:r>
              <a:rPr lang="en-US" dirty="0" err="1" smtClean="0"/>
              <a:t>потврђивања</a:t>
            </a:r>
            <a:r>
              <a:rPr lang="en-US" dirty="0" smtClean="0"/>
              <a:t> (</a:t>
            </a:r>
            <a:r>
              <a:rPr lang="en-US" dirty="0" err="1" smtClean="0"/>
              <a:t>чл</a:t>
            </a:r>
            <a:r>
              <a:rPr lang="en-US" dirty="0" smtClean="0"/>
              <a:t>. 99 </a:t>
            </a:r>
            <a:r>
              <a:rPr lang="en-US" dirty="0" err="1" smtClean="0"/>
              <a:t>ст</a:t>
            </a:r>
            <a:r>
              <a:rPr lang="en-US" dirty="0" smtClean="0"/>
              <a:t>. 1 </a:t>
            </a:r>
            <a:r>
              <a:rPr lang="en-US" dirty="0" err="1" smtClean="0"/>
              <a:t>тачка</a:t>
            </a:r>
            <a:r>
              <a:rPr lang="en-US" dirty="0" smtClean="0"/>
              <a:t> 5 </a:t>
            </a:r>
            <a:r>
              <a:rPr lang="en-US" dirty="0" err="1" smtClean="0"/>
              <a:t>Устава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). У </a:t>
            </a:r>
            <a:r>
              <a:rPr lang="en-US" dirty="0" err="1" smtClean="0"/>
              <a:t>Србији</a:t>
            </a:r>
            <a:r>
              <a:rPr lang="en-US" dirty="0" smtClean="0"/>
              <a:t>, у </a:t>
            </a:r>
            <a:r>
              <a:rPr lang="en-US" dirty="0" err="1" smtClean="0"/>
              <a:t>принципу</a:t>
            </a:r>
            <a:r>
              <a:rPr lang="en-US" dirty="0" smtClean="0"/>
              <a:t>, </a:t>
            </a:r>
            <a:r>
              <a:rPr lang="en-US" dirty="0" err="1" smtClean="0"/>
              <a:t>важи</a:t>
            </a:r>
            <a:r>
              <a:rPr lang="en-US" dirty="0" smtClean="0"/>
              <a:t> </a:t>
            </a:r>
            <a:r>
              <a:rPr lang="en-US" dirty="0" err="1" smtClean="0"/>
              <a:t>правило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.</a:t>
            </a:r>
            <a:endParaRPr lang="en-US" smtClean="0"/>
          </a:p>
          <a:p>
            <a:pPr algn="just"/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Историја</a:t>
            </a:r>
            <a:r>
              <a:rPr lang="en-US" dirty="0" smtClean="0"/>
              <a:t> </a:t>
            </a:r>
            <a:r>
              <a:rPr lang="en-US" dirty="0" err="1" smtClean="0"/>
              <a:t>савременог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обухвата</a:t>
            </a:r>
            <a:r>
              <a:rPr lang="en-US" dirty="0" smtClean="0"/>
              <a:t> </a:t>
            </a:r>
            <a:r>
              <a:rPr lang="en-US" dirty="0" err="1" smtClean="0"/>
              <a:t>период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око</a:t>
            </a:r>
            <a:r>
              <a:rPr lang="en-US" dirty="0" smtClean="0"/>
              <a:t> 4 </a:t>
            </a:r>
            <a:r>
              <a:rPr lang="en-US" dirty="0" err="1" smtClean="0"/>
              <a:t>века</a:t>
            </a:r>
            <a:r>
              <a:rPr lang="en-US" dirty="0" smtClean="0"/>
              <a:t>, </a:t>
            </a:r>
            <a:r>
              <a:rPr lang="en-US" dirty="0" err="1" smtClean="0"/>
              <a:t>међутим</a:t>
            </a:r>
            <a:r>
              <a:rPr lang="en-US" dirty="0" smtClean="0"/>
              <a:t>, </a:t>
            </a:r>
            <a:r>
              <a:rPr lang="en-US" dirty="0" err="1" smtClean="0"/>
              <a:t>историјски</a:t>
            </a:r>
            <a:r>
              <a:rPr lang="en-US" dirty="0" smtClean="0"/>
              <a:t> </a:t>
            </a:r>
            <a:r>
              <a:rPr lang="en-US" dirty="0" err="1" smtClean="0"/>
              <a:t>споменици</a:t>
            </a:r>
            <a:r>
              <a:rPr lang="en-US" dirty="0" smtClean="0"/>
              <a:t> </a:t>
            </a:r>
            <a:r>
              <a:rPr lang="en-US" dirty="0" err="1" smtClean="0"/>
              <a:t>старих</a:t>
            </a:r>
            <a:r>
              <a:rPr lang="en-US" dirty="0" smtClean="0"/>
              <a:t> </a:t>
            </a:r>
            <a:r>
              <a:rPr lang="en-US" dirty="0" err="1" smtClean="0"/>
              <a:t>источних</a:t>
            </a:r>
            <a:r>
              <a:rPr lang="en-US" dirty="0" smtClean="0"/>
              <a:t> </a:t>
            </a:r>
            <a:r>
              <a:rPr lang="en-US" dirty="0" err="1" smtClean="0"/>
              <a:t>народа</a:t>
            </a:r>
            <a:r>
              <a:rPr lang="en-US" dirty="0" smtClean="0"/>
              <a:t> </a:t>
            </a:r>
            <a:r>
              <a:rPr lang="en-US" dirty="0" err="1" smtClean="0"/>
              <a:t>већ</a:t>
            </a:r>
            <a:r>
              <a:rPr lang="en-US" dirty="0" smtClean="0"/>
              <a:t> </a:t>
            </a:r>
            <a:r>
              <a:rPr lang="en-US" dirty="0" err="1" smtClean="0"/>
              <a:t>говоре</a:t>
            </a:r>
            <a:r>
              <a:rPr lang="en-US" dirty="0" smtClean="0"/>
              <a:t> о </a:t>
            </a:r>
            <a:r>
              <a:rPr lang="en-US" dirty="0" err="1" smtClean="0"/>
              <a:t>зачецима</a:t>
            </a:r>
            <a:r>
              <a:rPr lang="en-US" dirty="0" smtClean="0"/>
              <a:t> </a:t>
            </a:r>
            <a:r>
              <a:rPr lang="en-US" dirty="0" err="1" smtClean="0"/>
              <a:t>појединих</a:t>
            </a:r>
            <a:r>
              <a:rPr lang="en-US" dirty="0" smtClean="0"/>
              <a:t> </a:t>
            </a:r>
            <a:r>
              <a:rPr lang="en-US" dirty="0" err="1" smtClean="0"/>
              <a:t>установа</a:t>
            </a:r>
            <a:r>
              <a:rPr lang="en-US" dirty="0" smtClean="0"/>
              <a:t> </a:t>
            </a:r>
            <a:r>
              <a:rPr lang="en-US" dirty="0" err="1" smtClean="0"/>
              <a:t>међ</a:t>
            </a:r>
            <a:r>
              <a:rPr lang="en-US" dirty="0" smtClean="0"/>
              <a:t>.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. </a:t>
            </a:r>
            <a:r>
              <a:rPr lang="en-US" dirty="0" err="1" smtClean="0"/>
              <a:t>Уговор</a:t>
            </a:r>
            <a:r>
              <a:rPr lang="en-US" dirty="0" smtClean="0"/>
              <a:t> о </a:t>
            </a:r>
            <a:r>
              <a:rPr lang="en-US" dirty="0" err="1" smtClean="0"/>
              <a:t>миру</a:t>
            </a:r>
            <a:r>
              <a:rPr lang="en-US" dirty="0" smtClean="0"/>
              <a:t>, </a:t>
            </a:r>
            <a:r>
              <a:rPr lang="en-US" dirty="0" err="1" smtClean="0"/>
              <a:t>пријатељству</a:t>
            </a:r>
            <a:r>
              <a:rPr lang="en-US" dirty="0" smtClean="0"/>
              <a:t> и </a:t>
            </a:r>
            <a:r>
              <a:rPr lang="en-US" dirty="0" err="1" smtClean="0"/>
              <a:t>савезу</a:t>
            </a:r>
            <a:r>
              <a:rPr lang="en-US" dirty="0" smtClean="0"/>
              <a:t> </a:t>
            </a:r>
            <a:r>
              <a:rPr lang="en-US" dirty="0" err="1" smtClean="0"/>
              <a:t>између</a:t>
            </a:r>
            <a:r>
              <a:rPr lang="en-US" dirty="0" smtClean="0"/>
              <a:t> </a:t>
            </a:r>
            <a:r>
              <a:rPr lang="en-US" dirty="0" err="1" smtClean="0"/>
              <a:t>египатског</a:t>
            </a:r>
            <a:r>
              <a:rPr lang="en-US" dirty="0" smtClean="0"/>
              <a:t> </a:t>
            </a:r>
            <a:r>
              <a:rPr lang="en-US" dirty="0" err="1" smtClean="0"/>
              <a:t>фараона</a:t>
            </a:r>
            <a:r>
              <a:rPr lang="en-US" dirty="0" smtClean="0"/>
              <a:t> </a:t>
            </a:r>
            <a:r>
              <a:rPr lang="en-US" dirty="0" err="1" smtClean="0"/>
              <a:t>Рамзеса</a:t>
            </a:r>
            <a:r>
              <a:rPr lang="en-US" dirty="0" smtClean="0"/>
              <a:t> II и </a:t>
            </a:r>
            <a:r>
              <a:rPr lang="en-US" dirty="0" err="1" smtClean="0"/>
              <a:t>хетитског</a:t>
            </a:r>
            <a:r>
              <a:rPr lang="en-US" dirty="0" smtClean="0"/>
              <a:t> </a:t>
            </a:r>
            <a:r>
              <a:rPr lang="en-US" dirty="0" err="1" smtClean="0"/>
              <a:t>цара</a:t>
            </a:r>
            <a:r>
              <a:rPr lang="en-US" dirty="0" smtClean="0"/>
              <a:t> </a:t>
            </a:r>
            <a:r>
              <a:rPr lang="en-US" dirty="0" err="1" smtClean="0"/>
              <a:t>Хатушилија</a:t>
            </a:r>
            <a:r>
              <a:rPr lang="en-US" dirty="0" smtClean="0"/>
              <a:t> III </a:t>
            </a:r>
            <a:r>
              <a:rPr lang="en-US" dirty="0" err="1" smtClean="0"/>
              <a:t>из</a:t>
            </a:r>
            <a:r>
              <a:rPr lang="en-US" dirty="0" smtClean="0"/>
              <a:t> 1269. </a:t>
            </a:r>
            <a:r>
              <a:rPr lang="en-US" dirty="0" err="1" smtClean="0"/>
              <a:t>године</a:t>
            </a:r>
            <a:r>
              <a:rPr lang="en-US" dirty="0" smtClean="0"/>
              <a:t> п. н. е., </a:t>
            </a:r>
            <a:r>
              <a:rPr lang="en-US" dirty="0" err="1" smtClean="0"/>
              <a:t>чувена</a:t>
            </a:r>
            <a:r>
              <a:rPr lang="en-US" dirty="0" smtClean="0"/>
              <a:t> </a:t>
            </a:r>
            <a:r>
              <a:rPr lang="en-US" dirty="0" err="1" smtClean="0"/>
              <a:t>преписка</a:t>
            </a:r>
            <a:r>
              <a:rPr lang="en-US" dirty="0" smtClean="0"/>
              <a:t> </a:t>
            </a:r>
            <a:r>
              <a:rPr lang="en-US" dirty="0" err="1" smtClean="0"/>
              <a:t>египатских</a:t>
            </a:r>
            <a:r>
              <a:rPr lang="en-US" dirty="0" smtClean="0"/>
              <a:t> </a:t>
            </a:r>
            <a:r>
              <a:rPr lang="en-US" dirty="0" err="1" smtClean="0"/>
              <a:t>фараона</a:t>
            </a:r>
            <a:r>
              <a:rPr lang="en-US" dirty="0" smtClean="0"/>
              <a:t> </a:t>
            </a:r>
            <a:r>
              <a:rPr lang="en-US" dirty="0" err="1" smtClean="0"/>
              <a:t>Аменофиса</a:t>
            </a:r>
            <a:r>
              <a:rPr lang="en-US" dirty="0" smtClean="0"/>
              <a:t> с </a:t>
            </a:r>
            <a:r>
              <a:rPr lang="en-US" dirty="0" err="1" smtClean="0"/>
              <a:t>палестинским</a:t>
            </a:r>
            <a:r>
              <a:rPr lang="en-US" dirty="0" smtClean="0"/>
              <a:t> и </a:t>
            </a:r>
            <a:r>
              <a:rPr lang="en-US" dirty="0" err="1" smtClean="0"/>
              <a:t>сиријским</a:t>
            </a:r>
            <a:r>
              <a:rPr lang="en-US" dirty="0" smtClean="0"/>
              <a:t> </a:t>
            </a:r>
            <a:r>
              <a:rPr lang="en-US" dirty="0" err="1" smtClean="0"/>
              <a:t>владарима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средине</a:t>
            </a:r>
            <a:r>
              <a:rPr lang="en-US" dirty="0" smtClean="0"/>
              <a:t> II </a:t>
            </a:r>
            <a:r>
              <a:rPr lang="en-US" dirty="0" err="1" smtClean="0"/>
              <a:t>миленијума</a:t>
            </a:r>
            <a:r>
              <a:rPr lang="en-US" dirty="0" smtClean="0"/>
              <a:t> п. н. е. ( </a:t>
            </a:r>
            <a:r>
              <a:rPr lang="en-US" dirty="0" err="1" smtClean="0"/>
              <a:t>Теламарнска</a:t>
            </a:r>
            <a:r>
              <a:rPr lang="en-US" dirty="0" smtClean="0"/>
              <a:t> </a:t>
            </a:r>
            <a:r>
              <a:rPr lang="en-US" dirty="0" err="1" smtClean="0"/>
              <a:t>преписка</a:t>
            </a:r>
            <a:r>
              <a:rPr lang="en-US" dirty="0" smtClean="0"/>
              <a:t>); </a:t>
            </a:r>
            <a:r>
              <a:rPr lang="en-US" dirty="0" err="1" smtClean="0"/>
              <a:t>анализа</a:t>
            </a:r>
            <a:r>
              <a:rPr lang="en-US" dirty="0" smtClean="0"/>
              <a:t> </a:t>
            </a:r>
            <a:r>
              <a:rPr lang="en-US" dirty="0" err="1" smtClean="0"/>
              <a:t>Библије</a:t>
            </a:r>
            <a:r>
              <a:rPr lang="en-US" dirty="0" smtClean="0"/>
              <a:t> </a:t>
            </a:r>
            <a:r>
              <a:rPr lang="en-US" dirty="0" err="1" smtClean="0"/>
              <a:t>доводи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интересантних</a:t>
            </a:r>
            <a:r>
              <a:rPr lang="en-US" dirty="0" smtClean="0"/>
              <a:t> </a:t>
            </a:r>
            <a:r>
              <a:rPr lang="en-US" dirty="0" err="1" smtClean="0"/>
              <a:t>закључака</a:t>
            </a:r>
            <a:r>
              <a:rPr lang="en-US" dirty="0" smtClean="0"/>
              <a:t> о </a:t>
            </a:r>
            <a:r>
              <a:rPr lang="en-US" dirty="0" err="1" smtClean="0"/>
              <a:t>нормама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Јевреја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народима</a:t>
            </a:r>
            <a:r>
              <a:rPr lang="en-US" dirty="0" smtClean="0"/>
              <a:t>. </a:t>
            </a:r>
            <a:r>
              <a:rPr lang="en-US" dirty="0" err="1" smtClean="0"/>
              <a:t>Грчке</a:t>
            </a:r>
            <a:r>
              <a:rPr lang="en-US" dirty="0" smtClean="0"/>
              <a:t> </a:t>
            </a:r>
            <a:r>
              <a:rPr lang="en-US" dirty="0" err="1" smtClean="0"/>
              <a:t>државице</a:t>
            </a:r>
            <a:r>
              <a:rPr lang="en-US" dirty="0" smtClean="0"/>
              <a:t> у </a:t>
            </a:r>
            <a:r>
              <a:rPr lang="en-US" dirty="0" err="1" smtClean="0"/>
              <a:t>међусобним</a:t>
            </a:r>
            <a:r>
              <a:rPr lang="en-US" dirty="0" smtClean="0"/>
              <a:t> </a:t>
            </a:r>
            <a:r>
              <a:rPr lang="en-US" dirty="0" err="1" smtClean="0"/>
              <a:t>ратовима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примењивале</a:t>
            </a:r>
            <a:r>
              <a:rPr lang="en-US" dirty="0" smtClean="0"/>
              <a:t> </a:t>
            </a:r>
            <a:r>
              <a:rPr lang="en-US" dirty="0" err="1" smtClean="0"/>
              <a:t>одређена</a:t>
            </a:r>
            <a:r>
              <a:rPr lang="en-US" dirty="0" smtClean="0"/>
              <a:t> </a:t>
            </a:r>
            <a:r>
              <a:rPr lang="en-US" dirty="0" err="1" smtClean="0"/>
              <a:t>правила</a:t>
            </a:r>
            <a:r>
              <a:rPr lang="en-US" dirty="0" smtClean="0"/>
              <a:t> </a:t>
            </a:r>
            <a:r>
              <a:rPr lang="en-US" dirty="0" err="1" smtClean="0"/>
              <a:t>ратног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, </a:t>
            </a:r>
            <a:r>
              <a:rPr lang="en-US" dirty="0" err="1" smtClean="0"/>
              <a:t>међународне</a:t>
            </a:r>
            <a:r>
              <a:rPr lang="en-US" dirty="0" smtClean="0"/>
              <a:t> </a:t>
            </a:r>
            <a:r>
              <a:rPr lang="en-US" dirty="0" err="1" smtClean="0"/>
              <a:t>арбитраже</a:t>
            </a:r>
            <a:r>
              <a:rPr lang="en-US" dirty="0" smtClean="0"/>
              <a:t>, </a:t>
            </a:r>
            <a:r>
              <a:rPr lang="en-US" dirty="0" err="1" smtClean="0"/>
              <a:t>уговора</a:t>
            </a:r>
            <a:r>
              <a:rPr lang="en-US" dirty="0" smtClean="0"/>
              <a:t> о </a:t>
            </a:r>
            <a:r>
              <a:rPr lang="en-US" dirty="0" err="1" smtClean="0"/>
              <a:t>савезу</a:t>
            </a:r>
            <a:r>
              <a:rPr lang="en-US" dirty="0" smtClean="0"/>
              <a:t> </a:t>
            </a:r>
            <a:r>
              <a:rPr lang="en-US" dirty="0" err="1" smtClean="0"/>
              <a:t>итд</a:t>
            </a:r>
            <a:r>
              <a:rPr lang="en-US" dirty="0" smtClean="0"/>
              <a:t>. </a:t>
            </a:r>
            <a:r>
              <a:rPr lang="en-US" dirty="0" err="1" smtClean="0"/>
              <a:t>Римљани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имали</a:t>
            </a:r>
            <a:r>
              <a:rPr lang="en-US" dirty="0" smtClean="0"/>
              <a:t> </a:t>
            </a:r>
            <a:r>
              <a:rPr lang="en-US" dirty="0" err="1" smtClean="0"/>
              <a:t>посебну</a:t>
            </a:r>
            <a:r>
              <a:rPr lang="en-US" dirty="0" smtClean="0"/>
              <a:t> </a:t>
            </a:r>
            <a:r>
              <a:rPr lang="en-US" dirty="0" err="1" smtClean="0"/>
              <a:t>групу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20 </a:t>
            </a:r>
            <a:r>
              <a:rPr lang="en-US" dirty="0" err="1" smtClean="0"/>
              <a:t>свештеника-фецијала</a:t>
            </a:r>
            <a:r>
              <a:rPr lang="en-US" dirty="0" smtClean="0"/>
              <a:t>,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вођење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страним</a:t>
            </a:r>
            <a:r>
              <a:rPr lang="en-US" dirty="0" smtClean="0"/>
              <a:t> </a:t>
            </a:r>
            <a:r>
              <a:rPr lang="en-US" dirty="0" err="1" smtClean="0"/>
              <a:t>народима</a:t>
            </a:r>
            <a:r>
              <a:rPr lang="en-US" dirty="0" smtClean="0"/>
              <a:t>,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временом</a:t>
            </a:r>
            <a:r>
              <a:rPr lang="en-US" dirty="0" smtClean="0"/>
              <a:t> </a:t>
            </a:r>
            <a:r>
              <a:rPr lang="en-US" dirty="0" err="1" smtClean="0"/>
              <a:t>створили</a:t>
            </a:r>
            <a:r>
              <a:rPr lang="en-US" dirty="0" smtClean="0"/>
              <a:t> </a:t>
            </a:r>
            <a:r>
              <a:rPr lang="en-US" dirty="0" err="1" smtClean="0"/>
              <a:t>посебно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(</a:t>
            </a:r>
            <a:r>
              <a:rPr lang="en-US" i="1" dirty="0" err="1" smtClean="0"/>
              <a:t>ius</a:t>
            </a:r>
            <a:r>
              <a:rPr lang="en-US" i="1" dirty="0" smtClean="0"/>
              <a:t> sacrum, </a:t>
            </a:r>
            <a:r>
              <a:rPr lang="en-US" i="1" dirty="0" err="1" smtClean="0"/>
              <a:t>ius</a:t>
            </a:r>
            <a:r>
              <a:rPr lang="en-US" i="1" dirty="0" smtClean="0"/>
              <a:t> </a:t>
            </a:r>
            <a:r>
              <a:rPr lang="en-US" i="1" dirty="0" err="1" smtClean="0"/>
              <a:t>fetiale</a:t>
            </a:r>
            <a:r>
              <a:rPr lang="en-US" dirty="0" smtClean="0"/>
              <a:t>).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Поред</a:t>
            </a:r>
            <a:r>
              <a:rPr lang="en-US" dirty="0" smtClean="0"/>
              <a:t> </a:t>
            </a:r>
            <a:r>
              <a:rPr lang="en-US" i="1" dirty="0" err="1" smtClean="0"/>
              <a:t>ius</a:t>
            </a:r>
            <a:r>
              <a:rPr lang="en-US" i="1" dirty="0" smtClean="0"/>
              <a:t> </a:t>
            </a:r>
            <a:r>
              <a:rPr lang="en-US" i="1" dirty="0" err="1" smtClean="0"/>
              <a:t>civile</a:t>
            </a:r>
            <a:r>
              <a:rPr lang="en-US" dirty="0" smtClean="0"/>
              <a:t>,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регулисање</a:t>
            </a:r>
            <a:r>
              <a:rPr lang="en-US" dirty="0" smtClean="0"/>
              <a:t> </a:t>
            </a:r>
            <a:r>
              <a:rPr lang="en-US" dirty="0" err="1" smtClean="0"/>
              <a:t>положаја</a:t>
            </a:r>
            <a:r>
              <a:rPr lang="en-US" dirty="0" smtClean="0"/>
              <a:t> </a:t>
            </a:r>
            <a:r>
              <a:rPr lang="en-US" dirty="0" err="1" smtClean="0"/>
              <a:t>странаца</a:t>
            </a:r>
            <a:r>
              <a:rPr lang="en-US" dirty="0" smtClean="0"/>
              <a:t> у </a:t>
            </a:r>
            <a:r>
              <a:rPr lang="en-US" dirty="0" err="1" smtClean="0"/>
              <a:t>Риму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развило</a:t>
            </a:r>
            <a:r>
              <a:rPr lang="en-US" dirty="0" smtClean="0"/>
              <a:t> </a:t>
            </a:r>
            <a:r>
              <a:rPr lang="en-US" dirty="0" err="1" smtClean="0"/>
              <a:t>посебно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–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gentium</a:t>
            </a:r>
            <a:r>
              <a:rPr lang="en-US" dirty="0" smtClean="0"/>
              <a:t>,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чију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примену</a:t>
            </a:r>
            <a:r>
              <a:rPr lang="en-US" dirty="0" smtClean="0"/>
              <a:t> </a:t>
            </a:r>
            <a:r>
              <a:rPr lang="en-US" dirty="0" err="1" smtClean="0"/>
              <a:t>старао</a:t>
            </a:r>
            <a:r>
              <a:rPr lang="en-US" dirty="0" smtClean="0"/>
              <a:t> </a:t>
            </a:r>
            <a:r>
              <a:rPr lang="en-US" dirty="0" err="1" smtClean="0"/>
              <a:t>посебан</a:t>
            </a:r>
            <a:r>
              <a:rPr lang="en-US" dirty="0" smtClean="0"/>
              <a:t> </a:t>
            </a:r>
            <a:r>
              <a:rPr lang="en-US" dirty="0" err="1" smtClean="0"/>
              <a:t>претор</a:t>
            </a:r>
            <a:r>
              <a:rPr lang="en-US" dirty="0" smtClean="0"/>
              <a:t> – </a:t>
            </a:r>
            <a:r>
              <a:rPr lang="en-US" i="1" dirty="0" smtClean="0"/>
              <a:t>praetor </a:t>
            </a:r>
            <a:r>
              <a:rPr lang="en-US" i="1" dirty="0" err="1" smtClean="0"/>
              <a:t>peregrinus</a:t>
            </a:r>
            <a:r>
              <a:rPr lang="en-US" dirty="0" smtClean="0"/>
              <a:t>. </a:t>
            </a:r>
            <a:r>
              <a:rPr lang="en-US" dirty="0" err="1" smtClean="0"/>
              <a:t>Друштвено-економски</a:t>
            </a:r>
            <a:r>
              <a:rPr lang="en-US" dirty="0" smtClean="0"/>
              <a:t> </a:t>
            </a:r>
            <a:r>
              <a:rPr lang="en-US" dirty="0" err="1" smtClean="0"/>
              <a:t>односи</a:t>
            </a:r>
            <a:r>
              <a:rPr lang="en-US" dirty="0" smtClean="0"/>
              <a:t> и </a:t>
            </a:r>
            <a:r>
              <a:rPr lang="en-US" dirty="0" err="1" smtClean="0"/>
              <a:t>организација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 у </a:t>
            </a:r>
            <a:r>
              <a:rPr lang="en-US" dirty="0" err="1" smtClean="0"/>
              <a:t>средњем</a:t>
            </a:r>
            <a:r>
              <a:rPr lang="en-US" dirty="0" smtClean="0"/>
              <a:t> </a:t>
            </a:r>
            <a:r>
              <a:rPr lang="en-US" dirty="0" err="1" smtClean="0"/>
              <a:t>веку</a:t>
            </a:r>
            <a:r>
              <a:rPr lang="en-US" dirty="0" smtClean="0"/>
              <a:t> </a:t>
            </a:r>
            <a:r>
              <a:rPr lang="en-US" dirty="0" err="1" smtClean="0"/>
              <a:t>нису</a:t>
            </a:r>
            <a:r>
              <a:rPr lang="en-US" dirty="0" smtClean="0"/>
              <a:t> </a:t>
            </a:r>
            <a:r>
              <a:rPr lang="en-US" dirty="0" err="1" smtClean="0"/>
              <a:t>погодовали</a:t>
            </a:r>
            <a:r>
              <a:rPr lang="en-US" dirty="0" smtClean="0"/>
              <a:t> </a:t>
            </a:r>
            <a:r>
              <a:rPr lang="en-US" dirty="0" err="1" smtClean="0"/>
              <a:t>развитку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. </a:t>
            </a:r>
            <a:r>
              <a:rPr lang="en-US" dirty="0" err="1" smtClean="0"/>
              <a:t>Услови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развој</a:t>
            </a:r>
            <a:r>
              <a:rPr lang="en-US" dirty="0" smtClean="0"/>
              <a:t> </a:t>
            </a:r>
            <a:r>
              <a:rPr lang="en-US" dirty="0" err="1" smtClean="0"/>
              <a:t>међ</a:t>
            </a:r>
            <a:r>
              <a:rPr lang="en-US" dirty="0" smtClean="0"/>
              <a:t>.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развиијали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стварањем</a:t>
            </a:r>
            <a:r>
              <a:rPr lang="en-US" dirty="0" smtClean="0"/>
              <a:t> </a:t>
            </a:r>
            <a:r>
              <a:rPr lang="en-US" dirty="0" err="1" smtClean="0"/>
              <a:t>независних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 (</a:t>
            </a:r>
            <a:r>
              <a:rPr lang="en-US" dirty="0" err="1" smtClean="0"/>
              <a:t>период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Уговора</a:t>
            </a:r>
            <a:r>
              <a:rPr lang="en-US" dirty="0" smtClean="0"/>
              <a:t> у </a:t>
            </a:r>
            <a:r>
              <a:rPr lang="en-US" dirty="0" err="1" smtClean="0"/>
              <a:t>Вердену</a:t>
            </a:r>
            <a:r>
              <a:rPr lang="en-US" dirty="0" smtClean="0"/>
              <a:t> 843.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XVI </a:t>
            </a:r>
            <a:r>
              <a:rPr lang="en-US" dirty="0" err="1" smtClean="0"/>
              <a:t>ввека</a:t>
            </a:r>
            <a:r>
              <a:rPr lang="en-US" dirty="0" smtClean="0"/>
              <a:t>). </a:t>
            </a:r>
            <a:r>
              <a:rPr lang="en-US" dirty="0" err="1" smtClean="0"/>
              <a:t>Од</a:t>
            </a:r>
            <a:r>
              <a:rPr lang="en-US" dirty="0" smtClean="0"/>
              <a:t> VIII </a:t>
            </a:r>
            <a:r>
              <a:rPr lang="en-US" dirty="0" err="1" smtClean="0"/>
              <a:t>века</a:t>
            </a:r>
            <a:r>
              <a:rPr lang="en-US" dirty="0" smtClean="0"/>
              <a:t> </a:t>
            </a:r>
            <a:r>
              <a:rPr lang="en-US" dirty="0" err="1" smtClean="0"/>
              <a:t>Почиње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развија</a:t>
            </a:r>
            <a:r>
              <a:rPr lang="en-US" dirty="0" smtClean="0"/>
              <a:t> </a:t>
            </a:r>
            <a:r>
              <a:rPr lang="en-US" dirty="0" err="1" smtClean="0"/>
              <a:t>међународна</a:t>
            </a:r>
            <a:r>
              <a:rPr lang="en-US" dirty="0" smtClean="0"/>
              <a:t> </a:t>
            </a:r>
            <a:r>
              <a:rPr lang="en-US" dirty="0" err="1" smtClean="0"/>
              <a:t>трговина</a:t>
            </a:r>
            <a:r>
              <a:rPr lang="en-US" dirty="0" smtClean="0"/>
              <a:t>, а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њом</a:t>
            </a:r>
            <a:r>
              <a:rPr lang="en-US" dirty="0" smtClean="0"/>
              <a:t> </a:t>
            </a:r>
            <a:r>
              <a:rPr lang="en-US" dirty="0" err="1" smtClean="0"/>
              <a:t>обичаји</a:t>
            </a:r>
            <a:r>
              <a:rPr lang="en-US" dirty="0" smtClean="0"/>
              <a:t> и </a:t>
            </a:r>
            <a:r>
              <a:rPr lang="en-US" dirty="0" err="1" smtClean="0"/>
              <a:t>правила</a:t>
            </a:r>
            <a:r>
              <a:rPr lang="en-US" dirty="0" smtClean="0"/>
              <a:t> </a:t>
            </a:r>
            <a:r>
              <a:rPr lang="en-US" dirty="0" err="1" smtClean="0"/>
              <a:t>поморског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, </a:t>
            </a:r>
            <a:r>
              <a:rPr lang="en-US" dirty="0" err="1" smtClean="0"/>
              <a:t>трговинске</a:t>
            </a:r>
            <a:r>
              <a:rPr lang="en-US" dirty="0" smtClean="0"/>
              <a:t> </a:t>
            </a:r>
            <a:r>
              <a:rPr lang="en-US" dirty="0" err="1" smtClean="0"/>
              <a:t>арбитраже</a:t>
            </a:r>
            <a:r>
              <a:rPr lang="en-US" dirty="0" smtClean="0"/>
              <a:t> </a:t>
            </a:r>
            <a:r>
              <a:rPr lang="en-US" dirty="0" err="1" smtClean="0"/>
              <a:t>итд</a:t>
            </a:r>
            <a:r>
              <a:rPr lang="en-US" dirty="0" smtClean="0"/>
              <a:t>. </a:t>
            </a:r>
            <a:r>
              <a:rPr lang="en-US" dirty="0" err="1" smtClean="0"/>
              <a:t>Најпре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папа</a:t>
            </a:r>
            <a:r>
              <a:rPr lang="en-US" dirty="0" smtClean="0"/>
              <a:t> </a:t>
            </a:r>
            <a:r>
              <a:rPr lang="en-US" dirty="0" err="1" smtClean="0"/>
              <a:t>имао</a:t>
            </a:r>
            <a:r>
              <a:rPr lang="en-US" dirty="0" smtClean="0"/>
              <a:t> </a:t>
            </a:r>
            <a:r>
              <a:rPr lang="en-US" dirty="0" err="1" smtClean="0"/>
              <a:t>сталну</a:t>
            </a:r>
            <a:r>
              <a:rPr lang="en-US" dirty="0" smtClean="0"/>
              <a:t> </a:t>
            </a:r>
            <a:r>
              <a:rPr lang="en-US" dirty="0" err="1" smtClean="0"/>
              <a:t>мисију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франачких</a:t>
            </a:r>
            <a:r>
              <a:rPr lang="en-US" dirty="0" smtClean="0"/>
              <a:t> </a:t>
            </a:r>
            <a:r>
              <a:rPr lang="en-US" dirty="0" err="1" smtClean="0"/>
              <a:t>краљева</a:t>
            </a:r>
            <a:r>
              <a:rPr lang="en-US" dirty="0" smtClean="0"/>
              <a:t>, </a:t>
            </a:r>
            <a:r>
              <a:rPr lang="en-US" dirty="0" err="1" smtClean="0"/>
              <a:t>затим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италијанске</a:t>
            </a:r>
            <a:r>
              <a:rPr lang="en-US" dirty="0" smtClean="0"/>
              <a:t> </a:t>
            </a:r>
            <a:r>
              <a:rPr lang="en-US" dirty="0" err="1" smtClean="0"/>
              <a:t>републике</a:t>
            </a:r>
            <a:r>
              <a:rPr lang="en-US" dirty="0" smtClean="0"/>
              <a:t> (</a:t>
            </a:r>
            <a:r>
              <a:rPr lang="en-US" dirty="0" err="1" smtClean="0"/>
              <a:t>Венеција</a:t>
            </a:r>
            <a:r>
              <a:rPr lang="en-US" dirty="0" smtClean="0"/>
              <a:t> и </a:t>
            </a:r>
            <a:r>
              <a:rPr lang="en-US" dirty="0" err="1" smtClean="0"/>
              <a:t>Фиренца</a:t>
            </a:r>
            <a:r>
              <a:rPr lang="en-US" dirty="0" smtClean="0"/>
              <a:t>) </a:t>
            </a:r>
            <a:r>
              <a:rPr lang="en-US" dirty="0" err="1" smtClean="0"/>
              <a:t>почеле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шаљу</a:t>
            </a:r>
            <a:r>
              <a:rPr lang="en-US" dirty="0" smtClean="0"/>
              <a:t> </a:t>
            </a:r>
            <a:r>
              <a:rPr lang="en-US" dirty="0" err="1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амбасадоре</a:t>
            </a:r>
            <a:r>
              <a:rPr lang="en-US" dirty="0" smtClean="0"/>
              <a:t>, </a:t>
            </a:r>
            <a:r>
              <a:rPr lang="en-US" dirty="0" err="1" smtClean="0"/>
              <a:t>па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крајем</a:t>
            </a:r>
            <a:r>
              <a:rPr lang="en-US" dirty="0" smtClean="0"/>
              <a:t> XV </a:t>
            </a:r>
            <a:r>
              <a:rPr lang="en-US" dirty="0" err="1" smtClean="0"/>
              <a:t>века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постала</a:t>
            </a:r>
            <a:r>
              <a:rPr lang="en-US" dirty="0" smtClean="0"/>
              <a:t> </a:t>
            </a:r>
            <a:r>
              <a:rPr lang="en-US" dirty="0" err="1" smtClean="0"/>
              <a:t>редовна</a:t>
            </a:r>
            <a:r>
              <a:rPr lang="en-US" dirty="0" smtClean="0"/>
              <a:t> </a:t>
            </a:r>
            <a:r>
              <a:rPr lang="en-US" dirty="0" err="1" smtClean="0"/>
              <a:t>пракса</a:t>
            </a:r>
            <a:r>
              <a:rPr lang="en-US" dirty="0" smtClean="0"/>
              <a:t> </a:t>
            </a:r>
            <a:r>
              <a:rPr lang="en-US" dirty="0" err="1" smtClean="0"/>
              <a:t>краљева</a:t>
            </a:r>
            <a:r>
              <a:rPr lang="en-US" smtClean="0"/>
              <a:t>.</a:t>
            </a:r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Као</a:t>
            </a:r>
            <a:r>
              <a:rPr lang="en-US" sz="2400" dirty="0" smtClean="0"/>
              <a:t> </a:t>
            </a:r>
            <a:r>
              <a:rPr lang="en-US" sz="2400" dirty="0" err="1" smtClean="0"/>
              <a:t>израз</a:t>
            </a:r>
            <a:r>
              <a:rPr lang="en-US" sz="2400" dirty="0" smtClean="0"/>
              <a:t> </a:t>
            </a:r>
            <a:r>
              <a:rPr lang="en-US" sz="2400" dirty="0" err="1" smtClean="0"/>
              <a:t>потреба</a:t>
            </a:r>
            <a:r>
              <a:rPr lang="en-US" sz="2400" dirty="0" smtClean="0"/>
              <a:t> </a:t>
            </a:r>
            <a:r>
              <a:rPr lang="en-US" sz="2400" dirty="0" err="1" smtClean="0"/>
              <a:t>међународниходноса</a:t>
            </a:r>
            <a:r>
              <a:rPr lang="en-US" sz="2400" dirty="0" smtClean="0"/>
              <a:t> XVII </a:t>
            </a:r>
            <a:r>
              <a:rPr lang="en-US" sz="2400" dirty="0" err="1" smtClean="0"/>
              <a:t>века</a:t>
            </a:r>
            <a:r>
              <a:rPr lang="en-US" sz="2400" dirty="0" smtClean="0"/>
              <a:t> и </a:t>
            </a:r>
            <a:r>
              <a:rPr lang="en-US" sz="2400" dirty="0" err="1" smtClean="0"/>
              <a:t>развитка</a:t>
            </a:r>
            <a:r>
              <a:rPr lang="en-US" sz="2400" dirty="0" smtClean="0"/>
              <a:t> </a:t>
            </a:r>
            <a:r>
              <a:rPr lang="en-US" sz="2400" dirty="0" err="1" smtClean="0"/>
              <a:t>тржишних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друштвених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односа</a:t>
            </a:r>
            <a:r>
              <a:rPr lang="en-US" sz="2400" dirty="0" smtClean="0"/>
              <a:t> </a:t>
            </a:r>
            <a:r>
              <a:rPr lang="en-US" sz="2400" dirty="0" err="1" smtClean="0"/>
              <a:t>појављује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1625. </a:t>
            </a:r>
            <a:r>
              <a:rPr lang="en-US" sz="2400" dirty="0" err="1" smtClean="0"/>
              <a:t>године</a:t>
            </a:r>
            <a:r>
              <a:rPr lang="en-US" sz="2400" dirty="0" smtClean="0"/>
              <a:t>, </a:t>
            </a:r>
            <a:r>
              <a:rPr lang="en-US" sz="2400" dirty="0" err="1" smtClean="0"/>
              <a:t>значајно</a:t>
            </a:r>
            <a:r>
              <a:rPr lang="en-US" sz="2400" dirty="0" smtClean="0"/>
              <a:t> </a:t>
            </a:r>
            <a:r>
              <a:rPr lang="en-US" sz="2400" dirty="0" err="1" smtClean="0"/>
              <a:t>дело</a:t>
            </a:r>
            <a:r>
              <a:rPr lang="en-US" sz="2400" dirty="0" smtClean="0"/>
              <a:t> </a:t>
            </a:r>
            <a:r>
              <a:rPr lang="en-US" sz="2400" dirty="0" err="1" smtClean="0"/>
              <a:t>Huga</a:t>
            </a:r>
            <a:r>
              <a:rPr lang="en-US" sz="2400" dirty="0" smtClean="0"/>
              <a:t> Grotius-а о </a:t>
            </a:r>
            <a:r>
              <a:rPr lang="en-US" sz="2400" dirty="0" err="1" smtClean="0"/>
              <a:t>међународном</a:t>
            </a:r>
            <a:r>
              <a:rPr lang="en-US" sz="2400" dirty="0" smtClean="0"/>
              <a:t> </a:t>
            </a:r>
            <a:r>
              <a:rPr lang="en-US" sz="2400" dirty="0" err="1" smtClean="0"/>
              <a:t>јавном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праву</a:t>
            </a:r>
            <a:r>
              <a:rPr lang="en-US" sz="2400" dirty="0" smtClean="0"/>
              <a:t>. „</a:t>
            </a:r>
            <a:r>
              <a:rPr lang="en-US" sz="2400" i="1" dirty="0" smtClean="0"/>
              <a:t>De </a:t>
            </a:r>
            <a:r>
              <a:rPr lang="en-US" sz="2400" i="1" dirty="0" err="1" smtClean="0"/>
              <a:t>Iure</a:t>
            </a:r>
            <a:r>
              <a:rPr lang="en-US" sz="2400" i="1" dirty="0" smtClean="0"/>
              <a:t> Belli ac </a:t>
            </a:r>
            <a:r>
              <a:rPr lang="en-US" sz="2400" i="1" dirty="0" err="1" smtClean="0"/>
              <a:t>Pacis</a:t>
            </a:r>
            <a:r>
              <a:rPr lang="en-US" sz="2400" dirty="0" smtClean="0"/>
              <a:t>“,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извршило</a:t>
            </a:r>
            <a:r>
              <a:rPr lang="en-US" sz="2400" dirty="0" smtClean="0"/>
              <a:t> </a:t>
            </a:r>
            <a:r>
              <a:rPr lang="en-US" sz="2400" dirty="0" err="1" smtClean="0"/>
              <a:t>огроман</a:t>
            </a:r>
            <a:r>
              <a:rPr lang="en-US" sz="2400" dirty="0" smtClean="0"/>
              <a:t> </a:t>
            </a:r>
            <a:r>
              <a:rPr lang="en-US" sz="2400" dirty="0" err="1" smtClean="0"/>
              <a:t>утицај</a:t>
            </a:r>
            <a:r>
              <a:rPr lang="en-US" sz="2400" dirty="0" smtClean="0"/>
              <a:t> у </a:t>
            </a:r>
            <a:r>
              <a:rPr lang="en-US" sz="2400" dirty="0" err="1" smtClean="0"/>
              <a:t>развитку</a:t>
            </a:r>
            <a:r>
              <a:rPr lang="en-US" sz="2400" dirty="0" smtClean="0"/>
              <a:t> </a:t>
            </a:r>
            <a:r>
              <a:rPr lang="en-US" sz="2400" dirty="0" err="1" smtClean="0"/>
              <a:t>науке</a:t>
            </a:r>
            <a:r>
              <a:rPr lang="en-US" sz="2400" dirty="0" smtClean="0"/>
              <a:t> </a:t>
            </a:r>
            <a:r>
              <a:rPr lang="en-US" sz="2400" dirty="0" err="1" smtClean="0"/>
              <a:t>међународног</a:t>
            </a:r>
            <a:r>
              <a:rPr lang="en-US" sz="2400" dirty="0" smtClean="0"/>
              <a:t> </a:t>
            </a:r>
            <a:r>
              <a:rPr lang="en-US" sz="2400" dirty="0" err="1" smtClean="0"/>
              <a:t>јавног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права</a:t>
            </a:r>
            <a:r>
              <a:rPr lang="en-US" sz="2400" dirty="0" smtClean="0"/>
              <a:t>. </a:t>
            </a:r>
            <a:r>
              <a:rPr lang="en-US" sz="2400" dirty="0" err="1" smtClean="0"/>
              <a:t>Иако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Вестфалски</a:t>
            </a:r>
            <a:r>
              <a:rPr lang="en-US" sz="2400" dirty="0" smtClean="0"/>
              <a:t> </a:t>
            </a:r>
            <a:r>
              <a:rPr lang="en-US" sz="2400" dirty="0" err="1" smtClean="0"/>
              <a:t>уговор</a:t>
            </a:r>
            <a:r>
              <a:rPr lang="en-US" sz="2400" dirty="0" smtClean="0"/>
              <a:t> (1648) </a:t>
            </a:r>
            <a:r>
              <a:rPr lang="en-US" sz="2400" dirty="0" err="1" smtClean="0"/>
              <a:t>поставио</a:t>
            </a:r>
            <a:r>
              <a:rPr lang="en-US" sz="2400" dirty="0" smtClean="0"/>
              <a:t> </a:t>
            </a:r>
            <a:r>
              <a:rPr lang="en-US" sz="2400" dirty="0" err="1" smtClean="0"/>
              <a:t>начело</a:t>
            </a:r>
            <a:r>
              <a:rPr lang="en-US" sz="2400" dirty="0" smtClean="0"/>
              <a:t> </a:t>
            </a:r>
            <a:r>
              <a:rPr lang="en-US" sz="2400" dirty="0" err="1" smtClean="0"/>
              <a:t>суверене</a:t>
            </a:r>
            <a:r>
              <a:rPr lang="en-US" sz="2400" dirty="0" smtClean="0"/>
              <a:t> </a:t>
            </a:r>
            <a:r>
              <a:rPr lang="en-US" sz="2400" dirty="0" err="1" smtClean="0"/>
              <a:t>једнакости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држава</a:t>
            </a:r>
            <a:r>
              <a:rPr lang="en-US" sz="2400" dirty="0" smtClean="0"/>
              <a:t>, </a:t>
            </a:r>
            <a:r>
              <a:rPr lang="en-US" sz="2400" dirty="0" err="1" smtClean="0"/>
              <a:t>улога</a:t>
            </a:r>
            <a:r>
              <a:rPr lang="en-US" sz="2400" dirty="0" smtClean="0"/>
              <a:t> </a:t>
            </a:r>
            <a:r>
              <a:rPr lang="en-US" sz="2400" dirty="0" err="1" smtClean="0"/>
              <a:t>великих</a:t>
            </a:r>
            <a:r>
              <a:rPr lang="en-US" sz="2400" dirty="0" smtClean="0"/>
              <a:t> </a:t>
            </a:r>
            <a:r>
              <a:rPr lang="en-US" sz="2400" dirty="0" err="1" smtClean="0"/>
              <a:t>сила</a:t>
            </a:r>
            <a:r>
              <a:rPr lang="en-US" sz="2400" dirty="0" smtClean="0"/>
              <a:t> у </a:t>
            </a:r>
            <a:r>
              <a:rPr lang="en-US" sz="2400" dirty="0" err="1" smtClean="0"/>
              <a:t>међ</a:t>
            </a:r>
            <a:r>
              <a:rPr lang="en-US" sz="2400" dirty="0" smtClean="0"/>
              <a:t>. </a:t>
            </a:r>
            <a:r>
              <a:rPr lang="en-US" sz="2400" dirty="0" err="1" smtClean="0"/>
              <a:t>односима</a:t>
            </a:r>
            <a:r>
              <a:rPr lang="en-US" sz="2400" dirty="0" smtClean="0"/>
              <a:t> </a:t>
            </a:r>
            <a:r>
              <a:rPr lang="en-US" sz="2400" dirty="0" err="1" smtClean="0"/>
              <a:t>све</a:t>
            </a:r>
            <a:r>
              <a:rPr lang="en-US" sz="2400" dirty="0" smtClean="0"/>
              <a:t> </a:t>
            </a:r>
            <a:r>
              <a:rPr lang="en-US" sz="2400" dirty="0" err="1" smtClean="0"/>
              <a:t>више</a:t>
            </a:r>
            <a:r>
              <a:rPr lang="en-US" sz="2400" dirty="0" smtClean="0"/>
              <a:t> </a:t>
            </a:r>
            <a:r>
              <a:rPr lang="en-US" sz="2400" dirty="0" err="1" smtClean="0"/>
              <a:t>расте</a:t>
            </a:r>
            <a:r>
              <a:rPr lang="en-US" sz="2400" dirty="0" smtClean="0"/>
              <a:t>. </a:t>
            </a:r>
            <a:r>
              <a:rPr lang="en-US" sz="2400" dirty="0" err="1" smtClean="0"/>
              <a:t>Револуционарна</a:t>
            </a:r>
            <a:r>
              <a:rPr lang="en-US" sz="2400" dirty="0" smtClean="0"/>
              <a:t> </a:t>
            </a:r>
            <a:r>
              <a:rPr lang="en-US" sz="2400" dirty="0" err="1" smtClean="0"/>
              <a:t>француска</a:t>
            </a:r>
            <a:r>
              <a:rPr lang="en-US" sz="2400" dirty="0" smtClean="0"/>
              <a:t> </a:t>
            </a:r>
            <a:r>
              <a:rPr lang="en-US" sz="2400" dirty="0" err="1" smtClean="0"/>
              <a:t>буржоазија</a:t>
            </a:r>
            <a:r>
              <a:rPr lang="en-US" sz="2400" dirty="0" smtClean="0"/>
              <a:t> </a:t>
            </a:r>
            <a:r>
              <a:rPr lang="en-US" sz="2400" dirty="0" err="1" smtClean="0"/>
              <a:t>истиче</a:t>
            </a:r>
            <a:r>
              <a:rPr lang="en-US" sz="2400" dirty="0" smtClean="0"/>
              <a:t> </a:t>
            </a:r>
            <a:r>
              <a:rPr lang="en-US" sz="2400" dirty="0" err="1" smtClean="0"/>
              <a:t>низ</a:t>
            </a:r>
            <a:r>
              <a:rPr lang="en-US" sz="2400" dirty="0" smtClean="0"/>
              <a:t> </a:t>
            </a:r>
            <a:r>
              <a:rPr lang="en-US" sz="2400" dirty="0" err="1" smtClean="0"/>
              <a:t>нових</a:t>
            </a:r>
            <a:r>
              <a:rPr lang="en-US" sz="2400" dirty="0" smtClean="0"/>
              <a:t> </a:t>
            </a:r>
            <a:r>
              <a:rPr lang="en-US" sz="2400" dirty="0" err="1" smtClean="0"/>
              <a:t>начела</a:t>
            </a:r>
            <a:r>
              <a:rPr lang="en-US" sz="2400" dirty="0" smtClean="0"/>
              <a:t>, </a:t>
            </a:r>
            <a:r>
              <a:rPr lang="en-US" sz="2400" dirty="0" err="1" smtClean="0"/>
              <a:t>као</a:t>
            </a:r>
            <a:r>
              <a:rPr lang="en-US" sz="2400" dirty="0" smtClean="0"/>
              <a:t> </a:t>
            </a:r>
            <a:r>
              <a:rPr lang="en-US" sz="2400" dirty="0" err="1" smtClean="0"/>
              <a:t>што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принцип</a:t>
            </a:r>
            <a:r>
              <a:rPr lang="en-US" sz="2400" dirty="0" smtClean="0"/>
              <a:t> </a:t>
            </a:r>
            <a:r>
              <a:rPr lang="en-US" sz="2400" dirty="0" err="1" smtClean="0"/>
              <a:t>немешања</a:t>
            </a:r>
            <a:r>
              <a:rPr lang="en-US" sz="2400" dirty="0" smtClean="0"/>
              <a:t> у </a:t>
            </a:r>
            <a:r>
              <a:rPr lang="en-US" sz="2400" dirty="0" err="1" smtClean="0"/>
              <a:t>унутрашње</a:t>
            </a:r>
            <a:r>
              <a:rPr lang="en-US" sz="2400" dirty="0" smtClean="0"/>
              <a:t> </a:t>
            </a:r>
            <a:r>
              <a:rPr lang="en-US" sz="2400" dirty="0" err="1" smtClean="0"/>
              <a:t>послове</a:t>
            </a:r>
            <a:r>
              <a:rPr lang="en-US" sz="2400" dirty="0" smtClean="0"/>
              <a:t> </a:t>
            </a:r>
            <a:r>
              <a:rPr lang="en-US" sz="2400" dirty="0" err="1" smtClean="0"/>
              <a:t>других</a:t>
            </a:r>
            <a:r>
              <a:rPr lang="en-US" sz="2400" dirty="0" smtClean="0"/>
              <a:t> </a:t>
            </a:r>
            <a:r>
              <a:rPr lang="en-US" sz="2400" dirty="0" err="1" smtClean="0"/>
              <a:t>држава</a:t>
            </a:r>
            <a:r>
              <a:rPr lang="en-US" sz="2400" dirty="0" smtClean="0"/>
              <a:t>, </a:t>
            </a:r>
            <a:r>
              <a:rPr lang="en-US" sz="2400" dirty="0" err="1" smtClean="0"/>
              <a:t>територијални</a:t>
            </a:r>
            <a:r>
              <a:rPr lang="en-US" sz="2400" dirty="0" smtClean="0"/>
              <a:t> </a:t>
            </a:r>
            <a:r>
              <a:rPr lang="en-US" sz="2400" dirty="0" err="1" smtClean="0"/>
              <a:t>интегритет</a:t>
            </a:r>
            <a:r>
              <a:rPr lang="en-US" sz="2400" dirty="0" smtClean="0"/>
              <a:t>, </a:t>
            </a:r>
            <a:r>
              <a:rPr lang="en-US" sz="2400" dirty="0" err="1" smtClean="0"/>
              <a:t>решавање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територијалних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питања</a:t>
            </a:r>
            <a:r>
              <a:rPr lang="en-US" sz="2400" dirty="0" smtClean="0"/>
              <a:t> </a:t>
            </a:r>
            <a:r>
              <a:rPr lang="en-US" sz="2400" dirty="0" err="1" smtClean="0"/>
              <a:t>путем</a:t>
            </a:r>
            <a:r>
              <a:rPr lang="en-US" sz="2400" dirty="0" smtClean="0"/>
              <a:t> </a:t>
            </a:r>
            <a:r>
              <a:rPr lang="en-US" sz="2400" dirty="0" err="1" smtClean="0"/>
              <a:t>плабисцита</a:t>
            </a:r>
            <a:r>
              <a:rPr lang="en-US" sz="2400" dirty="0" smtClean="0"/>
              <a:t> (</a:t>
            </a:r>
            <a:r>
              <a:rPr lang="en-US" sz="2400" dirty="0" err="1" smtClean="0"/>
              <a:t>Авињон</a:t>
            </a:r>
            <a:r>
              <a:rPr lang="en-US" sz="2400" dirty="0" smtClean="0"/>
              <a:t>, </a:t>
            </a:r>
            <a:r>
              <a:rPr lang="en-US" sz="2400" dirty="0" err="1" smtClean="0"/>
              <a:t>Савоја</a:t>
            </a:r>
            <a:r>
              <a:rPr lang="en-US" sz="2400" dirty="0" smtClean="0"/>
              <a:t> </a:t>
            </a:r>
            <a:r>
              <a:rPr lang="en-US" sz="2400" dirty="0" err="1" smtClean="0"/>
              <a:t>итд</a:t>
            </a:r>
            <a:r>
              <a:rPr lang="en-US" sz="2400" dirty="0" smtClean="0"/>
              <a:t>.). </a:t>
            </a:r>
            <a:r>
              <a:rPr lang="en-US" sz="2400" dirty="0" err="1" smtClean="0"/>
              <a:t>Декларација</a:t>
            </a:r>
            <a:r>
              <a:rPr lang="en-US" sz="2400" dirty="0" smtClean="0"/>
              <a:t> </a:t>
            </a:r>
            <a:r>
              <a:rPr lang="en-US" sz="2400" dirty="0" err="1" smtClean="0"/>
              <a:t>коју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редиговао</a:t>
            </a:r>
            <a:r>
              <a:rPr lang="en-US" sz="2400" dirty="0" smtClean="0"/>
              <a:t> </a:t>
            </a:r>
            <a:r>
              <a:rPr lang="en-US" sz="2400" dirty="0" err="1" smtClean="0"/>
              <a:t>опат</a:t>
            </a:r>
            <a:r>
              <a:rPr lang="en-US" sz="2400" dirty="0" smtClean="0"/>
              <a:t> </a:t>
            </a:r>
            <a:r>
              <a:rPr lang="en-US" sz="2400" dirty="0" err="1" smtClean="0"/>
              <a:t>Грегоар</a:t>
            </a:r>
            <a:r>
              <a:rPr lang="en-US" sz="2400" dirty="0" smtClean="0"/>
              <a:t>, </a:t>
            </a:r>
            <a:r>
              <a:rPr lang="en-US" sz="2400" dirty="0" err="1" smtClean="0"/>
              <a:t>садржи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правило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су</a:t>
            </a:r>
            <a:r>
              <a:rPr lang="en-US" sz="2400" dirty="0" smtClean="0"/>
              <a:t> „</a:t>
            </a:r>
            <a:r>
              <a:rPr lang="en-US" sz="2400" dirty="0" err="1" smtClean="0"/>
              <a:t>уговори</a:t>
            </a:r>
            <a:r>
              <a:rPr lang="en-US" sz="2400" dirty="0" smtClean="0"/>
              <a:t> </a:t>
            </a:r>
            <a:r>
              <a:rPr lang="en-US" sz="2400" dirty="0" err="1" smtClean="0"/>
              <a:t>између</a:t>
            </a:r>
            <a:r>
              <a:rPr lang="en-US" sz="2400" dirty="0" smtClean="0"/>
              <a:t> </a:t>
            </a:r>
            <a:r>
              <a:rPr lang="en-US" sz="2400" dirty="0" err="1" smtClean="0"/>
              <a:t>држава</a:t>
            </a:r>
            <a:r>
              <a:rPr lang="en-US" sz="2400" dirty="0" smtClean="0"/>
              <a:t> </a:t>
            </a:r>
            <a:r>
              <a:rPr lang="en-US" sz="2400" dirty="0" err="1" smtClean="0"/>
              <a:t>свети</a:t>
            </a:r>
            <a:r>
              <a:rPr lang="en-US" sz="2400" dirty="0" smtClean="0"/>
              <a:t> и </a:t>
            </a:r>
            <a:r>
              <a:rPr lang="en-US" sz="2400" dirty="0" err="1" smtClean="0"/>
              <a:t>ненарушиви</a:t>
            </a:r>
            <a:r>
              <a:rPr lang="en-US" sz="1800" dirty="0" smtClean="0"/>
              <a:t>“.</a:t>
            </a:r>
            <a:endParaRPr lang="en-US" sz="1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 numCol="1">
            <a:noAutofit/>
          </a:bodyPr>
          <a:lstStyle/>
          <a:p>
            <a:pPr algn="just">
              <a:buNone/>
            </a:pPr>
            <a:r>
              <a:rPr lang="en-US" sz="1800" dirty="0" smtClean="0"/>
              <a:t>       XIX </a:t>
            </a:r>
            <a:r>
              <a:rPr lang="en-US" sz="1800" dirty="0" err="1" smtClean="0"/>
              <a:t>век</a:t>
            </a:r>
            <a:r>
              <a:rPr lang="en-US" sz="1800" dirty="0" smtClean="0"/>
              <a:t> </a:t>
            </a:r>
            <a:r>
              <a:rPr lang="en-US" sz="1800" dirty="0" err="1" smtClean="0"/>
              <a:t>обележава</a:t>
            </a:r>
            <a:r>
              <a:rPr lang="en-US" sz="1800" dirty="0" smtClean="0"/>
              <a:t> </a:t>
            </a:r>
            <a:r>
              <a:rPr lang="en-US" sz="1800" dirty="0" err="1" smtClean="0"/>
              <a:t>нагли</a:t>
            </a:r>
            <a:r>
              <a:rPr lang="en-US" sz="1800" dirty="0" smtClean="0"/>
              <a:t> </a:t>
            </a:r>
            <a:r>
              <a:rPr lang="en-US" sz="1800" dirty="0" err="1" smtClean="0"/>
              <a:t>развој</a:t>
            </a:r>
            <a:r>
              <a:rPr lang="en-US" sz="1800" dirty="0" smtClean="0"/>
              <a:t> </a:t>
            </a:r>
            <a:r>
              <a:rPr lang="en-US" sz="1800" dirty="0" err="1" smtClean="0"/>
              <a:t>међународног</a:t>
            </a:r>
            <a:r>
              <a:rPr lang="en-US" sz="1800" dirty="0" smtClean="0"/>
              <a:t> </a:t>
            </a:r>
            <a:r>
              <a:rPr lang="en-US" sz="1800" dirty="0" err="1" smtClean="0"/>
              <a:t>јавног</a:t>
            </a:r>
            <a:r>
              <a:rPr lang="en-US" sz="1800" dirty="0" smtClean="0"/>
              <a:t> </a:t>
            </a:r>
            <a:r>
              <a:rPr lang="en-US" sz="1800" dirty="0" err="1" smtClean="0"/>
              <a:t>права</a:t>
            </a:r>
            <a:r>
              <a:rPr lang="en-US" sz="1800" dirty="0" smtClean="0"/>
              <a:t>: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Бечком</a:t>
            </a:r>
            <a:r>
              <a:rPr lang="en-US" sz="1800" dirty="0" smtClean="0"/>
              <a:t> (1815) и </a:t>
            </a:r>
            <a:r>
              <a:rPr lang="en-US" sz="1800" dirty="0" err="1" smtClean="0"/>
              <a:t>Ахенском</a:t>
            </a:r>
            <a:r>
              <a:rPr lang="en-US" sz="1800" dirty="0" smtClean="0"/>
              <a:t> </a:t>
            </a:r>
            <a:r>
              <a:rPr lang="en-US" sz="1800" dirty="0" err="1" smtClean="0"/>
              <a:t>конгресу</a:t>
            </a:r>
            <a:r>
              <a:rPr lang="en-US" sz="1800" dirty="0" smtClean="0"/>
              <a:t> (1818) </a:t>
            </a:r>
            <a:r>
              <a:rPr lang="en-US" sz="1800" dirty="0" err="1" smtClean="0"/>
              <a:t>долази</a:t>
            </a:r>
            <a:r>
              <a:rPr lang="en-US" sz="1800" dirty="0" smtClean="0"/>
              <a:t> </a:t>
            </a:r>
            <a:r>
              <a:rPr lang="en-US" sz="1800" dirty="0" err="1" smtClean="0"/>
              <a:t>до</a:t>
            </a:r>
            <a:r>
              <a:rPr lang="en-US" sz="1800" dirty="0" smtClean="0"/>
              <a:t> </a:t>
            </a:r>
            <a:r>
              <a:rPr lang="en-US" sz="1800" dirty="0" err="1" smtClean="0"/>
              <a:t>делимичне</a:t>
            </a:r>
            <a:r>
              <a:rPr lang="en-US" sz="1800" dirty="0" smtClean="0"/>
              <a:t> </a:t>
            </a:r>
            <a:r>
              <a:rPr lang="en-US" sz="1800" dirty="0" err="1" smtClean="0"/>
              <a:t>кодификације</a:t>
            </a:r>
            <a:r>
              <a:rPr lang="en-US" sz="1800" dirty="0" smtClean="0"/>
              <a:t> </a:t>
            </a:r>
            <a:r>
              <a:rPr lang="en-US" sz="1800" dirty="0" err="1" smtClean="0"/>
              <a:t>дипломатског</a:t>
            </a:r>
            <a:r>
              <a:rPr lang="en-US" sz="1800" dirty="0" smtClean="0"/>
              <a:t> </a:t>
            </a:r>
            <a:r>
              <a:rPr lang="en-US" sz="1800" dirty="0" err="1" smtClean="0"/>
              <a:t>права</a:t>
            </a:r>
            <a:r>
              <a:rPr lang="en-US" sz="1800" dirty="0" smtClean="0"/>
              <a:t>; </a:t>
            </a:r>
            <a:r>
              <a:rPr lang="en-US" sz="1800" dirty="0" err="1" smtClean="0"/>
              <a:t>међународна</a:t>
            </a:r>
            <a:r>
              <a:rPr lang="en-US" sz="1800" dirty="0" smtClean="0"/>
              <a:t> </a:t>
            </a:r>
            <a:r>
              <a:rPr lang="en-US" sz="1800" dirty="0" err="1" smtClean="0"/>
              <a:t>арбитража</a:t>
            </a:r>
            <a:r>
              <a:rPr lang="en-US" sz="1800" dirty="0" smtClean="0"/>
              <a:t> </a:t>
            </a:r>
            <a:r>
              <a:rPr lang="en-US" sz="1800" dirty="0" err="1" smtClean="0"/>
              <a:t>снажно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развија</a:t>
            </a:r>
            <a:r>
              <a:rPr lang="en-US" sz="1800" dirty="0" smtClean="0"/>
              <a:t>; </a:t>
            </a:r>
            <a:r>
              <a:rPr lang="en-US" sz="1800" dirty="0" err="1" smtClean="0"/>
              <a:t>Хашке</a:t>
            </a:r>
            <a:r>
              <a:rPr lang="en-US" sz="1800" dirty="0" smtClean="0"/>
              <a:t> </a:t>
            </a:r>
            <a:r>
              <a:rPr lang="en-US" sz="1800" dirty="0" err="1" smtClean="0"/>
              <a:t>конференције</a:t>
            </a:r>
            <a:r>
              <a:rPr lang="en-US" sz="1800" dirty="0" smtClean="0"/>
              <a:t> </a:t>
            </a:r>
            <a:r>
              <a:rPr lang="en-US" sz="1800" dirty="0" err="1" smtClean="0"/>
              <a:t>мира</a:t>
            </a:r>
            <a:r>
              <a:rPr lang="en-US" sz="1800" dirty="0" smtClean="0"/>
              <a:t> (1899. </a:t>
            </a:r>
            <a:r>
              <a:rPr lang="en-US" sz="1800" dirty="0" err="1" smtClean="0"/>
              <a:t>године</a:t>
            </a:r>
            <a:r>
              <a:rPr lang="en-US" sz="1800" dirty="0" smtClean="0"/>
              <a:t> и 1907. </a:t>
            </a:r>
            <a:r>
              <a:rPr lang="en-US" sz="1800" dirty="0" err="1" smtClean="0"/>
              <a:t>године</a:t>
            </a:r>
            <a:r>
              <a:rPr lang="en-US" sz="1800" dirty="0" smtClean="0"/>
              <a:t>) </a:t>
            </a:r>
            <a:r>
              <a:rPr lang="en-US" sz="1800" dirty="0" err="1" smtClean="0"/>
              <a:t>дају</a:t>
            </a:r>
            <a:r>
              <a:rPr lang="en-US" sz="1800" dirty="0" smtClean="0"/>
              <a:t> </a:t>
            </a:r>
            <a:r>
              <a:rPr lang="en-US" sz="1800" dirty="0" err="1" smtClean="0"/>
              <a:t>велики</a:t>
            </a:r>
            <a:r>
              <a:rPr lang="en-US" sz="1800" dirty="0" smtClean="0"/>
              <a:t> </a:t>
            </a:r>
            <a:r>
              <a:rPr lang="en-US" sz="1800" dirty="0" err="1" smtClean="0"/>
              <a:t>допринос</a:t>
            </a:r>
            <a:r>
              <a:rPr lang="en-US" sz="1800" dirty="0" smtClean="0"/>
              <a:t> </a:t>
            </a:r>
            <a:r>
              <a:rPr lang="en-US" sz="1800" dirty="0" err="1" smtClean="0"/>
              <a:t>кодификацији</a:t>
            </a:r>
            <a:r>
              <a:rPr lang="en-US" sz="1800" dirty="0" smtClean="0"/>
              <a:t> </a:t>
            </a:r>
            <a:r>
              <a:rPr lang="en-US" sz="1800" dirty="0" err="1" smtClean="0"/>
              <a:t>међ</a:t>
            </a:r>
            <a:r>
              <a:rPr lang="en-US" sz="1800" dirty="0" smtClean="0"/>
              <a:t>. </a:t>
            </a:r>
            <a:r>
              <a:rPr lang="en-US" sz="1800" dirty="0" err="1" smtClean="0"/>
              <a:t>ратног</a:t>
            </a:r>
            <a:r>
              <a:rPr lang="en-US" sz="1800" dirty="0" smtClean="0"/>
              <a:t> </a:t>
            </a:r>
            <a:r>
              <a:rPr lang="en-US" sz="1800" dirty="0" err="1" smtClean="0"/>
              <a:t>права</a:t>
            </a:r>
            <a:r>
              <a:rPr lang="en-US" sz="1800" dirty="0" smtClean="0"/>
              <a:t> и </a:t>
            </a:r>
            <a:r>
              <a:rPr lang="en-US" sz="1800" dirty="0" err="1" smtClean="0"/>
              <a:t>оснива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међ</a:t>
            </a:r>
            <a:r>
              <a:rPr lang="en-US" sz="1800" dirty="0" smtClean="0"/>
              <a:t>. </a:t>
            </a:r>
            <a:r>
              <a:rPr lang="en-US" sz="1800" dirty="0" err="1" smtClean="0"/>
              <a:t>арбитражни</a:t>
            </a:r>
            <a:r>
              <a:rPr lang="en-US" sz="1800" dirty="0" smtClean="0"/>
              <a:t> </a:t>
            </a:r>
            <a:r>
              <a:rPr lang="en-US" sz="1800" dirty="0" err="1" smtClean="0"/>
              <a:t>суд</a:t>
            </a:r>
            <a:r>
              <a:rPr lang="en-US" sz="1800" dirty="0" smtClean="0"/>
              <a:t>. У </a:t>
            </a:r>
            <a:r>
              <a:rPr lang="en-US" sz="1800" dirty="0" err="1" smtClean="0"/>
              <a:t>другој</a:t>
            </a:r>
            <a:r>
              <a:rPr lang="en-US" sz="1800" dirty="0" smtClean="0"/>
              <a:t> </a:t>
            </a:r>
            <a:r>
              <a:rPr lang="en-US" sz="1800" dirty="0" err="1" smtClean="0"/>
              <a:t>половини</a:t>
            </a:r>
            <a:r>
              <a:rPr lang="en-US" sz="1800" dirty="0" smtClean="0"/>
              <a:t> XIX и </a:t>
            </a:r>
            <a:r>
              <a:rPr lang="en-US" sz="1800" dirty="0" err="1" smtClean="0"/>
              <a:t>почетком</a:t>
            </a:r>
            <a:r>
              <a:rPr lang="en-US" sz="1800" dirty="0" smtClean="0"/>
              <a:t> XX </a:t>
            </a:r>
            <a:r>
              <a:rPr lang="en-US" sz="1800" dirty="0" err="1" smtClean="0"/>
              <a:t>века</a:t>
            </a:r>
            <a:r>
              <a:rPr lang="en-US" sz="1800" dirty="0" smtClean="0"/>
              <a:t> </a:t>
            </a:r>
            <a:r>
              <a:rPr lang="en-US" sz="1800" dirty="0" err="1" smtClean="0"/>
              <a:t>долази</a:t>
            </a:r>
            <a:r>
              <a:rPr lang="en-US" sz="1800" dirty="0" smtClean="0"/>
              <a:t> </a:t>
            </a:r>
            <a:r>
              <a:rPr lang="en-US" sz="1800" dirty="0" err="1" smtClean="0"/>
              <a:t>до</a:t>
            </a:r>
            <a:r>
              <a:rPr lang="en-US" sz="1800" dirty="0" smtClean="0"/>
              <a:t> </a:t>
            </a:r>
            <a:r>
              <a:rPr lang="en-US" sz="1800" dirty="0" err="1" smtClean="0"/>
              <a:t>интензивне</a:t>
            </a:r>
            <a:r>
              <a:rPr lang="en-US" sz="1800" dirty="0" smtClean="0"/>
              <a:t> </a:t>
            </a:r>
            <a:r>
              <a:rPr lang="en-US" sz="1800" dirty="0" err="1" smtClean="0"/>
              <a:t>доктринарне</a:t>
            </a:r>
            <a:r>
              <a:rPr lang="en-US" sz="1800" dirty="0" smtClean="0"/>
              <a:t> </a:t>
            </a:r>
            <a:r>
              <a:rPr lang="en-US" sz="1800" dirty="0" err="1" smtClean="0"/>
              <a:t>кодификације</a:t>
            </a:r>
            <a:r>
              <a:rPr lang="en-US" sz="1800" dirty="0" smtClean="0"/>
              <a:t> </a:t>
            </a:r>
            <a:r>
              <a:rPr lang="en-US" sz="1800" dirty="0" err="1" smtClean="0"/>
              <a:t>међународног</a:t>
            </a:r>
            <a:r>
              <a:rPr lang="en-US" sz="1800" dirty="0" smtClean="0"/>
              <a:t> </a:t>
            </a:r>
            <a:r>
              <a:rPr lang="en-US" sz="1800" dirty="0" err="1" smtClean="0"/>
              <a:t>јавног</a:t>
            </a:r>
            <a:r>
              <a:rPr lang="en-US" sz="1800" dirty="0" smtClean="0"/>
              <a:t> </a:t>
            </a:r>
            <a:r>
              <a:rPr lang="en-US" sz="1800" dirty="0" err="1" smtClean="0"/>
              <a:t>права</a:t>
            </a:r>
            <a:r>
              <a:rPr lang="en-US" sz="1800" dirty="0" smtClean="0"/>
              <a:t>. </a:t>
            </a:r>
            <a:r>
              <a:rPr lang="en-US" sz="1800" dirty="0" err="1" smtClean="0"/>
              <a:t>Појављује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принцип</a:t>
            </a:r>
            <a:r>
              <a:rPr lang="en-US" sz="1800" dirty="0" smtClean="0"/>
              <a:t> </a:t>
            </a:r>
            <a:r>
              <a:rPr lang="en-US" sz="1800" dirty="0" err="1" smtClean="0"/>
              <a:t>слободе</a:t>
            </a:r>
            <a:r>
              <a:rPr lang="en-US" sz="1800" dirty="0" smtClean="0"/>
              <a:t> </a:t>
            </a:r>
            <a:r>
              <a:rPr lang="en-US" sz="1800" dirty="0" err="1" smtClean="0"/>
              <a:t>пловидбе</a:t>
            </a:r>
            <a:r>
              <a:rPr lang="en-US" sz="1800" dirty="0" smtClean="0"/>
              <a:t> </a:t>
            </a:r>
            <a:r>
              <a:rPr lang="en-US" sz="1800" dirty="0" err="1" smtClean="0"/>
              <a:t>међ</a:t>
            </a:r>
            <a:r>
              <a:rPr lang="en-US" sz="1800" dirty="0" smtClean="0"/>
              <a:t>. </a:t>
            </a:r>
            <a:r>
              <a:rPr lang="en-US" sz="1800" dirty="0" err="1" smtClean="0"/>
              <a:t>рекама</a:t>
            </a:r>
            <a:r>
              <a:rPr lang="en-US" sz="1800" dirty="0" smtClean="0"/>
              <a:t>; </a:t>
            </a:r>
            <a:r>
              <a:rPr lang="en-US" sz="1800" dirty="0" err="1" smtClean="0"/>
              <a:t>утврђују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правила</a:t>
            </a:r>
            <a:r>
              <a:rPr lang="en-US" sz="1800" dirty="0" smtClean="0"/>
              <a:t> </a:t>
            </a:r>
            <a:r>
              <a:rPr lang="en-US" sz="1800" dirty="0" err="1" smtClean="0"/>
              <a:t>колонијалне</a:t>
            </a:r>
            <a:r>
              <a:rPr lang="en-US" sz="1800" dirty="0" smtClean="0"/>
              <a:t> </a:t>
            </a:r>
            <a:r>
              <a:rPr lang="en-US" sz="1800" dirty="0" err="1" smtClean="0"/>
              <a:t>окупације</a:t>
            </a:r>
            <a:r>
              <a:rPr lang="en-US" sz="1800" dirty="0" smtClean="0"/>
              <a:t> </a:t>
            </a:r>
            <a:r>
              <a:rPr lang="en-US" sz="1800" dirty="0" err="1" smtClean="0"/>
              <a:t>неподељеног</a:t>
            </a:r>
            <a:r>
              <a:rPr lang="en-US" sz="1800" dirty="0" smtClean="0"/>
              <a:t> </a:t>
            </a:r>
            <a:r>
              <a:rPr lang="en-US" sz="1800" dirty="0" err="1" smtClean="0"/>
              <a:t>света</a:t>
            </a:r>
            <a:r>
              <a:rPr lang="en-US" sz="1800" dirty="0" smtClean="0"/>
              <a:t> (</a:t>
            </a:r>
            <a:r>
              <a:rPr lang="en-US" sz="1800" dirty="0" err="1" smtClean="0"/>
              <a:t>Берлински</a:t>
            </a:r>
            <a:r>
              <a:rPr lang="en-US" sz="1800" dirty="0" smtClean="0"/>
              <a:t> </a:t>
            </a:r>
            <a:r>
              <a:rPr lang="en-US" sz="1800" dirty="0" err="1" smtClean="0"/>
              <a:t>акт</a:t>
            </a:r>
            <a:r>
              <a:rPr lang="en-US" sz="1800" dirty="0" smtClean="0"/>
              <a:t> </a:t>
            </a:r>
            <a:r>
              <a:rPr lang="en-US" sz="1800" dirty="0" err="1" smtClean="0"/>
              <a:t>из</a:t>
            </a:r>
            <a:r>
              <a:rPr lang="en-US" sz="1800" dirty="0" smtClean="0"/>
              <a:t> 1885. </a:t>
            </a:r>
            <a:r>
              <a:rPr lang="en-US" sz="1800" dirty="0" err="1" smtClean="0"/>
              <a:t>године</a:t>
            </a:r>
            <a:r>
              <a:rPr lang="en-US" sz="1800" dirty="0" smtClean="0"/>
              <a:t>). </a:t>
            </a:r>
            <a:r>
              <a:rPr lang="en-US" sz="1800" dirty="0" err="1" smtClean="0"/>
              <a:t>После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Првог</a:t>
            </a:r>
            <a:r>
              <a:rPr lang="en-US" sz="1800" dirty="0" smtClean="0"/>
              <a:t> </a:t>
            </a:r>
            <a:r>
              <a:rPr lang="en-US" sz="1800" dirty="0" err="1" smtClean="0"/>
              <a:t>светског</a:t>
            </a:r>
            <a:r>
              <a:rPr lang="en-US" sz="1800" dirty="0" smtClean="0"/>
              <a:t> </a:t>
            </a:r>
            <a:r>
              <a:rPr lang="en-US" sz="1800" dirty="0" err="1" smtClean="0"/>
              <a:t>рата</a:t>
            </a:r>
            <a:r>
              <a:rPr lang="en-US" sz="1800" dirty="0" smtClean="0"/>
              <a:t> </a:t>
            </a:r>
            <a:r>
              <a:rPr lang="en-US" sz="1800" dirty="0" err="1" smtClean="0"/>
              <a:t>долази</a:t>
            </a:r>
            <a:r>
              <a:rPr lang="en-US" sz="1800" dirty="0" smtClean="0"/>
              <a:t> </a:t>
            </a:r>
            <a:r>
              <a:rPr lang="en-US" sz="1800" dirty="0" err="1" smtClean="0"/>
              <a:t>до</a:t>
            </a:r>
            <a:r>
              <a:rPr lang="en-US" sz="1800" dirty="0" smtClean="0"/>
              <a:t> </a:t>
            </a:r>
            <a:r>
              <a:rPr lang="en-US" sz="1800" dirty="0" err="1" smtClean="0"/>
              <a:t>склапања</a:t>
            </a:r>
            <a:r>
              <a:rPr lang="en-US" sz="1800" dirty="0" smtClean="0"/>
              <a:t> </a:t>
            </a:r>
            <a:r>
              <a:rPr lang="en-US" sz="1800" dirty="0" err="1" smtClean="0"/>
              <a:t>Париских</a:t>
            </a:r>
            <a:r>
              <a:rPr lang="en-US" sz="1800" dirty="0" smtClean="0"/>
              <a:t> </a:t>
            </a:r>
            <a:r>
              <a:rPr lang="en-US" sz="1800" dirty="0" err="1" smtClean="0"/>
              <a:t>уговора</a:t>
            </a:r>
            <a:r>
              <a:rPr lang="en-US" sz="1800" dirty="0" smtClean="0"/>
              <a:t> о </a:t>
            </a:r>
            <a:r>
              <a:rPr lang="en-US" sz="1800" dirty="0" err="1" smtClean="0"/>
              <a:t>миру</a:t>
            </a:r>
            <a:r>
              <a:rPr lang="en-US" sz="1800" dirty="0" smtClean="0"/>
              <a:t> (1919) и </a:t>
            </a:r>
            <a:r>
              <a:rPr lang="en-US" sz="1800" dirty="0" err="1" smtClean="0"/>
              <a:t>до</a:t>
            </a:r>
            <a:r>
              <a:rPr lang="en-US" sz="1800" dirty="0" smtClean="0"/>
              <a:t> </a:t>
            </a:r>
            <a:r>
              <a:rPr lang="en-US" sz="1800" dirty="0" err="1" smtClean="0"/>
              <a:t>стварања</a:t>
            </a:r>
            <a:r>
              <a:rPr lang="en-US" sz="1800" dirty="0" smtClean="0"/>
              <a:t> </a:t>
            </a:r>
            <a:r>
              <a:rPr lang="en-US" sz="1800" dirty="0" err="1" smtClean="0"/>
              <a:t>прве</a:t>
            </a:r>
            <a:r>
              <a:rPr lang="en-US" sz="1800" dirty="0" smtClean="0"/>
              <a:t> </a:t>
            </a:r>
            <a:r>
              <a:rPr lang="en-US" sz="1800" dirty="0" err="1" smtClean="0"/>
              <a:t>опште</a:t>
            </a:r>
            <a:r>
              <a:rPr lang="en-US" sz="1800" dirty="0" smtClean="0"/>
              <a:t> </a:t>
            </a:r>
            <a:r>
              <a:rPr lang="en-US" sz="1800" dirty="0" err="1" smtClean="0"/>
              <a:t>међународне</a:t>
            </a:r>
            <a:r>
              <a:rPr lang="en-US" sz="1800" dirty="0" smtClean="0"/>
              <a:t> </a:t>
            </a:r>
            <a:r>
              <a:rPr lang="en-US" sz="1800" dirty="0" err="1" smtClean="0"/>
              <a:t>организације</a:t>
            </a:r>
            <a:r>
              <a:rPr lang="en-US" sz="1800" dirty="0" smtClean="0"/>
              <a:t> – </a:t>
            </a:r>
            <a:r>
              <a:rPr lang="en-US" sz="1800" dirty="0" err="1" smtClean="0"/>
              <a:t>Друштва</a:t>
            </a:r>
            <a:r>
              <a:rPr lang="en-US" sz="1800" dirty="0" smtClean="0"/>
              <a:t> </a:t>
            </a:r>
            <a:r>
              <a:rPr lang="en-US" sz="1800" dirty="0" err="1" smtClean="0"/>
              <a:t>народа</a:t>
            </a:r>
            <a:r>
              <a:rPr lang="en-US" sz="1800" dirty="0" smtClean="0"/>
              <a:t>. </a:t>
            </a: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великог</a:t>
            </a:r>
            <a:r>
              <a:rPr lang="en-US" sz="1800" dirty="0" smtClean="0"/>
              <a:t> </a:t>
            </a:r>
            <a:r>
              <a:rPr lang="en-US" sz="1800" dirty="0" err="1" smtClean="0"/>
              <a:t>је</a:t>
            </a:r>
            <a:r>
              <a:rPr lang="en-US" sz="1800" dirty="0" smtClean="0"/>
              <a:t> </a:t>
            </a:r>
            <a:r>
              <a:rPr lang="en-US" sz="1800" dirty="0" err="1" smtClean="0"/>
              <a:t>значаја</a:t>
            </a:r>
            <a:r>
              <a:rPr lang="en-US" sz="1800" dirty="0" smtClean="0"/>
              <a:t> </a:t>
            </a:r>
            <a:r>
              <a:rPr lang="en-US" sz="1800" dirty="0" err="1" smtClean="0"/>
              <a:t>оснивање</a:t>
            </a:r>
            <a:r>
              <a:rPr lang="en-US" sz="1800" dirty="0" smtClean="0"/>
              <a:t> </a:t>
            </a:r>
            <a:r>
              <a:rPr lang="en-US" sz="1800" dirty="0" err="1" smtClean="0"/>
              <a:t>Сталног</a:t>
            </a:r>
            <a:r>
              <a:rPr lang="en-US" sz="1800" dirty="0" smtClean="0"/>
              <a:t> </a:t>
            </a:r>
            <a:r>
              <a:rPr lang="en-US" sz="1800" dirty="0" err="1" smtClean="0"/>
              <a:t>суда</a:t>
            </a:r>
            <a:r>
              <a:rPr lang="en-US" sz="1800" dirty="0" smtClean="0"/>
              <a:t> </a:t>
            </a:r>
            <a:r>
              <a:rPr lang="en-US" sz="1800" dirty="0" err="1" smtClean="0"/>
              <a:t>међ</a:t>
            </a:r>
            <a:r>
              <a:rPr lang="en-US" sz="1800" dirty="0" smtClean="0"/>
              <a:t>. </a:t>
            </a:r>
            <a:r>
              <a:rPr lang="en-US" sz="1800" dirty="0" err="1" smtClean="0"/>
              <a:t>правде</a:t>
            </a:r>
            <a:r>
              <a:rPr lang="en-US" sz="1800" dirty="0" smtClean="0"/>
              <a:t> у </a:t>
            </a:r>
            <a:r>
              <a:rPr lang="en-US" sz="1800" dirty="0" err="1" smtClean="0"/>
              <a:t>Хагу</a:t>
            </a:r>
            <a:r>
              <a:rPr lang="en-US" sz="1800" dirty="0" smtClean="0"/>
              <a:t>, </a:t>
            </a:r>
            <a:r>
              <a:rPr lang="en-US" sz="1800" dirty="0" err="1" smtClean="0"/>
              <a:t>усвајање</a:t>
            </a:r>
            <a:r>
              <a:rPr lang="en-US" sz="1800" dirty="0" smtClean="0"/>
              <a:t> </a:t>
            </a:r>
            <a:r>
              <a:rPr lang="en-US" sz="1800" dirty="0" err="1" smtClean="0"/>
              <a:t>Женевског</a:t>
            </a:r>
            <a:r>
              <a:rPr lang="en-US" sz="1800" dirty="0" smtClean="0"/>
              <a:t> </a:t>
            </a:r>
            <a:r>
              <a:rPr lang="en-US" sz="1800" dirty="0" err="1" smtClean="0"/>
              <a:t>акта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1928. </a:t>
            </a:r>
            <a:r>
              <a:rPr lang="en-US" sz="1800" dirty="0" err="1" smtClean="0"/>
              <a:t>године</a:t>
            </a:r>
            <a:r>
              <a:rPr lang="en-US" sz="1800" dirty="0" smtClean="0"/>
              <a:t>, о </a:t>
            </a:r>
            <a:r>
              <a:rPr lang="en-US" sz="1800" dirty="0" err="1" smtClean="0"/>
              <a:t>мирном</a:t>
            </a:r>
            <a:r>
              <a:rPr lang="en-US" sz="1800" dirty="0" smtClean="0"/>
              <a:t> </a:t>
            </a:r>
            <a:r>
              <a:rPr lang="en-US" sz="1800" dirty="0" err="1" smtClean="0"/>
              <a:t>решавању</a:t>
            </a:r>
            <a:r>
              <a:rPr lang="en-US" sz="1800" dirty="0" smtClean="0"/>
              <a:t> </a:t>
            </a:r>
            <a:r>
              <a:rPr lang="en-US" sz="1800" dirty="0" err="1" smtClean="0"/>
              <a:t>међ</a:t>
            </a:r>
            <a:r>
              <a:rPr lang="en-US" sz="1800" dirty="0" smtClean="0"/>
              <a:t>. </a:t>
            </a:r>
            <a:r>
              <a:rPr lang="en-US" sz="1800" dirty="0" err="1" smtClean="0"/>
              <a:t>спорова</a:t>
            </a:r>
            <a:r>
              <a:rPr lang="en-US" sz="1800" dirty="0" smtClean="0"/>
              <a:t>, </a:t>
            </a:r>
            <a:r>
              <a:rPr lang="en-US" sz="1800" dirty="0" err="1" smtClean="0"/>
              <a:t>покушај</a:t>
            </a:r>
            <a:r>
              <a:rPr lang="en-US" sz="1800" dirty="0" smtClean="0"/>
              <a:t> </a:t>
            </a:r>
            <a:r>
              <a:rPr lang="en-US" sz="1800" dirty="0" err="1" smtClean="0"/>
              <a:t>забране</a:t>
            </a:r>
            <a:r>
              <a:rPr lang="en-US" sz="1800" dirty="0" smtClean="0"/>
              <a:t> </a:t>
            </a:r>
            <a:r>
              <a:rPr lang="en-US" sz="1800" dirty="0" err="1" smtClean="0"/>
              <a:t>рата</a:t>
            </a:r>
            <a:r>
              <a:rPr lang="en-US" sz="1800" dirty="0" smtClean="0"/>
              <a:t> </a:t>
            </a:r>
            <a:r>
              <a:rPr lang="en-US" sz="1800" dirty="0" err="1" smtClean="0"/>
              <a:t>као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средства</a:t>
            </a:r>
            <a:r>
              <a:rPr lang="en-US" sz="1800" dirty="0" smtClean="0"/>
              <a:t> у </a:t>
            </a:r>
            <a:r>
              <a:rPr lang="en-US" sz="1800" dirty="0" err="1" smtClean="0"/>
              <a:t>међ</a:t>
            </a:r>
            <a:r>
              <a:rPr lang="en-US" sz="1800" dirty="0" smtClean="0"/>
              <a:t>. </a:t>
            </a:r>
            <a:r>
              <a:rPr lang="en-US" sz="1800" dirty="0" err="1" smtClean="0"/>
              <a:t>односима</a:t>
            </a:r>
            <a:r>
              <a:rPr lang="en-US" sz="1800" dirty="0" smtClean="0"/>
              <a:t>, (</a:t>
            </a:r>
            <a:r>
              <a:rPr lang="en-US" sz="1800" dirty="0" err="1" smtClean="0"/>
              <a:t>Локарнски</a:t>
            </a:r>
            <a:r>
              <a:rPr lang="en-US" sz="1800" dirty="0" smtClean="0"/>
              <a:t> </a:t>
            </a:r>
            <a:r>
              <a:rPr lang="en-US" sz="1800" dirty="0" err="1" smtClean="0"/>
              <a:t>споразуми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1925. </a:t>
            </a:r>
            <a:r>
              <a:rPr lang="en-US" sz="1800" dirty="0" err="1" smtClean="0"/>
              <a:t>године</a:t>
            </a:r>
            <a:r>
              <a:rPr lang="en-US" sz="1800" dirty="0" smtClean="0"/>
              <a:t>, </a:t>
            </a:r>
            <a:r>
              <a:rPr lang="en-US" sz="1800" dirty="0" err="1" smtClean="0"/>
              <a:t>Бријан-Келогов</a:t>
            </a:r>
            <a:r>
              <a:rPr lang="en-US" sz="1800" dirty="0" smtClean="0"/>
              <a:t> </a:t>
            </a:r>
            <a:r>
              <a:rPr lang="en-US" sz="1800" dirty="0" err="1" smtClean="0"/>
              <a:t>пакт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27. </a:t>
            </a:r>
            <a:r>
              <a:rPr lang="en-US" sz="1800" dirty="0" err="1" smtClean="0"/>
              <a:t>августа</a:t>
            </a:r>
            <a:r>
              <a:rPr lang="en-US" sz="1800" dirty="0" smtClean="0"/>
              <a:t> 1928. </a:t>
            </a:r>
            <a:r>
              <a:rPr lang="en-US" sz="1800" dirty="0" err="1" smtClean="0"/>
              <a:t>године</a:t>
            </a:r>
            <a:r>
              <a:rPr lang="en-US" sz="1800" dirty="0" smtClean="0"/>
              <a:t>). У </a:t>
            </a:r>
            <a:r>
              <a:rPr lang="en-US" sz="1800" dirty="0" err="1" smtClean="0"/>
              <a:t>циљу</a:t>
            </a:r>
            <a:r>
              <a:rPr lang="en-US" sz="1800" dirty="0" smtClean="0"/>
              <a:t> </a:t>
            </a:r>
            <a:r>
              <a:rPr lang="en-US" sz="1800" dirty="0" err="1" smtClean="0"/>
              <a:t>мобилизације</a:t>
            </a:r>
            <a:r>
              <a:rPr lang="en-US" sz="1800" dirty="0" smtClean="0"/>
              <a:t> </a:t>
            </a:r>
            <a:r>
              <a:rPr lang="en-US" sz="1800" dirty="0" err="1" smtClean="0"/>
              <a:t>народа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борбу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против</a:t>
            </a:r>
            <a:r>
              <a:rPr lang="en-US" sz="1800" dirty="0" smtClean="0"/>
              <a:t> </a:t>
            </a:r>
            <a:r>
              <a:rPr lang="en-US" sz="1800" dirty="0" err="1" smtClean="0"/>
              <a:t>сила</a:t>
            </a:r>
            <a:r>
              <a:rPr lang="en-US" sz="1800" dirty="0" smtClean="0"/>
              <a:t> </a:t>
            </a:r>
            <a:r>
              <a:rPr lang="en-US" sz="1800" dirty="0" err="1" smtClean="0"/>
              <a:t>Осовине</a:t>
            </a:r>
            <a:r>
              <a:rPr lang="en-US" sz="1800" dirty="0" smtClean="0"/>
              <a:t>, </a:t>
            </a:r>
            <a:r>
              <a:rPr lang="en-US" sz="1800" dirty="0" err="1" smtClean="0"/>
              <a:t>Савезници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почетку</a:t>
            </a:r>
            <a:r>
              <a:rPr lang="en-US" sz="1800" dirty="0" smtClean="0"/>
              <a:t> </a:t>
            </a:r>
            <a:r>
              <a:rPr lang="en-US" sz="1800" dirty="0" err="1" smtClean="0"/>
              <a:t>Другог</a:t>
            </a:r>
            <a:r>
              <a:rPr lang="en-US" sz="1800" dirty="0" smtClean="0"/>
              <a:t> </a:t>
            </a:r>
            <a:r>
              <a:rPr lang="en-US" sz="1800" dirty="0" err="1" smtClean="0"/>
              <a:t>светског</a:t>
            </a:r>
            <a:r>
              <a:rPr lang="en-US" sz="1800" dirty="0" smtClean="0"/>
              <a:t> </a:t>
            </a:r>
            <a:r>
              <a:rPr lang="en-US" sz="1800" dirty="0" err="1" smtClean="0"/>
              <a:t>рата</a:t>
            </a:r>
            <a:r>
              <a:rPr lang="en-US" sz="1800" dirty="0" smtClean="0"/>
              <a:t>, </a:t>
            </a:r>
            <a:r>
              <a:rPr lang="en-US" sz="1800" dirty="0" err="1" smtClean="0"/>
              <a:t>проглашавају</a:t>
            </a:r>
            <a:r>
              <a:rPr lang="en-US" sz="1800" dirty="0" smtClean="0"/>
              <a:t> </a:t>
            </a:r>
            <a:r>
              <a:rPr lang="en-US" sz="1800" dirty="0" err="1" smtClean="0"/>
              <a:t>Атлантску</a:t>
            </a:r>
            <a:r>
              <a:rPr lang="en-US" sz="1800" dirty="0" smtClean="0"/>
              <a:t> </a:t>
            </a:r>
            <a:r>
              <a:rPr lang="en-US" sz="1800" dirty="0" err="1" smtClean="0"/>
              <a:t>повељу</a:t>
            </a:r>
            <a:r>
              <a:rPr lang="en-US" sz="1800" dirty="0" smtClean="0"/>
              <a:t> (1941) о </a:t>
            </a:r>
            <a:r>
              <a:rPr lang="en-US" sz="1800" dirty="0" err="1" smtClean="0"/>
              <a:t>будућем</a:t>
            </a:r>
            <a:r>
              <a:rPr lang="en-US" sz="1800" dirty="0" smtClean="0"/>
              <a:t> </a:t>
            </a:r>
            <a:r>
              <a:rPr lang="en-US" sz="1800" dirty="0" err="1" smtClean="0"/>
              <a:t>уређењу</a:t>
            </a:r>
            <a:r>
              <a:rPr lang="en-US" sz="1800" dirty="0" smtClean="0"/>
              <a:t> </a:t>
            </a:r>
            <a:r>
              <a:rPr lang="en-US" sz="1800" dirty="0" err="1" smtClean="0"/>
              <a:t>света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основи</a:t>
            </a:r>
            <a:r>
              <a:rPr lang="en-US" sz="1800" dirty="0" smtClean="0"/>
              <a:t> </a:t>
            </a:r>
            <a:r>
              <a:rPr lang="en-US" sz="1800" dirty="0" err="1" smtClean="0"/>
              <a:t>слободе</a:t>
            </a:r>
            <a:r>
              <a:rPr lang="en-US" sz="1800" dirty="0" smtClean="0"/>
              <a:t>, </a:t>
            </a:r>
            <a:r>
              <a:rPr lang="en-US" sz="1800" dirty="0" err="1" smtClean="0"/>
              <a:t>равноправности</a:t>
            </a:r>
            <a:r>
              <a:rPr lang="en-US" sz="1800" dirty="0" smtClean="0"/>
              <a:t> и </a:t>
            </a:r>
            <a:r>
              <a:rPr lang="en-US" sz="1800" dirty="0" err="1" smtClean="0"/>
              <a:t>права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самоопредељење</a:t>
            </a:r>
            <a:r>
              <a:rPr lang="en-US" sz="1800" dirty="0" smtClean="0"/>
              <a:t> </a:t>
            </a:r>
            <a:r>
              <a:rPr lang="en-US" sz="1800" dirty="0" err="1" smtClean="0"/>
              <a:t>свих</a:t>
            </a:r>
            <a:r>
              <a:rPr lang="en-US" sz="1800" dirty="0" smtClean="0"/>
              <a:t> </a:t>
            </a:r>
            <a:r>
              <a:rPr lang="en-US" sz="1800" dirty="0" err="1" smtClean="0"/>
              <a:t>нација</a:t>
            </a:r>
            <a:r>
              <a:rPr lang="en-US" sz="1800" dirty="0" smtClean="0"/>
              <a:t>. </a:t>
            </a:r>
            <a:r>
              <a:rPr lang="en-US" sz="1800" dirty="0" err="1" smtClean="0"/>
              <a:t>Послератни</a:t>
            </a:r>
            <a:r>
              <a:rPr lang="en-US" sz="1800" dirty="0" smtClean="0"/>
              <a:t> </a:t>
            </a:r>
            <a:r>
              <a:rPr lang="en-US" sz="1800" dirty="0" err="1" smtClean="0"/>
              <a:t>период</a:t>
            </a:r>
            <a:r>
              <a:rPr lang="en-US" sz="1800" dirty="0" smtClean="0"/>
              <a:t> </a:t>
            </a:r>
            <a:r>
              <a:rPr lang="en-US" sz="1800" dirty="0" err="1" smtClean="0"/>
              <a:t>обележава</a:t>
            </a:r>
            <a:r>
              <a:rPr lang="en-US" sz="1800" dirty="0" smtClean="0"/>
              <a:t> </a:t>
            </a:r>
            <a:r>
              <a:rPr lang="en-US" sz="1800" dirty="0" err="1" smtClean="0"/>
              <a:t>период</a:t>
            </a:r>
            <a:r>
              <a:rPr lang="en-US" sz="1800" dirty="0" smtClean="0"/>
              <a:t> </a:t>
            </a:r>
            <a:r>
              <a:rPr lang="en-US" sz="1800" dirty="0" err="1" smtClean="0"/>
              <a:t>развијања</a:t>
            </a:r>
            <a:r>
              <a:rPr lang="en-US" sz="1800" dirty="0" smtClean="0"/>
              <a:t> </a:t>
            </a:r>
            <a:r>
              <a:rPr lang="en-US" sz="1800" dirty="0" err="1" smtClean="0"/>
              <a:t>међународног</a:t>
            </a:r>
            <a:r>
              <a:rPr lang="en-US" sz="1800" dirty="0" smtClean="0"/>
              <a:t> </a:t>
            </a:r>
            <a:r>
              <a:rPr lang="en-US" sz="1800" dirty="0" err="1" smtClean="0"/>
              <a:t>јавног</a:t>
            </a:r>
            <a:r>
              <a:rPr lang="en-US" sz="1800" dirty="0" smtClean="0"/>
              <a:t> </a:t>
            </a:r>
            <a:r>
              <a:rPr lang="en-US" sz="1800" dirty="0" err="1" smtClean="0"/>
              <a:t>права</a:t>
            </a:r>
            <a:r>
              <a:rPr lang="en-US" sz="1800" dirty="0" smtClean="0"/>
              <a:t> у </a:t>
            </a:r>
            <a:r>
              <a:rPr lang="en-US" sz="1800" dirty="0" err="1" smtClean="0"/>
              <a:t>оквиру</a:t>
            </a:r>
            <a:r>
              <a:rPr lang="en-US" sz="1800" dirty="0" smtClean="0"/>
              <a:t> </a:t>
            </a:r>
            <a:r>
              <a:rPr lang="en-US" sz="1800" dirty="0" err="1" smtClean="0"/>
              <a:t>ОУН</a:t>
            </a:r>
            <a:r>
              <a:rPr lang="en-US" sz="1800" dirty="0" smtClean="0"/>
              <a:t>.</a:t>
            </a:r>
            <a:endParaRPr lang="en-US" sz="1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 smtClean="0"/>
              <a:t>Извори</a:t>
            </a:r>
            <a:r>
              <a:rPr lang="en-US" b="1" dirty="0" smtClean="0"/>
              <a:t> –</a:t>
            </a:r>
            <a:r>
              <a:rPr lang="en-US" dirty="0" smtClean="0"/>
              <a:t> И у </a:t>
            </a:r>
            <a:r>
              <a:rPr lang="en-US" dirty="0" err="1" smtClean="0"/>
              <a:t>међународном</a:t>
            </a:r>
            <a:r>
              <a:rPr lang="en-US" dirty="0" smtClean="0"/>
              <a:t> </a:t>
            </a:r>
            <a:r>
              <a:rPr lang="en-US" dirty="0" err="1" smtClean="0"/>
              <a:t>јавном</a:t>
            </a:r>
            <a:r>
              <a:rPr lang="en-US" dirty="0" smtClean="0"/>
              <a:t> </a:t>
            </a:r>
            <a:r>
              <a:rPr lang="en-US" dirty="0" err="1" smtClean="0"/>
              <a:t>праву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говори</a:t>
            </a:r>
            <a:r>
              <a:rPr lang="en-US" dirty="0" smtClean="0"/>
              <a:t> о </a:t>
            </a:r>
            <a:r>
              <a:rPr lang="en-US" dirty="0" err="1" smtClean="0"/>
              <a:t>изворима</a:t>
            </a:r>
            <a:r>
              <a:rPr lang="en-US" dirty="0" smtClean="0"/>
              <a:t> у </a:t>
            </a:r>
            <a:r>
              <a:rPr lang="en-US" dirty="0" err="1" smtClean="0"/>
              <a:t>материјалном</a:t>
            </a:r>
            <a:r>
              <a:rPr lang="en-US" dirty="0" smtClean="0"/>
              <a:t> и </a:t>
            </a:r>
            <a:r>
              <a:rPr lang="en-US" dirty="0" err="1" smtClean="0"/>
              <a:t>формалном</a:t>
            </a:r>
            <a:r>
              <a:rPr lang="en-US" dirty="0" smtClean="0"/>
              <a:t> </a:t>
            </a:r>
            <a:r>
              <a:rPr lang="en-US" dirty="0" err="1" smtClean="0"/>
              <a:t>смислу</a:t>
            </a:r>
            <a:r>
              <a:rPr lang="en-US" dirty="0" smtClean="0"/>
              <a:t>. </a:t>
            </a:r>
            <a:r>
              <a:rPr lang="en-US" dirty="0" err="1" smtClean="0"/>
              <a:t>Извори</a:t>
            </a:r>
            <a:r>
              <a:rPr lang="en-US" dirty="0" smtClean="0"/>
              <a:t> у </a:t>
            </a:r>
            <a:r>
              <a:rPr lang="en-US" dirty="0" err="1" smtClean="0"/>
              <a:t>материјалном</a:t>
            </a:r>
            <a:r>
              <a:rPr lang="en-US" dirty="0" smtClean="0"/>
              <a:t> </a:t>
            </a:r>
            <a:r>
              <a:rPr lang="en-US" dirty="0" err="1" smtClean="0"/>
              <a:t>смислу</a:t>
            </a:r>
            <a:r>
              <a:rPr lang="en-US" dirty="0" smtClean="0"/>
              <a:t> у </a:t>
            </a:r>
            <a:r>
              <a:rPr lang="en-US" dirty="0" err="1" smtClean="0"/>
              <a:t>међународном</a:t>
            </a:r>
            <a:r>
              <a:rPr lang="en-US" dirty="0" smtClean="0"/>
              <a:t> </a:t>
            </a:r>
            <a:r>
              <a:rPr lang="en-US" dirty="0" err="1" smtClean="0"/>
              <a:t>јавном</a:t>
            </a:r>
            <a:r>
              <a:rPr lang="en-US" dirty="0" smtClean="0"/>
              <a:t> </a:t>
            </a:r>
            <a:r>
              <a:rPr lang="en-US" dirty="0" err="1" smtClean="0"/>
              <a:t>праву</a:t>
            </a:r>
            <a:r>
              <a:rPr lang="en-US" dirty="0" smtClean="0"/>
              <a:t>, </a:t>
            </a:r>
            <a:r>
              <a:rPr lang="en-US" dirty="0" err="1" smtClean="0"/>
              <a:t>битно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разликују</a:t>
            </a:r>
            <a:r>
              <a:rPr lang="en-US" dirty="0" smtClean="0"/>
              <a:t> у </a:t>
            </a:r>
            <a:r>
              <a:rPr lang="en-US" dirty="0" err="1" smtClean="0"/>
              <a:t>односу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изворе</a:t>
            </a:r>
            <a:r>
              <a:rPr lang="en-US" dirty="0" smtClean="0"/>
              <a:t> у </a:t>
            </a:r>
            <a:r>
              <a:rPr lang="en-US" dirty="0" err="1" smtClean="0"/>
              <a:t>унутрашњем</a:t>
            </a:r>
            <a:r>
              <a:rPr lang="en-US" dirty="0" smtClean="0"/>
              <a:t> </a:t>
            </a:r>
            <a:r>
              <a:rPr lang="en-US" dirty="0" err="1" smtClean="0"/>
              <a:t>праву</a:t>
            </a:r>
            <a:r>
              <a:rPr lang="en-US" dirty="0" smtClean="0"/>
              <a:t> </a:t>
            </a:r>
            <a:r>
              <a:rPr lang="en-US" dirty="0" err="1" smtClean="0"/>
              <a:t>уопште</a:t>
            </a:r>
            <a:r>
              <a:rPr lang="en-US" dirty="0" smtClean="0"/>
              <a:t> и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општу</a:t>
            </a:r>
            <a:r>
              <a:rPr lang="en-US" dirty="0" smtClean="0"/>
              <a:t> </a:t>
            </a:r>
            <a:r>
              <a:rPr lang="en-US" dirty="0" err="1" smtClean="0"/>
              <a:t>теорију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: </a:t>
            </a:r>
            <a:r>
              <a:rPr lang="en-US" dirty="0" err="1" smtClean="0"/>
              <a:t>сила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санкција</a:t>
            </a:r>
            <a:r>
              <a:rPr lang="en-US" dirty="0" smtClean="0"/>
              <a:t> </a:t>
            </a:r>
            <a:r>
              <a:rPr lang="en-US" dirty="0" err="1" smtClean="0"/>
              <a:t>постоји</a:t>
            </a:r>
            <a:r>
              <a:rPr lang="en-US" dirty="0" smtClean="0"/>
              <a:t> у </a:t>
            </a:r>
            <a:r>
              <a:rPr lang="en-US" dirty="0" err="1" smtClean="0"/>
              <a:t>међународном</a:t>
            </a:r>
            <a:r>
              <a:rPr lang="en-US" dirty="0" smtClean="0"/>
              <a:t> </a:t>
            </a:r>
            <a:r>
              <a:rPr lang="en-US" dirty="0" err="1" smtClean="0"/>
              <a:t>јавном</a:t>
            </a:r>
            <a:r>
              <a:rPr lang="en-US" dirty="0" smtClean="0"/>
              <a:t> </a:t>
            </a:r>
            <a:r>
              <a:rPr lang="en-US" dirty="0" err="1" smtClean="0"/>
              <a:t>праву</a:t>
            </a:r>
            <a:r>
              <a:rPr lang="en-US" dirty="0" smtClean="0"/>
              <a:t> </a:t>
            </a:r>
            <a:r>
              <a:rPr lang="en-US" dirty="0" err="1" smtClean="0"/>
              <a:t>постоји</a:t>
            </a:r>
            <a:r>
              <a:rPr lang="en-US" dirty="0" smtClean="0"/>
              <a:t>, </a:t>
            </a:r>
            <a:r>
              <a:rPr lang="en-US" dirty="0" err="1" smtClean="0"/>
              <a:t>само</a:t>
            </a:r>
            <a:r>
              <a:rPr lang="en-US" dirty="0" smtClean="0"/>
              <a:t> </a:t>
            </a:r>
            <a:r>
              <a:rPr lang="en-US" dirty="0" err="1" smtClean="0"/>
              <a:t>релативно</a:t>
            </a:r>
            <a:r>
              <a:rPr lang="en-US" dirty="0" smtClean="0"/>
              <a:t>, </a:t>
            </a:r>
            <a:r>
              <a:rPr lang="en-US" dirty="0" err="1" smtClean="0"/>
              <a:t>зависна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стварних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и </a:t>
            </a:r>
            <a:r>
              <a:rPr lang="en-US" dirty="0" err="1" smtClean="0"/>
              <a:t>равнотеже</a:t>
            </a:r>
            <a:r>
              <a:rPr lang="en-US" dirty="0" smtClean="0"/>
              <a:t> </a:t>
            </a:r>
            <a:r>
              <a:rPr lang="en-US" dirty="0" err="1" smtClean="0"/>
              <a:t>снага</a:t>
            </a:r>
            <a:r>
              <a:rPr lang="en-US" dirty="0" smtClean="0"/>
              <a:t>,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општег</a:t>
            </a:r>
            <a:r>
              <a:rPr lang="en-US" dirty="0" smtClean="0"/>
              <a:t> </a:t>
            </a:r>
            <a:r>
              <a:rPr lang="en-US" dirty="0" err="1" smtClean="0"/>
              <a:t>развоја</a:t>
            </a:r>
            <a:r>
              <a:rPr lang="en-US" dirty="0" smtClean="0"/>
              <a:t> </a:t>
            </a:r>
            <a:r>
              <a:rPr lang="en-US" dirty="0" err="1" smtClean="0"/>
              <a:t>производних</a:t>
            </a:r>
            <a:r>
              <a:rPr lang="en-US" dirty="0" smtClean="0"/>
              <a:t> </a:t>
            </a:r>
            <a:r>
              <a:rPr lang="en-US" dirty="0" err="1" smtClean="0"/>
              <a:t>снага</a:t>
            </a:r>
            <a:r>
              <a:rPr lang="en-US" dirty="0" smtClean="0"/>
              <a:t> у </a:t>
            </a:r>
            <a:r>
              <a:rPr lang="en-US" dirty="0" err="1" smtClean="0"/>
              <a:t>свету</a:t>
            </a:r>
            <a:r>
              <a:rPr lang="en-US" dirty="0" smtClean="0"/>
              <a:t>,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неравномерног</a:t>
            </a:r>
            <a:r>
              <a:rPr lang="en-US" dirty="0" smtClean="0"/>
              <a:t> </a:t>
            </a:r>
            <a:r>
              <a:rPr lang="en-US" dirty="0" err="1" smtClean="0"/>
              <a:t>развитка</a:t>
            </a:r>
            <a:r>
              <a:rPr lang="en-US" dirty="0" smtClean="0"/>
              <a:t>.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класни</a:t>
            </a:r>
            <a:r>
              <a:rPr lang="en-US" dirty="0" smtClean="0"/>
              <a:t> </a:t>
            </a:r>
            <a:r>
              <a:rPr lang="en-US" dirty="0" err="1" smtClean="0"/>
              <a:t>карактер</a:t>
            </a:r>
            <a:r>
              <a:rPr lang="en-US" dirty="0" smtClean="0"/>
              <a:t> </a:t>
            </a:r>
            <a:r>
              <a:rPr lang="en-US" dirty="0" err="1" smtClean="0"/>
              <a:t>међ</a:t>
            </a:r>
            <a:r>
              <a:rPr lang="en-US" dirty="0" smtClean="0"/>
              <a:t>. </a:t>
            </a:r>
            <a:r>
              <a:rPr lang="en-US" dirty="0" err="1" smtClean="0"/>
              <a:t>јавног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важе</a:t>
            </a:r>
            <a:r>
              <a:rPr lang="en-US" dirty="0" smtClean="0"/>
              <a:t> </a:t>
            </a:r>
            <a:r>
              <a:rPr lang="en-US" dirty="0" err="1" smtClean="0"/>
              <a:t>исти</a:t>
            </a:r>
            <a:r>
              <a:rPr lang="en-US" dirty="0" smtClean="0"/>
              <a:t> </a:t>
            </a:r>
            <a:r>
              <a:rPr lang="en-US" dirty="0" err="1" smtClean="0"/>
              <a:t>критеријуми</a:t>
            </a:r>
            <a:r>
              <a:rPr lang="en-US" dirty="0" smtClean="0"/>
              <a:t>, </a:t>
            </a:r>
            <a:r>
              <a:rPr lang="en-US" dirty="0" err="1" smtClean="0"/>
              <a:t>иако</a:t>
            </a:r>
            <a:r>
              <a:rPr lang="en-US" dirty="0" smtClean="0"/>
              <a:t> </a:t>
            </a:r>
            <a:r>
              <a:rPr lang="en-US" dirty="0" err="1" smtClean="0"/>
              <a:t>оно</a:t>
            </a:r>
            <a:r>
              <a:rPr lang="en-US" dirty="0" smtClean="0"/>
              <a:t> у </a:t>
            </a:r>
            <a:r>
              <a:rPr lang="en-US" dirty="0" err="1" smtClean="0"/>
              <a:t>основи</a:t>
            </a:r>
            <a:r>
              <a:rPr lang="en-US" dirty="0" smtClean="0"/>
              <a:t> </a:t>
            </a:r>
            <a:r>
              <a:rPr lang="en-US" dirty="0" err="1" smtClean="0"/>
              <a:t>одражава</a:t>
            </a:r>
            <a:r>
              <a:rPr lang="en-US" dirty="0" smtClean="0"/>
              <a:t> </a:t>
            </a:r>
            <a:r>
              <a:rPr lang="en-US" dirty="0" err="1" smtClean="0"/>
              <a:t>доба</a:t>
            </a:r>
            <a:r>
              <a:rPr lang="en-US" dirty="0" smtClean="0"/>
              <a:t> </a:t>
            </a:r>
            <a:r>
              <a:rPr lang="en-US" dirty="0" err="1" smtClean="0"/>
              <a:t>свог</a:t>
            </a:r>
            <a:r>
              <a:rPr lang="en-US" dirty="0" smtClean="0"/>
              <a:t> </a:t>
            </a:r>
            <a:r>
              <a:rPr lang="en-US" dirty="0" err="1" smtClean="0"/>
              <a:t>развитка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у </a:t>
            </a:r>
            <a:r>
              <a:rPr lang="en-US" dirty="0" err="1" smtClean="0"/>
              <a:t>исто</a:t>
            </a:r>
            <a:r>
              <a:rPr lang="en-US" dirty="0" smtClean="0"/>
              <a:t> </a:t>
            </a:r>
            <a:r>
              <a:rPr lang="en-US" dirty="0" err="1" smtClean="0"/>
              <a:t>време</a:t>
            </a:r>
            <a:r>
              <a:rPr lang="en-US" dirty="0" smtClean="0"/>
              <a:t> </a:t>
            </a:r>
            <a:r>
              <a:rPr lang="en-US" dirty="0" err="1" smtClean="0"/>
              <a:t>постоји</a:t>
            </a:r>
            <a:r>
              <a:rPr lang="en-US" dirty="0" smtClean="0"/>
              <a:t> и </a:t>
            </a:r>
            <a:r>
              <a:rPr lang="en-US" dirty="0" err="1" smtClean="0"/>
              <a:t>испреплетаност</a:t>
            </a:r>
            <a:r>
              <a:rPr lang="en-US" dirty="0" smtClean="0"/>
              <a:t> </a:t>
            </a:r>
            <a:r>
              <a:rPr lang="en-US" dirty="0" err="1" smtClean="0"/>
              <a:t>утицаја</a:t>
            </a:r>
            <a:r>
              <a:rPr lang="en-US" dirty="0" smtClean="0"/>
              <a:t> и </a:t>
            </a:r>
            <a:r>
              <a:rPr lang="en-US" dirty="0" err="1" smtClean="0"/>
              <a:t>коегзистенција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 </a:t>
            </a:r>
            <a:r>
              <a:rPr lang="en-US" dirty="0" err="1" smtClean="0"/>
              <a:t>различитог</a:t>
            </a:r>
            <a:r>
              <a:rPr lang="en-US" dirty="0" smtClean="0"/>
              <a:t> </a:t>
            </a:r>
            <a:r>
              <a:rPr lang="en-US" dirty="0" err="1" smtClean="0"/>
              <a:t>уређења</a:t>
            </a:r>
            <a:r>
              <a:rPr lang="en-US" dirty="0" smtClean="0"/>
              <a:t> и </a:t>
            </a:r>
            <a:r>
              <a:rPr lang="en-US" dirty="0" err="1" smtClean="0"/>
              <a:t>класне</a:t>
            </a:r>
            <a:r>
              <a:rPr lang="en-US" dirty="0" smtClean="0"/>
              <a:t> </a:t>
            </a:r>
            <a:r>
              <a:rPr lang="en-US" dirty="0" err="1" smtClean="0"/>
              <a:t>основе</a:t>
            </a:r>
            <a:r>
              <a:rPr lang="en-US" dirty="0" smtClean="0"/>
              <a:t>. </a:t>
            </a:r>
            <a:r>
              <a:rPr lang="en-US" dirty="0" err="1" smtClean="0"/>
              <a:t>Најстарији</a:t>
            </a:r>
            <a:r>
              <a:rPr lang="en-US" dirty="0" smtClean="0"/>
              <a:t> </a:t>
            </a:r>
            <a:r>
              <a:rPr lang="en-US" dirty="0" err="1" smtClean="0"/>
              <a:t>извор</a:t>
            </a:r>
            <a:r>
              <a:rPr lang="en-US" dirty="0" smtClean="0"/>
              <a:t> у </a:t>
            </a:r>
            <a:r>
              <a:rPr lang="en-US" dirty="0" err="1" smtClean="0"/>
              <a:t>формалном</a:t>
            </a:r>
            <a:r>
              <a:rPr lang="en-US" dirty="0" smtClean="0"/>
              <a:t> </a:t>
            </a:r>
            <a:r>
              <a:rPr lang="en-US" dirty="0" err="1" smtClean="0"/>
              <a:t>смислу</a:t>
            </a:r>
            <a:r>
              <a:rPr lang="en-US" dirty="0" smtClean="0"/>
              <a:t> у </a:t>
            </a:r>
            <a:r>
              <a:rPr lang="en-US" dirty="0" err="1" smtClean="0"/>
              <a:t>међународном</a:t>
            </a:r>
            <a:r>
              <a:rPr lang="en-US" dirty="0" smtClean="0"/>
              <a:t> </a:t>
            </a:r>
            <a:r>
              <a:rPr lang="en-US" dirty="0" err="1" smtClean="0"/>
              <a:t>јавном</a:t>
            </a:r>
            <a:r>
              <a:rPr lang="en-US" dirty="0" smtClean="0"/>
              <a:t> </a:t>
            </a:r>
            <a:r>
              <a:rPr lang="en-US" dirty="0" err="1" smtClean="0"/>
              <a:t>праву</a:t>
            </a:r>
            <a:r>
              <a:rPr lang="en-US" dirty="0" smtClean="0"/>
              <a:t> </a:t>
            </a:r>
            <a:r>
              <a:rPr lang="en-US" dirty="0" err="1" smtClean="0"/>
              <a:t>јесте</a:t>
            </a:r>
            <a:r>
              <a:rPr lang="en-US" dirty="0" smtClean="0"/>
              <a:t> </a:t>
            </a:r>
            <a:r>
              <a:rPr lang="en-US" dirty="0" err="1" smtClean="0"/>
              <a:t>међународни</a:t>
            </a:r>
            <a:r>
              <a:rPr lang="en-US" dirty="0" smtClean="0"/>
              <a:t> </a:t>
            </a:r>
            <a:r>
              <a:rPr lang="en-US" dirty="0" err="1" smtClean="0"/>
              <a:t>обичај</a:t>
            </a:r>
            <a:r>
              <a:rPr lang="en-US" smtClean="0"/>
              <a:t>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1706</Words>
  <Application>Microsoft Office PowerPoint</Application>
  <PresentationFormat>On-screen Show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МЕЂУНАРОДНИ ОДНОСИ И МЕЂУНАРОДНЕ ОРГАНИЗАЦИЈЕ                                                                                                                                                                                                                                        </vt:lpstr>
      <vt:lpstr>Тема: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МЕЂУНАРОДНИ ОДНОСИ И МЕЂУНАРОДНЕ ОРГАНИЗАЦИЈЕ                                                                                                                                                                                                                                        </dc:title>
  <dc:creator>Zoran</dc:creator>
  <cp:lastModifiedBy>Dell</cp:lastModifiedBy>
  <cp:revision>38</cp:revision>
  <dcterms:created xsi:type="dcterms:W3CDTF">2006-08-16T00:00:00Z</dcterms:created>
  <dcterms:modified xsi:type="dcterms:W3CDTF">2021-12-09T15:08:07Z</dcterms:modified>
</cp:coreProperties>
</file>