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7" d="100"/>
          <a:sy n="67" d="100"/>
        </p:scale>
        <p:origin x="-60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1/28/2021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sr-Cyrl-RS" dirty="0" smtClean="0">
                <a:solidFill>
                  <a:srgbClr val="FFFF00"/>
                </a:solidFill>
              </a:rPr>
              <a:t>ИСТОРИЈА ДРЖАВЕ И ПРАВА СРПСКОГ НАРОДА</a:t>
            </a:r>
            <a:endParaRPr lang="en-US" dirty="0">
              <a:solidFill>
                <a:srgbClr val="FFFF00"/>
              </a:solidFill>
            </a:endParaRPr>
          </a:p>
        </p:txBody>
      </p:sp>
      <p:sp>
        <p:nvSpPr>
          <p:cNvPr id="5" name="Content Placeholder 4"/>
          <p:cNvSpPr>
            <a:spLocks noGrp="1"/>
          </p:cNvSpPr>
          <p:nvPr>
            <p:ph idx="1"/>
          </p:nvPr>
        </p:nvSpPr>
        <p:spPr/>
        <p:txBody>
          <a:bodyPr/>
          <a:lstStyle/>
          <a:p>
            <a:pPr algn="just">
              <a:buNone/>
            </a:pPr>
            <a:endParaRPr lang="sr-Cyrl-RS" dirty="0" smtClean="0">
              <a:solidFill>
                <a:srgbClr val="FFFF00"/>
              </a:solidFill>
            </a:endParaRPr>
          </a:p>
          <a:p>
            <a:pPr algn="just">
              <a:buNone/>
            </a:pPr>
            <a:r>
              <a:rPr lang="sr-Cyrl-RS" dirty="0" smtClean="0">
                <a:solidFill>
                  <a:srgbClr val="FFFF00"/>
                </a:solidFill>
              </a:rPr>
              <a:t>Прво предавање за време ванредног стања.</a:t>
            </a:r>
          </a:p>
          <a:p>
            <a:pPr algn="just">
              <a:buNone/>
            </a:pPr>
            <a:r>
              <a:rPr lang="sr-Cyrl-RS" dirty="0" smtClean="0">
                <a:solidFill>
                  <a:srgbClr val="FFFF00"/>
                </a:solidFill>
              </a:rPr>
              <a:t>Настављамо тамо где смо стали.</a:t>
            </a:r>
          </a:p>
          <a:p>
            <a:pPr algn="just">
              <a:buNone/>
            </a:pPr>
            <a:r>
              <a:rPr lang="sr-Cyrl-CS" dirty="0" smtClean="0">
                <a:solidFill>
                  <a:srgbClr val="FFFF00"/>
                </a:solidFill>
              </a:rPr>
              <a:t>П</a:t>
            </a:r>
            <a:r>
              <a:rPr lang="sr-Cyrl-RS" dirty="0" smtClean="0">
                <a:solidFill>
                  <a:srgbClr val="FFFF00"/>
                </a:solidFill>
              </a:rPr>
              <a:t>роф. др Душан Јеротијевић</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172200"/>
          </a:xfrm>
        </p:spPr>
        <p:txBody>
          <a:bodyPr>
            <a:normAutofit/>
          </a:bodyPr>
          <a:lstStyle/>
          <a:p>
            <a:pPr algn="just">
              <a:buFontTx/>
              <a:buChar char="-"/>
            </a:pPr>
            <a:r>
              <a:rPr lang="sr-Cyrl-RS" sz="2400" dirty="0" smtClean="0">
                <a:solidFill>
                  <a:srgbClr val="FFFF00"/>
                </a:solidFill>
              </a:rPr>
              <a:t>Други српски устанак под Милошем Обреновићем иако много слабији по интезитету, уз повољне међународне околности довео је до наставка стварања српске државности.</a:t>
            </a:r>
          </a:p>
          <a:p>
            <a:pPr algn="just">
              <a:buFontTx/>
              <a:buChar char="-"/>
            </a:pPr>
            <a:r>
              <a:rPr lang="sr-Cyrl-RS" sz="2400" dirty="0" smtClean="0">
                <a:solidFill>
                  <a:srgbClr val="FFFF00"/>
                </a:solidFill>
              </a:rPr>
              <a:t>Милош Обреновић није обновио државне органе првог устанка. Завео је лични апсолутизам и поставио се као београдски паша у Турској. Извршио је ликвидацију многих значајних војсковођа Првог српског устанка као и вожда Карађорђа.</a:t>
            </a:r>
          </a:p>
          <a:p>
            <a:pPr algn="just">
              <a:buFontTx/>
              <a:buChar char="-"/>
            </a:pPr>
            <a:r>
              <a:rPr lang="sr-Cyrl-RS" sz="2400" dirty="0" smtClean="0">
                <a:solidFill>
                  <a:srgbClr val="FFFF00"/>
                </a:solidFill>
              </a:rPr>
              <a:t>После руске победе над Турском и Акерманског мира, Русија тражи да Србија добије аутономију (Вазална кнежевина) као и територије које су биле ослобођене у првом устанку.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172200"/>
          </a:xfrm>
        </p:spPr>
        <p:txBody>
          <a:bodyPr>
            <a:normAutofit/>
          </a:bodyPr>
          <a:lstStyle/>
          <a:p>
            <a:pPr algn="just">
              <a:buFontTx/>
              <a:buChar char="-"/>
            </a:pPr>
            <a:r>
              <a:rPr lang="sr-Cyrl-RS" sz="2400" dirty="0" smtClean="0">
                <a:solidFill>
                  <a:srgbClr val="FFFF00"/>
                </a:solidFill>
              </a:rPr>
              <a:t>У периоду 1830-1833. године под притиском Русије формирана је Кнежевина Србија на челу са Милошем Обреновићем. </a:t>
            </a:r>
          </a:p>
          <a:p>
            <a:pPr algn="just">
              <a:buFontTx/>
              <a:buChar char="-"/>
            </a:pPr>
            <a:r>
              <a:rPr lang="sr-Cyrl-RS" sz="2400" dirty="0" smtClean="0">
                <a:solidFill>
                  <a:srgbClr val="FFFF00"/>
                </a:solidFill>
              </a:rPr>
              <a:t>Српска млада интелектуална елита је 1835. године изнедрила први српски нововековни Устав (Сретењски Устав). Под притиском Турске, али и других сила због либералних погледа Устав је суспендован. Против овог Устава је био и Милош Обреновић.</a:t>
            </a:r>
          </a:p>
          <a:p>
            <a:pPr algn="just">
              <a:buFontTx/>
              <a:buChar char="-"/>
            </a:pPr>
            <a:r>
              <a:rPr lang="sr-Cyrl-RS" sz="2400" dirty="0" smtClean="0">
                <a:solidFill>
                  <a:srgbClr val="FFFF00"/>
                </a:solidFill>
              </a:rPr>
              <a:t>Турска је за Србију припремила нови Устав који је уз сагласност Аустрије и Русије ступио на снагу 1838. године.</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172200"/>
          </a:xfrm>
        </p:spPr>
        <p:txBody>
          <a:bodyPr/>
          <a:lstStyle/>
          <a:p>
            <a:pPr algn="just">
              <a:buNone/>
            </a:pPr>
            <a:r>
              <a:rPr lang="sr-Cyrl-RS" dirty="0" smtClean="0">
                <a:solidFill>
                  <a:srgbClr val="FFFF00"/>
                </a:solidFill>
              </a:rPr>
              <a:t>Питања:</a:t>
            </a:r>
          </a:p>
          <a:p>
            <a:pPr algn="just">
              <a:buFontTx/>
              <a:buChar char="-"/>
            </a:pPr>
            <a:r>
              <a:rPr lang="sr-Cyrl-RS" dirty="0" smtClean="0">
                <a:solidFill>
                  <a:srgbClr val="FFFF00"/>
                </a:solidFill>
              </a:rPr>
              <a:t>Разлози настанка Првог српског устанка.</a:t>
            </a:r>
          </a:p>
          <a:p>
            <a:pPr algn="just">
              <a:buFontTx/>
              <a:buChar char="-"/>
            </a:pPr>
            <a:r>
              <a:rPr lang="sr-Cyrl-RS" dirty="0" smtClean="0">
                <a:solidFill>
                  <a:srgbClr val="FFFF00"/>
                </a:solidFill>
              </a:rPr>
              <a:t>Како је Карађорђе стварао државне органе.</a:t>
            </a:r>
          </a:p>
          <a:p>
            <a:pPr algn="just">
              <a:buFontTx/>
              <a:buChar char="-"/>
            </a:pPr>
            <a:r>
              <a:rPr lang="sr-Cyrl-RS" dirty="0" smtClean="0">
                <a:solidFill>
                  <a:srgbClr val="FFFF00"/>
                </a:solidFill>
              </a:rPr>
              <a:t>Улога Боже Грујовића у формирању српске државне организације.</a:t>
            </a:r>
          </a:p>
          <a:p>
            <a:pPr algn="just">
              <a:buFontTx/>
              <a:buChar char="-"/>
            </a:pPr>
            <a:r>
              <a:rPr lang="sr-Cyrl-RS" dirty="0" smtClean="0">
                <a:solidFill>
                  <a:srgbClr val="FFFF00"/>
                </a:solidFill>
              </a:rPr>
              <a:t>Који су били најзначајнији државни органи устаничке Србије.</a:t>
            </a:r>
          </a:p>
          <a:p>
            <a:pPr algn="just">
              <a:buFontTx/>
              <a:buChar char="-"/>
            </a:pPr>
            <a:r>
              <a:rPr lang="sr-Cyrl-RS" dirty="0" smtClean="0">
                <a:solidFill>
                  <a:srgbClr val="FFFF00"/>
                </a:solidFill>
              </a:rPr>
              <a:t>Уставни акти устаничке Србије.</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172200"/>
          </a:xfrm>
        </p:spPr>
        <p:txBody>
          <a:bodyPr/>
          <a:lstStyle/>
          <a:p>
            <a:pPr algn="ctr">
              <a:buNone/>
            </a:pPr>
            <a:endParaRPr lang="sr-Cyrl-RS" dirty="0" smtClean="0">
              <a:solidFill>
                <a:srgbClr val="FFFF00"/>
              </a:solidFill>
            </a:endParaRPr>
          </a:p>
          <a:p>
            <a:pPr algn="ctr">
              <a:buNone/>
            </a:pPr>
            <a:r>
              <a:rPr lang="sr-Cyrl-RS" dirty="0" smtClean="0">
                <a:solidFill>
                  <a:srgbClr val="FFFF00"/>
                </a:solidFill>
              </a:rPr>
              <a:t>Толико за сада.</a:t>
            </a:r>
          </a:p>
          <a:p>
            <a:pPr algn="ctr">
              <a:buNone/>
            </a:pPr>
            <a:r>
              <a:rPr lang="sr-Cyrl-RS" dirty="0" smtClean="0">
                <a:solidFill>
                  <a:srgbClr val="FFFF00"/>
                </a:solidFill>
              </a:rPr>
              <a:t>Надам се скором виђењу.</a:t>
            </a:r>
          </a:p>
          <a:p>
            <a:pPr algn="ctr">
              <a:buNone/>
            </a:pPr>
            <a:endParaRPr lang="sr-Cyrl-RS" dirty="0" smtClean="0">
              <a:solidFill>
                <a:srgbClr val="FFFF00"/>
              </a:solidFill>
            </a:endParaRPr>
          </a:p>
          <a:p>
            <a:pPr algn="ctr">
              <a:buNone/>
            </a:pPr>
            <a:endParaRPr lang="sr-Cyrl-RS" dirty="0" smtClean="0">
              <a:solidFill>
                <a:srgbClr val="FFFF00"/>
              </a:solidFill>
            </a:endParaRPr>
          </a:p>
          <a:p>
            <a:pPr algn="ctr">
              <a:buNone/>
            </a:pPr>
            <a:r>
              <a:rPr lang="sr-Cyrl-CS" dirty="0" smtClean="0">
                <a:solidFill>
                  <a:srgbClr val="FFFF00"/>
                </a:solidFill>
              </a:rPr>
              <a:t>С</a:t>
            </a:r>
            <a:r>
              <a:rPr lang="sr-Cyrl-RS" dirty="0" smtClean="0">
                <a:solidFill>
                  <a:srgbClr val="FFFF00"/>
                </a:solidFill>
              </a:rPr>
              <a:t>ва питања на мејл: </a:t>
            </a:r>
            <a:r>
              <a:rPr lang="sr-Latn-BA" smtClean="0">
                <a:solidFill>
                  <a:srgbClr val="FFFF00"/>
                </a:solidFill>
              </a:rPr>
              <a:t>dusanjerotijevic@gmail.com</a:t>
            </a:r>
            <a:endParaRPr lang="sr-Cyrl-RS" dirty="0" smtClean="0">
              <a:solidFill>
                <a:srgbClr val="FFFF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sr-Cyrl-RS" dirty="0" smtClean="0">
                <a:solidFill>
                  <a:srgbClr val="FFFF00"/>
                </a:solidFill>
              </a:rPr>
              <a:t>ПРВИ И ДРУГИ </a:t>
            </a:r>
            <a:r>
              <a:rPr lang="sr-Cyrl-RS" smtClean="0">
                <a:solidFill>
                  <a:srgbClr val="FFFF00"/>
                </a:solidFill>
              </a:rPr>
              <a:t>СРПСКИ </a:t>
            </a:r>
            <a:r>
              <a:rPr lang="sr-Cyrl-RS" smtClean="0">
                <a:solidFill>
                  <a:srgbClr val="FFFF00"/>
                </a:solidFill>
              </a:rPr>
              <a:t>УСТАНАК</a:t>
            </a:r>
            <a:endParaRPr lang="en-US" dirty="0">
              <a:solidFill>
                <a:srgbClr val="FFFF00"/>
              </a:solidFill>
            </a:endParaRPr>
          </a:p>
        </p:txBody>
      </p:sp>
      <p:sp>
        <p:nvSpPr>
          <p:cNvPr id="5" name="Content Placeholder 4"/>
          <p:cNvSpPr>
            <a:spLocks noGrp="1"/>
          </p:cNvSpPr>
          <p:nvPr>
            <p:ph idx="1"/>
          </p:nvPr>
        </p:nvSpPr>
        <p:spPr/>
        <p:txBody>
          <a:bodyPr/>
          <a:lstStyle/>
          <a:p>
            <a:pPr algn="just">
              <a:buNone/>
            </a:pPr>
            <a:endParaRPr lang="sr-Cyrl-RS" dirty="0" smtClean="0">
              <a:solidFill>
                <a:srgbClr val="FFFF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172200"/>
          </a:xfrm>
        </p:spPr>
        <p:txBody>
          <a:bodyPr/>
          <a:lstStyle/>
          <a:p>
            <a:pPr algn="just">
              <a:buFontTx/>
              <a:buChar char="-"/>
            </a:pPr>
            <a:r>
              <a:rPr lang="sr-Cyrl-CS" sz="2400" dirty="0" smtClean="0">
                <a:solidFill>
                  <a:srgbClr val="FFFF00"/>
                </a:solidFill>
              </a:rPr>
              <a:t>Први</a:t>
            </a:r>
            <a:r>
              <a:rPr lang="sr-Cyrl-RS" sz="2400" dirty="0" smtClean="0">
                <a:solidFill>
                  <a:srgbClr val="FFFF00"/>
                </a:solidFill>
              </a:rPr>
              <a:t> српски устанак настао је као спој буђења националне свести српског народа, европског утицаја у стварању националних држава и озбиљних сукоба у отоманској империји.</a:t>
            </a:r>
          </a:p>
          <a:p>
            <a:pPr algn="just">
              <a:buFontTx/>
              <a:buChar char="-"/>
            </a:pPr>
            <a:r>
              <a:rPr lang="sr-Cyrl-RS" sz="2400" dirty="0" smtClean="0">
                <a:solidFill>
                  <a:srgbClr val="FFFF00"/>
                </a:solidFill>
              </a:rPr>
              <a:t>Отпадничка власт дахија у београдском пашалуку и погубљење 70 српских кнезова били су варница Првог српског устанка. Поред тога почела је да стасава и млада грађанска класа у селима и градовима. Такође, велики значај су имали и српски интелектуалци из Аустрије.</a:t>
            </a:r>
          </a:p>
          <a:p>
            <a:pPr algn="just">
              <a:buFontTx/>
              <a:buChar char="-"/>
            </a:pPr>
            <a:r>
              <a:rPr lang="sr-Cyrl-RS" sz="2400" dirty="0" smtClean="0">
                <a:solidFill>
                  <a:srgbClr val="FFFF00"/>
                </a:solidFill>
              </a:rPr>
              <a:t>Ратови Аустрије са Турском изнедрили су неколицину прекаљених српских бораца који су се борили на страни Аустрије против Турске. Један од њих је био и Ђорђе Петровић.</a:t>
            </a:r>
          </a:p>
          <a:p>
            <a:pPr algn="just">
              <a:buFontTx/>
              <a:buChar char="-"/>
            </a:pPr>
            <a:r>
              <a:rPr lang="sr-Cyrl-RS" sz="2400" dirty="0" smtClean="0">
                <a:solidFill>
                  <a:srgbClr val="FFFF00"/>
                </a:solidFill>
              </a:rPr>
              <a:t>На Сретење 1804. године, одлука о подизању устанка је донета. Тада је у Орашцу за вођу изабран Ђорђе Петровић – Карађорђе.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172200"/>
          </a:xfrm>
        </p:spPr>
        <p:txBody>
          <a:bodyPr>
            <a:normAutofit/>
          </a:bodyPr>
          <a:lstStyle/>
          <a:p>
            <a:pPr algn="just">
              <a:buFontTx/>
              <a:buChar char="-"/>
            </a:pPr>
            <a:r>
              <a:rPr lang="sr-Cyrl-RS" sz="2400" dirty="0" smtClean="0">
                <a:solidFill>
                  <a:srgbClr val="FFFF00"/>
                </a:solidFill>
              </a:rPr>
              <a:t>На самом почетку устанка Турци су трпели озбиљне поразе што је утицало на устанике да почну да стварају зачетке државних органа. Централни државни орган је била скупштина састављена од виђенијих људи из различитих крајева.</a:t>
            </a:r>
          </a:p>
          <a:p>
            <a:pPr algn="just">
              <a:buFontTx/>
              <a:buChar char="-"/>
            </a:pPr>
            <a:r>
              <a:rPr lang="sr-Cyrl-RS" sz="2400" dirty="0" smtClean="0">
                <a:solidFill>
                  <a:srgbClr val="FFFF00"/>
                </a:solidFill>
              </a:rPr>
              <a:t>Прва скупштина је одржана од 24. до 28. априла 1804. године у Остружници. Расправљало се о преговорима са дахијама, као и спајању подринске и шумадијске војске ради напада на Београд. На Скупштини су доношене одлуке о организовању полиције и судова, као и о државном уређењу устаничке Србије, које се базирало на кнежинама.</a:t>
            </a:r>
          </a:p>
          <a:p>
            <a:pPr algn="just">
              <a:buFontTx/>
              <a:buChar char="-"/>
            </a:pPr>
            <a:r>
              <a:rPr lang="sr-Cyrl-RS" sz="2400" dirty="0" smtClean="0">
                <a:solidFill>
                  <a:srgbClr val="FFFF00"/>
                </a:solidFill>
              </a:rPr>
              <a:t>Војна команда појединих области – војводе имали су велику власт (Петар Добрњац, Миленко Стојковић...)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172200"/>
          </a:xfrm>
        </p:spPr>
        <p:txBody>
          <a:bodyPr>
            <a:normAutofit/>
          </a:bodyPr>
          <a:lstStyle/>
          <a:p>
            <a:pPr algn="just">
              <a:buFontTx/>
              <a:buChar char="-"/>
            </a:pPr>
            <a:r>
              <a:rPr lang="sr-Cyrl-RS" sz="2400" dirty="0" smtClean="0">
                <a:solidFill>
                  <a:srgbClr val="FFFF00"/>
                </a:solidFill>
              </a:rPr>
              <a:t>Влада устаничке Србије створена је 1805. године као Правитељствујушчи Совјет Сербски на скупштини у селу Борку. Велику помоћ Карађорђу је пружио Божа Грујовић професор на универзитету у Харкову, родом из Руме. За њега можемо рећи да је родоначелник модерне државне организације Србије.</a:t>
            </a:r>
          </a:p>
          <a:p>
            <a:pPr algn="just">
              <a:buFontTx/>
              <a:buChar char="-"/>
            </a:pPr>
            <a:r>
              <a:rPr lang="sr-Cyrl-RS" sz="2400" dirty="0" smtClean="0">
                <a:solidFill>
                  <a:srgbClr val="FFFF00"/>
                </a:solidFill>
              </a:rPr>
              <a:t>Совјет је имао представнике свих нахија устаничке Србије (Београдски пашалук углавном) и министре попечитеље. Божа Грујовић је био први секретар Правитељствујушчег Совјета.</a:t>
            </a:r>
          </a:p>
          <a:p>
            <a:pPr algn="just">
              <a:buFontTx/>
              <a:buChar char="-"/>
            </a:pPr>
            <a:r>
              <a:rPr lang="sr-Cyrl-RS" sz="2400" dirty="0" smtClean="0">
                <a:solidFill>
                  <a:srgbClr val="FFFF00"/>
                </a:solidFill>
              </a:rPr>
              <a:t>Устројено је тројство власти: монарх-вожд, Правитељствујушчи Совјет и скупштина.</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172200"/>
          </a:xfrm>
        </p:spPr>
        <p:txBody>
          <a:bodyPr>
            <a:normAutofit/>
          </a:bodyPr>
          <a:lstStyle/>
          <a:p>
            <a:pPr algn="just">
              <a:buFontTx/>
              <a:buChar char="-"/>
            </a:pPr>
            <a:r>
              <a:rPr lang="sr-Cyrl-RS" sz="2400" dirty="0" smtClean="0">
                <a:solidFill>
                  <a:srgbClr val="FFFF00"/>
                </a:solidFill>
              </a:rPr>
              <a:t>Појавила су се и прва знамења нове српске државе.</a:t>
            </a:r>
          </a:p>
          <a:p>
            <a:pPr algn="just">
              <a:buNone/>
            </a:pPr>
            <a:endParaRPr lang="sr-Cyrl-RS" sz="2400" dirty="0" smtClean="0">
              <a:solidFill>
                <a:srgbClr val="FFFF00"/>
              </a:solidFill>
            </a:endParaRPr>
          </a:p>
          <a:p>
            <a:pPr algn="just">
              <a:buNone/>
            </a:pPr>
            <a:endParaRPr lang="sr-Cyrl-RS" sz="2400" dirty="0" smtClean="0">
              <a:solidFill>
                <a:srgbClr val="FFFF00"/>
              </a:solidFill>
            </a:endParaRPr>
          </a:p>
        </p:txBody>
      </p:sp>
      <p:pic>
        <p:nvPicPr>
          <p:cNvPr id="3" name="Picture 2" descr="125px-Flag_of_Revolutionary_Serbia.svg.png"/>
          <p:cNvPicPr>
            <a:picLocks noChangeAspect="1"/>
          </p:cNvPicPr>
          <p:nvPr/>
        </p:nvPicPr>
        <p:blipFill>
          <a:blip r:embed="rId2"/>
          <a:stretch>
            <a:fillRect/>
          </a:stretch>
        </p:blipFill>
        <p:spPr>
          <a:xfrm>
            <a:off x="1752600" y="914400"/>
            <a:ext cx="5410200" cy="541020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172200"/>
          </a:xfrm>
        </p:spPr>
        <p:txBody>
          <a:bodyPr>
            <a:normAutofit/>
          </a:bodyPr>
          <a:lstStyle/>
          <a:p>
            <a:pPr algn="just">
              <a:buFontTx/>
              <a:buChar char="-"/>
            </a:pPr>
            <a:r>
              <a:rPr lang="sr-Cyrl-RS" sz="2400" dirty="0" smtClean="0">
                <a:solidFill>
                  <a:srgbClr val="FFFF00"/>
                </a:solidFill>
              </a:rPr>
              <a:t>Срби су поразили Турке у више бојева од почетка устанка.</a:t>
            </a:r>
          </a:p>
          <a:p>
            <a:pPr algn="just">
              <a:buNone/>
            </a:pPr>
            <a:r>
              <a:rPr lang="sr-Cyrl-RS" sz="2400" dirty="0" smtClean="0">
                <a:solidFill>
                  <a:srgbClr val="FFFF00"/>
                </a:solidFill>
              </a:rPr>
              <a:t>На Иванковцу 1805.</a:t>
            </a:r>
          </a:p>
          <a:p>
            <a:pPr algn="just">
              <a:buNone/>
            </a:pPr>
            <a:r>
              <a:rPr lang="sr-Cyrl-RS" sz="2400" dirty="0" smtClean="0">
                <a:solidFill>
                  <a:srgbClr val="FFFF00"/>
                </a:solidFill>
              </a:rPr>
              <a:t>На Мишару 1806.</a:t>
            </a:r>
          </a:p>
          <a:p>
            <a:pPr algn="just">
              <a:buNone/>
            </a:pPr>
            <a:r>
              <a:rPr lang="sr-Cyrl-RS" sz="2400" dirty="0" smtClean="0">
                <a:solidFill>
                  <a:srgbClr val="FFFF00"/>
                </a:solidFill>
              </a:rPr>
              <a:t>Заузели Београд 1806.</a:t>
            </a:r>
          </a:p>
          <a:p>
            <a:pPr algn="just">
              <a:buNone/>
            </a:pPr>
            <a:r>
              <a:rPr lang="sr-Cyrl-RS" sz="2400" dirty="0" smtClean="0">
                <a:solidFill>
                  <a:srgbClr val="FFFF00"/>
                </a:solidFill>
              </a:rPr>
              <a:t>На Штубику 1807.</a:t>
            </a:r>
          </a:p>
          <a:p>
            <a:pPr algn="just">
              <a:buNone/>
            </a:pPr>
            <a:r>
              <a:rPr lang="sr-Cyrl-RS" sz="2400" dirty="0" smtClean="0">
                <a:solidFill>
                  <a:srgbClr val="FFFF00"/>
                </a:solidFill>
              </a:rPr>
              <a:t>- Русија је пружала подршку српским устаницима од почетка устанка. После сјајних победа над Турцима крајем 18. века, руска војска се почетком 19. века појавила у Влашкој и тако се нашла у непосредној близини Београдског пашалука. У боју на Штубику Срби и Руси су се заједно борили против Турака. Било је још заједничких битака.</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172200"/>
          </a:xfrm>
        </p:spPr>
        <p:txBody>
          <a:bodyPr>
            <a:normAutofit/>
          </a:bodyPr>
          <a:lstStyle/>
          <a:p>
            <a:pPr algn="just">
              <a:buFontTx/>
              <a:buChar char="-"/>
            </a:pPr>
            <a:r>
              <a:rPr lang="sr-Cyrl-RS" sz="2400" dirty="0" smtClean="0">
                <a:solidFill>
                  <a:srgbClr val="FFFF00"/>
                </a:solidFill>
              </a:rPr>
              <a:t>После доласка руског изасланика Родофиникина, усвојен је нацрт основног државног акта устаничке Србије (Устав). Утврђени су државни органи и њихови међусобни односи. Овај акт је требало да ступи на снагу потписом руског цара. Због става Аустрије до тога није дошло. Мора се истаћи да је Аустрија имала врло уздржан па и негативан став према српском устанку у отоманској империји и ограничавала је и отежавала подршку Срба из Аустрије својој браћи преко Саве и Дунава.</a:t>
            </a:r>
          </a:p>
          <a:p>
            <a:pPr algn="just">
              <a:buFontTx/>
              <a:buChar char="-"/>
            </a:pPr>
            <a:r>
              <a:rPr lang="sr-Cyrl-RS" sz="2400" dirty="0" smtClean="0">
                <a:solidFill>
                  <a:srgbClr val="FFFF00"/>
                </a:solidFill>
              </a:rPr>
              <a:t>На основу два правна документа која је написао Божа Грујовић а то су Слово о слободи и Памјат, урађена су и два уставна акта.</a:t>
            </a:r>
          </a:p>
          <a:p>
            <a:pPr algn="just">
              <a:buFontTx/>
              <a:buChar char="-"/>
            </a:pPr>
            <a:r>
              <a:rPr lang="sr-Cyrl-RS" sz="2400" dirty="0" smtClean="0">
                <a:solidFill>
                  <a:srgbClr val="FFFF00"/>
                </a:solidFill>
              </a:rPr>
              <a:t>Први уставни акт из 1808. године одређује Карађорђа за господара – монарха Србије, а Карађорђе признаје Совјет за врховни суд. Акт су донели Совјет и Карађорђе.</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172200"/>
          </a:xfrm>
        </p:spPr>
        <p:txBody>
          <a:bodyPr>
            <a:normAutofit/>
          </a:bodyPr>
          <a:lstStyle/>
          <a:p>
            <a:pPr algn="just">
              <a:buNone/>
            </a:pPr>
            <a:r>
              <a:rPr lang="sr-Cyrl-RS" sz="2400" dirty="0" smtClean="0">
                <a:solidFill>
                  <a:srgbClr val="FFFF00"/>
                </a:solidFill>
              </a:rPr>
              <a:t>- Други уставни акт из 1811. године потврђује вољу устаничких старешина да признају Карађорђа за врховног вођу. Совјет је истовремено и Влада и Врховно суд. Вожд може да предлаже одлуке Совјета и даје сагласност на његове одлуке.</a:t>
            </a:r>
          </a:p>
          <a:p>
            <a:pPr algn="just">
              <a:buFontTx/>
              <a:buChar char="-"/>
            </a:pPr>
            <a:r>
              <a:rPr lang="sr-Cyrl-RS" sz="2400" dirty="0" smtClean="0">
                <a:solidFill>
                  <a:srgbClr val="FFFF00"/>
                </a:solidFill>
              </a:rPr>
              <a:t>Напад Наполеона на Русију нанео је огромну штету устаничкој Србији. Приликом повлачења Русије са Балкана дошло је 1812. године до склапања Букурешког мира између Русије и Турске у коме је Русија инсистирала да Срби задрже одређена аутономна права. Турска је искористила руско повлачење за општи напад на Србију свим расположивим снагама. После херојског отпора устаници су поклекли, али не за дуго.</a:t>
            </a:r>
          </a:p>
          <a:p>
            <a:pPr algn="just">
              <a:buFontTx/>
              <a:buChar char="-"/>
            </a:pPr>
            <a:r>
              <a:rPr lang="sr-Cyrl-RS" sz="2400" dirty="0" smtClean="0">
                <a:solidFill>
                  <a:srgbClr val="FFFF00"/>
                </a:solidFill>
              </a:rPr>
              <a:t>Пораз Наполеона у Русији променио је однос снага у Европи. Русија је поново предтављала велику опасност за Турску.</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TotalTime>
  <Words>941</Words>
  <Application>Microsoft Office PowerPoint</Application>
  <PresentationFormat>On-screen Show (4:3)</PresentationFormat>
  <Paragraphs>47</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ИСТОРИЈА ДРЖАВЕ И ПРАВА СРПСКОГ НАРОДА</vt:lpstr>
      <vt:lpstr>ПРВИ И ДРУГИ СРПСКИ УСТАНАК</vt:lpstr>
      <vt:lpstr>Slide 3</vt:lpstr>
      <vt:lpstr>Slide 4</vt:lpstr>
      <vt:lpstr>Slide 5</vt:lpstr>
      <vt:lpstr>Slide 6</vt:lpstr>
      <vt:lpstr>Slide 7</vt:lpstr>
      <vt:lpstr>Slide 8</vt:lpstr>
      <vt:lpstr>Slide 9</vt:lpstr>
      <vt:lpstr>Slide 10</vt:lpstr>
      <vt:lpstr>Slide 11</vt:lpstr>
      <vt:lpstr>Slide 12</vt:lpstr>
      <vt:lpstr>Slide 13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ИСТОРИЈА ДРЖАВЕ И ПРАВА СРПСКОГ НАРОДА</dc:title>
  <dc:creator>Zoran</dc:creator>
  <cp:lastModifiedBy>Zoran</cp:lastModifiedBy>
  <cp:revision>10</cp:revision>
  <dcterms:created xsi:type="dcterms:W3CDTF">2006-08-16T00:00:00Z</dcterms:created>
  <dcterms:modified xsi:type="dcterms:W3CDTF">2021-01-28T15:59:31Z</dcterms:modified>
</cp:coreProperties>
</file>