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67" r:id="rId31"/>
    <p:sldId id="26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58" autoAdjust="0"/>
    <p:restoredTop sz="94660"/>
  </p:normalViewPr>
  <p:slideViewPr>
    <p:cSldViewPr>
      <p:cViewPr varScale="1">
        <p:scale>
          <a:sx n="67" d="100"/>
          <a:sy n="67" d="100"/>
        </p:scale>
        <p:origin x="-5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sr-Cyrl-RS" dirty="0" smtClean="0">
                <a:solidFill>
                  <a:srgbClr val="FFFF00"/>
                </a:solidFill>
              </a:rPr>
              <a:t>ИСТОРИЈА ДРЖАВЕ И ПРАВА СРПСКОГ НАРОДА</a:t>
            </a:r>
            <a:endParaRPr lang="en-US" dirty="0">
              <a:solidFill>
                <a:srgbClr val="FFFF00"/>
              </a:solidFill>
            </a:endParaRPr>
          </a:p>
        </p:txBody>
      </p:sp>
      <p:sp>
        <p:nvSpPr>
          <p:cNvPr id="5" name="Content Placeholder 4"/>
          <p:cNvSpPr>
            <a:spLocks noGrp="1"/>
          </p:cNvSpPr>
          <p:nvPr>
            <p:ph idx="1"/>
          </p:nvPr>
        </p:nvSpPr>
        <p:spPr/>
        <p:txBody>
          <a:bodyPr/>
          <a:lstStyle/>
          <a:p>
            <a:pPr algn="just">
              <a:buNone/>
            </a:pPr>
            <a:endParaRPr lang="sr-Cyrl-RS" dirty="0" smtClean="0">
              <a:solidFill>
                <a:srgbClr val="FFFF00"/>
              </a:solidFill>
            </a:endParaRPr>
          </a:p>
          <a:p>
            <a:pPr algn="just">
              <a:buNone/>
            </a:pPr>
            <a:r>
              <a:rPr lang="sr-Cyrl-RS" dirty="0" smtClean="0">
                <a:solidFill>
                  <a:srgbClr val="FFFF00"/>
                </a:solidFill>
              </a:rPr>
              <a:t>Д</a:t>
            </a:r>
            <a:r>
              <a:rPr lang="en-US" dirty="0" smtClean="0">
                <a:solidFill>
                  <a:srgbClr val="FFFF00"/>
                </a:solidFill>
              </a:rPr>
              <a:t>e</a:t>
            </a:r>
            <a:r>
              <a:rPr lang="sr-Cyrl-RS" dirty="0" smtClean="0">
                <a:solidFill>
                  <a:srgbClr val="FFFF00"/>
                </a:solidFill>
              </a:rPr>
              <a:t>сето предавање.</a:t>
            </a:r>
          </a:p>
          <a:p>
            <a:pPr algn="just">
              <a:buNone/>
            </a:pPr>
            <a:endParaRPr lang="sr-Cyrl-RS" dirty="0" smtClean="0">
              <a:solidFill>
                <a:srgbClr val="FFFF00"/>
              </a:solidFill>
            </a:endParaRPr>
          </a:p>
          <a:p>
            <a:pPr algn="just">
              <a:buNone/>
            </a:pPr>
            <a:r>
              <a:rPr lang="sr-Cyrl-CS" dirty="0" smtClean="0">
                <a:solidFill>
                  <a:srgbClr val="FFFF00"/>
                </a:solidFill>
              </a:rPr>
              <a:t>П</a:t>
            </a:r>
            <a:r>
              <a:rPr lang="sr-Cyrl-RS" dirty="0" smtClean="0">
                <a:solidFill>
                  <a:srgbClr val="FFFF00"/>
                </a:solidFill>
              </a:rPr>
              <a:t>роф. др Душан Јеротијевић</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lnSpcReduction="10000"/>
          </a:bodyPr>
          <a:lstStyle/>
          <a:p>
            <a:pPr algn="just"/>
            <a:r>
              <a:rPr lang="sr-Cyrl-CS" sz="2400" dirty="0" smtClean="0"/>
              <a:t> Сава је био први велики књижевник српског рода. Писао је много и разноврсно. Сасвим логично и очекивано, писао је духовне списе, сав прожет смислом православља. У почетку, Сава је писао дела чисто црквене садржине: „Карејски типик“ и „Хиландарски типик“. Написао је и законик црквеног права, познат под називом „Крмчија“. Дела у којима је показао свој истински списатељски дар написана су доцније. Ту свакако на прво место долази „Житије светог Симеона“ (биографија Стефана Немање). Од изузетног значаја је Савина „Служба светом Симеону“, дубоко духовни спис у традицији византијске хришћанске поетике.</a:t>
            </a:r>
            <a:endParaRPr lang="en-US" sz="2400" dirty="0" smtClean="0"/>
          </a:p>
          <a:p>
            <a:pPr algn="just"/>
            <a:r>
              <a:rPr lang="sr-Cyrl-CS" sz="2400" dirty="0" smtClean="0"/>
              <a:t>         Траг светог Саве не постоји само у историји српског народа, у непрегледним страницама писане прошлости. Његова мисао и дух живе у свим Србима, чије душе нису затрпане бесмислом и чија свест не робује заблудама садашњег времена.</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62500" lnSpcReduction="20000"/>
          </a:bodyPr>
          <a:lstStyle/>
          <a:p>
            <a:r>
              <a:rPr lang="sr-Cyrl-CS" sz="2400" dirty="0" smtClean="0"/>
              <a:t> </a:t>
            </a:r>
            <a:endParaRPr lang="en-US" sz="2400" dirty="0" smtClean="0"/>
          </a:p>
          <a:p>
            <a:pPr algn="just"/>
            <a:r>
              <a:rPr lang="sr-Cyrl-CS" sz="2400" dirty="0" smtClean="0"/>
              <a:t>         После смрти првог српског краља, Стефана Првовенчаног,1228. године, на српски престо је дошао његов старији син Радослав, по изричитој очевој вољи. Његова кратка владавина (1228-1233) била је испуњена унутрашњим неспоразумима и борбама. Радослав је био ожењен кћерком Јована </a:t>
            </a:r>
            <a:r>
              <a:rPr lang="en-US" sz="2400" dirty="0" smtClean="0"/>
              <a:t>I</a:t>
            </a:r>
            <a:r>
              <a:rPr lang="sr-Cyrl-CS" sz="2400" dirty="0" smtClean="0"/>
              <a:t> Анђела, епирског владара. Вероватно је неочекивани преокрет у спољњој политици Србије под новим краљем, са Запада на Исток, уздрмао стабилност некадашње Стефанове државе.</a:t>
            </a:r>
            <a:endParaRPr lang="en-US" sz="2400" dirty="0" smtClean="0"/>
          </a:p>
          <a:p>
            <a:pPr algn="just"/>
            <a:r>
              <a:rPr lang="sr-Cyrl-CS" sz="2400" dirty="0" smtClean="0"/>
              <a:t>         Српска властела никако није могла да прихвати византијску политику краља Радослава. Незадовољство српских феудалних господара завршило се тако што је Радослав збачен са престола. На његово место дошао је Стефанов млађи син Владислав. Радослав се замонашио, а Сава га је сахранио у манастиру Студеници.</a:t>
            </a:r>
            <a:endParaRPr lang="en-US" sz="2400" dirty="0" smtClean="0"/>
          </a:p>
          <a:p>
            <a:pPr algn="just"/>
            <a:r>
              <a:rPr lang="sr-Cyrl-CS" sz="2400" dirty="0" smtClean="0"/>
              <a:t>И поново је промена на српском трону променила српску спољну политику. Владислав је тражио и нашао ослонац у Бугарској. Оженио се бугарском принцезом Белославом, кћери Јована </a:t>
            </a:r>
            <a:r>
              <a:rPr lang="hr-HR" sz="2400" dirty="0" smtClean="0"/>
              <a:t>II</a:t>
            </a:r>
            <a:r>
              <a:rPr lang="sr-Cyrl-CS" sz="2400" dirty="0" smtClean="0"/>
              <a:t> Асена. Убрзо је и Сава отишао са места српског архиепископа. На сабору у Жичи он се повукао остављајући своје место ученику Арсенију. Сава је напустио Србију и поново кренуо на Исток. Обишао је Палестину, Александрију и Никеју. Умро је у Трнову 14. јануара 1236. године. Уз велике муке и противљење свог таста, Владислав је успео да Савине мошти врати у Србију и сахрани га у краљевском манастиру Милешеви  1237. године.</a:t>
            </a:r>
            <a:endParaRPr lang="en-US" sz="2400" dirty="0" smtClean="0"/>
          </a:p>
          <a:p>
            <a:pPr algn="just"/>
            <a:r>
              <a:rPr lang="sr-Cyrl-CS" sz="2400" dirty="0" smtClean="0"/>
              <a:t>         Владавина краља Владислава трајала је тачно десет година. Ослоњен на Бугарску, Владислав је трајао колико и његов главни савезник. Са продором Монгола у Угарску и Србију, његова власт је почела да посрће. Још једанпут је српска властела одредила судбину престола. Устала је против Владислава, успела да га збаци и да доведе на власт трећег сина Стефана Првовенчаног, Уроша II. Све се то одиграло 1243. године. Урош је на челу српске краљевине остао више од тридесет година. За све то време гледао је како се прилике на Балканском полуострву из основа мењају. Византија је обновљена 1261, а Угарска је нагло почела да израста у силу првог реда. Србија, мада притиснута и са севера и са југа, била је довољно велика држава да непосредне опасности није било. Урош је водио политику колико на први поглед помирљиву према суседима толико и смишљену.</a:t>
            </a:r>
            <a:endParaRPr lang="en-US" sz="2400" dirty="0" smtClean="0"/>
          </a:p>
          <a:p>
            <a:pPr algn="just"/>
            <a:endParaRPr lang="sr-Cyrl-R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70000" lnSpcReduction="20000"/>
          </a:bodyPr>
          <a:lstStyle/>
          <a:p>
            <a:pPr algn="just"/>
            <a:r>
              <a:rPr lang="sr-Cyrl-CS" sz="2400" dirty="0" smtClean="0"/>
              <a:t> У првом периоду своје владавине обезбедио је границе српске државе. Нарочито су значајни његови односи са Дубровником. Неколико пута су се погоршавали и поново успостављали. У два маха Урош је  нападао град и на тај начин приморавао Дубровчане на поштовање древних обавеза према српском владару. Урош је био довољно умешан да су га сматрали пријатељем Никејског царства, мада сам никејски цар никада није био сасвим уверен у Урошеве праве намере.</a:t>
            </a:r>
            <a:endParaRPr lang="en-US" sz="2400" dirty="0" smtClean="0"/>
          </a:p>
          <a:p>
            <a:pPr algn="just"/>
            <a:r>
              <a:rPr lang="sr-Cyrl-CS" sz="2400" dirty="0" smtClean="0"/>
              <a:t>         Средином </a:t>
            </a:r>
            <a:r>
              <a:rPr lang="en-US" sz="2400" dirty="0" smtClean="0"/>
              <a:t>XIII</a:t>
            </a:r>
            <a:r>
              <a:rPr lang="sr-Cyrl-CS" sz="2400" dirty="0" smtClean="0"/>
              <a:t> века Србији је највећа опасност претила од Бугарске</a:t>
            </a:r>
            <a:r>
              <a:rPr lang="ru-RU" sz="2400" dirty="0" smtClean="0"/>
              <a:t>, </a:t>
            </a:r>
            <a:r>
              <a:rPr lang="en-US" sz="2400" dirty="0" smtClean="0"/>
              <a:t>a</a:t>
            </a:r>
            <a:r>
              <a:rPr lang="sr-Cyrl-CS" sz="2400" dirty="0" smtClean="0"/>
              <a:t>ли ни та опасност није израсла у отворени сукоб. Притисак је долазио и са севера и са југозапада, али је после смрти бугарског цара Михаила Асена, полако јењавао.</a:t>
            </a:r>
            <a:endParaRPr lang="en-US" sz="2400" dirty="0" smtClean="0"/>
          </a:p>
          <a:p>
            <a:pPr algn="just"/>
            <a:r>
              <a:rPr lang="sr-Cyrl-CS" sz="2400" dirty="0" smtClean="0"/>
              <a:t>         Урош није на свим странама био тако успешан. Његов највећи промашај био је напад на Мачву 1267-1268. године, када га је мачвански господар уз помоћ угарског краља Беле поразио и заробио. Српски краљ се морао откупити да би се вратио у своју краљевину. Као знак помирења после овог неуспеха, Урошев син Драгутин оженио се угарском принцезом Каталином, вероватно око 1270. године.</a:t>
            </a:r>
            <a:endParaRPr lang="en-US" sz="2400" dirty="0" smtClean="0"/>
          </a:p>
          <a:p>
            <a:pPr algn="just"/>
            <a:r>
              <a:rPr lang="sr-Cyrl-CS" sz="2400" dirty="0" smtClean="0"/>
              <a:t>         Урош је поново заратио са Дубровником, 1275. Иако је победио Дубровчане, на инсистирање венецијанског дужда мир је поново успостављен, а  Уроша је збацио са престола његов син Драгутин дубоко незадовољан очевим неповерењем. Драгутин је упорно захтевао власт у једној српској области. Будући да му отац никако није излазио у сусрет Драгутин је заратио са оцем и победио га. Уз мајчин опрост, постао је српски краљ 1276. године. Поражени отац се замонашио и умро већ наредне године. Драгутин није дуго остао на власти. Пао је несрећно са коња на Јелачи 1282. године и остао обогаљен. Разочаран и физички и морално, убрзо је одступио са престола у корист свог млађег брата Милутина. Промена на српском трону одиграла се на сабору у Дежеву.</a:t>
            </a:r>
            <a:endParaRPr lang="en-US" sz="2400" dirty="0" smtClean="0"/>
          </a:p>
          <a:p>
            <a:pPr algn="just"/>
            <a:r>
              <a:rPr lang="sr-Cyrl-CS" sz="2400" dirty="0" smtClean="0"/>
              <a:t>         Најдужа владавина једног владара у српској историји средњег века била је управо Милутинова. Он је провео на трону безмало четрдесет година (1282-1321).</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62500" lnSpcReduction="20000"/>
          </a:bodyPr>
          <a:lstStyle/>
          <a:p>
            <a:pPr algn="just"/>
            <a:r>
              <a:rPr lang="sr-Cyrl-CS" sz="2400" dirty="0" smtClean="0"/>
              <a:t> На сабору у Дежеву Милутин, чије је пуно краљевско име Стефан Урош II Милутин, добио је краљевску круну од свог брата. Владао је Србијом од 1282. до 1321. године. Милутинова владавина била је испуњена великим заокретима у вођењу спољне политике, крећући се од прозападне до провизантијске. Извршио је знатна освајања на рачун Византије, користећи грађанске ратове који су потресали Византијско царство и тако проширио своју државу. Његови односи са братом такође су имали успоне и падове, доводећи до међусобних отворених сукоба, али на крају до помирења и заједничких војних похода. Убрзо после ступања на власт, Милутин је започео ратне походе против Византије. За прве три године освојио је знатне територије и градове на тлу Македоније, а упадао је, уз Драгутинову помоћ, дубоко у византијску државу, све до Свете Горе и Егејског мора. У оквирима српске државе нашли су се Полог, Овче Поље, Скопље, Злетово и Пијанец, а границу је успоставио на линији која је ишла до византијских градова (Охрида, Прилепа и Штипа). Крајем </a:t>
            </a:r>
            <a:r>
              <a:rPr lang="hr-HR" sz="2400" dirty="0" smtClean="0"/>
              <a:t>XIII</a:t>
            </a:r>
            <a:r>
              <a:rPr lang="sr-Cyrl-CS" sz="2400" dirty="0" smtClean="0"/>
              <a:t> века краљ Милутин је, заједно са Драгутином, ратовао против његових непријатеља око Видина у Бугарској и предузимао нове походе против Византије. </a:t>
            </a:r>
            <a:endParaRPr lang="en-US" sz="2400" dirty="0" smtClean="0"/>
          </a:p>
          <a:p>
            <a:pPr algn="just"/>
            <a:r>
              <a:rPr lang="sr-Cyrl-CS" sz="2400" dirty="0" smtClean="0"/>
              <a:t>         Милутинова политика и односи према Византији из корена су се променили после дуготрајних преговора завршених 1299. године. Према овом споразуму, српски краљ се оженио византијском принцезом Симонидом, ћерком цара Андроника II, а територије које је освојио задржао је као царев зет. Склапање овог брака сведочи о тешком стању у коме се тада налазила Византија. Симонида је била шестогодишња девојчица, док је краљ Милутин био средовечан човек. Њему је то био пети брак, што је према црквеним канонима било неприхватљиво. Тај брак је осудила Васељанска црква. Ипак, политички интерес је надвладао и односи између Србије и Византије су се тада учврстили. Врло брзо после склапања овог политичког брака, сукобили су се интереси краља Милутина и Драгутина. Борбе међу браћом почињу већ 1301. године и трајале су са прекидима до 1312. године. Исход без победника вратио их је на почетне положаје, закључен је мир и свако је самостално управљао својом државом. После Драгутинове смрти 1316. наследио га је син Владислав, али га је убрзо стриц утамничио и запосео његову област. Проширење Милутинове државе до Саве и Дунава довело је до рата с Угарском, која је поново освојила Мачву и Београд. Преостале територије Драгутинове области прикључене су Милутиновој држави. Поремећај редоследа наслеђивања, Милутиново изигравање Дежевског споразума и присвајање права на круну за своје синове, довела је до грађанских ратова после његове смрти и отимања о српски престо.</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55000" lnSpcReduction="20000"/>
          </a:bodyPr>
          <a:lstStyle/>
          <a:p>
            <a:pPr algn="just"/>
            <a:r>
              <a:rPr lang="sr-Cyrl-CS" sz="2400" dirty="0" smtClean="0"/>
              <a:t> Главно поље рада краља Милутина била је спољна политика. Њоме се он са највише разумевања и воље бавио и имао највише успеха. У вођењу спољне политике није био сталан. Често ју је мењао прелазећи из крајности у крајност, из савеза у отворено непријатељство и обратно. Те промене у спољној политици нису биле резултат његовог колебљивог карактера, нити недостатак одређених политичких принципа и јасних погледа на ситуацију. Оне су биле условљене великим променама у међународним односима и променама у унутрашњим односима појединих држава са којима је Србија имала тесне везе. При свему овоме, он је увек имао у виду само питање државних интереса. Било је момената када је изгледало да је Милутин подлегао утицају личних амбиција или су женска питања, што му се пребацивало, играли у његовом раду и одлукама главну и пресудну улогу. Када се његов рад и поступци ближе анализирају, може се констатовати да су лични и сентиментални разлози у његовим поступцима играли увек споредну, незнатну или никакву улогу и да он никада није жртвовао чак и мање важне државне интересе личним прохтевима, амбицији или сујети. Овако је он поступао и за време преговора о женидби са Симонидом, до које му је било стало. Колико је Милутин био у стању да савлада и жртвује личне амбиције државним интересима, показало се у односима са татарским каном Ногајем, када је жртвовао чак и независност своје државе и послао сина у неизвесност, да би спасао своју земљу од рата и пустошења.</a:t>
            </a:r>
            <a:endParaRPr lang="en-US" sz="2400" dirty="0" smtClean="0"/>
          </a:p>
          <a:p>
            <a:pPr algn="just"/>
            <a:r>
              <a:rPr lang="sr-Cyrl-CS" sz="2400" dirty="0" smtClean="0"/>
              <a:t>         Милутинов однос према суседним државама, са којима је он имао јачих и тешких веза, пролазио је кроз разне фазе. При доласку на престо, наследио је од Драгутина рат са Византијом. Он је тај рат и поред свих тренутних неуспеха водио енергично и истрајно. Када је постигао оно што је хтео и када је видео да је акција са Запада, одакле је долазио подстицај савезништва за рат против Византије, знатно ослабила са претњом да у потпуности спласне, он је изгубио веру у своје савезнике. Да би осигурао своје освајање и мир на јужној граници, приближио се Византији и погодио се са њом. Колико је Милутин, без сумње наклоњен женском роду, био лишен сваке сентименталности, види се и по томе што његова веома млада, лепа и љупка жена Симонида није успела да утиче на промену његове спољне политике у моменту када се он окренуо против њеног оца. Веома је занимљив Милутинов однос према папској курији и његова политика према католичкој цркви и њеним представницима. </a:t>
            </a:r>
            <a:endParaRPr lang="en-US" sz="2400" dirty="0" smtClean="0"/>
          </a:p>
          <a:p>
            <a:pPr algn="just"/>
            <a:r>
              <a:rPr lang="sr-Cyrl-CS" sz="2400" dirty="0" smtClean="0"/>
              <a:t>         У доба Милутинове владавине падају последњи покушаји папске курије да се поново освоји Цариград и поврати Латинско царство. Сем тога, курија је у то доба као и касније, веома упорно радила на превођењу православних верника на Балканском полуострву у католичку веру. Његова политика према курији и католичкој цркви била је углавном иста као и политика других српских владаоца из династије Немањића. Васпитаван у православној вери Милутин је био, изгледа, у верском погледу врло толерантан и одан православљу зато никад није мислио да напусти православну цркву и веру.</a:t>
            </a:r>
            <a:endParaRPr lang="en-US" sz="2400" dirty="0" smtClean="0"/>
          </a:p>
          <a:p>
            <a:pPr algn="just"/>
            <a:r>
              <a:rPr lang="sr-Cyrl-CS" sz="2400" dirty="0" smtClean="0"/>
              <a:t>         Последње дане свог живота Милутин је провео у прикупљању нове војске за истеривање Мађара из Мачванске бановине и превазилажење сукоба са Дубровником, који су користећи Милутинову заузетост у борби са мађарским краљем Робертом и његовим савезницима настојали да заузму неке Милутинове територије у њиховом суседству. Међутим, Милутина је изненада у дворцу у Неродимљу ударила кап и он је умро 29. октобра 1321. године.</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92500" lnSpcReduction="10000"/>
          </a:bodyPr>
          <a:lstStyle/>
          <a:p>
            <a:pPr algn="just"/>
            <a:r>
              <a:rPr lang="sr-Cyrl-CS" sz="2400" dirty="0" smtClean="0"/>
              <a:t>  Вест о краљевској смрти дала је знак за немире, борбу и безвлашће. Још се Милутиново тело није ни охладило и настао је, по Даниловој причи, силан метеж и не мала узбуна и пометња, рат и пљачке на све стране. Милутиново тело је опојено је у дворцу у Неродимљу, где је и умро, а надгробни говор му је одржао архиепискип Данило.Требало је Милутиново тело однети преко Косова у његову задужбину, манастир Бањску, где је себи спремио гроб и наредио да га ту сахране. Неред и анархија су надвладали, тако да су разбојничке чете нападале и на сам спровод, мислећи да ће уграбити нешто од оних који су носили његово тело, као и Милутинову погребну опрему. У тако лошим приликама, српски краљ Милутин сахрањен је у цркви манастира Бањске. Када је Милутин сахрањен, краљица Симонида се вратила својој породици у Византију. </a:t>
            </a:r>
            <a:r>
              <a:rPr lang="sr-Cyrl-RS" sz="2400" dirty="0" smtClean="0"/>
              <a:t>Врло кратко престо је преузео његов син Стефан Урош  познатији као Дечански (по својој задужбини). Неодлучан у спољној и унутрашњој политици убтзо је замењен својим сином Душаном будућим</a:t>
            </a:r>
            <a:r>
              <a:rPr lang="en-US" sz="2400" dirty="0" smtClean="0"/>
              <a:t> </a:t>
            </a:r>
            <a:r>
              <a:rPr lang="sr-Cyrl-RS" sz="2400" dirty="0" smtClean="0"/>
              <a:t>царем</a:t>
            </a:r>
            <a:r>
              <a:rPr lang="en-US" sz="2400" dirty="0" smtClean="0"/>
              <a:t>.</a:t>
            </a:r>
            <a:r>
              <a:rPr lang="sr-Cyrl-RS" sz="2400" dirty="0" smtClean="0"/>
              <a:t/>
            </a:r>
            <a:br>
              <a:rPr lang="sr-Cyrl-RS" sz="2400" dirty="0" smtClean="0"/>
            </a:b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55000" lnSpcReduction="20000"/>
          </a:bodyPr>
          <a:lstStyle/>
          <a:p>
            <a:r>
              <a:rPr lang="sr-Cyrl-CS" sz="2400" dirty="0" smtClean="0"/>
              <a:t>	</a:t>
            </a:r>
            <a:endParaRPr lang="en-US" sz="2400" dirty="0" smtClean="0"/>
          </a:p>
          <a:p>
            <a:pPr algn="just"/>
            <a:r>
              <a:rPr lang="sr-Cyrl-CS" sz="2500" dirty="0" smtClean="0"/>
              <a:t>         Владавина Стефана Душана почиње 1331. године и као краљ он влада до 1345. године. Од 1346. године он влада као цар што је највећи војнополитички успон Немањићке државе. Србија израста у водећу силу на </a:t>
            </a:r>
            <a:r>
              <a:rPr lang="sr-Cyrl-CS" sz="2500" dirty="0" smtClean="0"/>
              <a:t>Балкану</a:t>
            </a:r>
            <a:r>
              <a:rPr lang="en-US" sz="2500" dirty="0" smtClean="0"/>
              <a:t>, </a:t>
            </a:r>
            <a:r>
              <a:rPr lang="sr-Cyrl-RS" sz="2500" dirty="0" smtClean="0"/>
              <a:t>и једну од водећих у Европи</a:t>
            </a:r>
            <a:r>
              <a:rPr lang="sr-Cyrl-CS" sz="2500" dirty="0" smtClean="0"/>
              <a:t>. </a:t>
            </a:r>
            <a:r>
              <a:rPr lang="sr-Cyrl-CS" sz="2500" dirty="0" smtClean="0"/>
              <a:t>У Скопљу је, 16. априла 1346. године, Стефан Душан свечано крунисан за „цара Срба и Грка“ уз присуство бугарског и српског патријарха и представника светогорских манастира. Државни сабор је на Спасовдан, 29. маја 1349. године усвојио „Душанов законик“ који је допуњен, такође, на Спасовдан, 1354. године. Владари из лозе Немањића су по правилу умирали у монашком звању и проглашавани су за свеце, цар Душан је у овом погледу изузетак.</a:t>
            </a:r>
            <a:endParaRPr lang="en-US" sz="2500" dirty="0" smtClean="0"/>
          </a:p>
          <a:p>
            <a:pPr algn="just"/>
            <a:r>
              <a:rPr lang="sr-Cyrl-CS" sz="2500" dirty="0" smtClean="0"/>
              <a:t>         Године 1332.  је дошло  до побуне у Зети под вођством зетског војводе Богоја. Буна је убрзо угушена. Са новим бугарским царем Јованом Александром су успостављени савезнички односи, па се краљ Душан у пролеће 1332. године оженио Јеленом, сестром бугарског цара. Босански бан Стефан II Котроманић је желео да освоји цело Захумље, јер је само део Захумља освојио 1326. године после сукоба са Бранивојевићима. У том сукобу су учествовали и Дубровчани, заједно са баном Стефаном II. Пошто је затрта породица Бранивојевић и пошто су Стефан и Дубровчани поделили међусобно њихове територије, Дубровчани су добили Пељешац са Стоном. Дубровчани за време краља Стефана Дечанског нису успели да легализују управу над Пељешцем и Стоном, па су то покушали за време краља Душана. Године 1333. Стефан Душан је издао повељу у Пологу, којом је Дубровчанима уступио приморје од Стона до Дубровника, са острвом Посредњицом код ушћа Неретве, уз обавезу да на рачун „стонског дохотка“ исплаћују 500 перпера, плус 8.000 перпера које је требало платити одмах. Дубровчани су се обавезали да ће дозволити верску слободу православном становништву добијених територија. Дубровчани су суму од 500 перпера плаћали и босанском бану, који је исте године издао повељу којом је потврдио право Дубровника на Стон, те су на миру могли користити своје нове поседе које су исте године почели да утврђују. Услов је био и да у Стону остане „српски поп да поје“, јер је ту епископију основао још свети Сава, али су Дубровчани то поштовали само до 1349. године када су довели католичког свештеника. Већ 1332. године Душан је освојио град Струмицу. </a:t>
            </a:r>
            <a:endParaRPr lang="en-US" sz="2500" dirty="0" smtClean="0"/>
          </a:p>
          <a:p>
            <a:pPr algn="just"/>
            <a:r>
              <a:rPr lang="sr-Cyrl-CS" sz="2500" dirty="0" smtClean="0"/>
              <a:t>         Захваљујући саветима византијског пребега Сиргијана освојени су: Прилеп и Охрид,  док је сам Сиргијан освојио Костур. Пред напад на Солун извршен је атентат на Сиргијана, од стране Сфранцеса Палеолога, кога је ангажовао сам цар Андроник III, те је Душан одустао од борбе. Склопљени су савезнички односи са царем Андроником III (1334),  јер су северне границе угрозили Угри. Душан је успешно потукао угарску војску и успоставио границу на реци Сави. Једно време је у састав Душанове државе улазио и Београд.</a:t>
            </a:r>
            <a:endParaRPr lang="en-US" sz="2500" dirty="0" smtClean="0"/>
          </a:p>
          <a:p>
            <a:pPr algn="just">
              <a:buNone/>
            </a:pPr>
            <a:endParaRPr lang="sr-Cyrl-RS" sz="2500" dirty="0" smtClean="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lvl="1" algn="just"/>
            <a:r>
              <a:rPr lang="sr-Cyrl-RS" sz="2000" dirty="0" smtClean="0">
                <a:solidFill>
                  <a:srgbClr val="FFFF00"/>
                </a:solidFill>
              </a:rPr>
              <a:t>ПИТАЊА:</a:t>
            </a:r>
          </a:p>
          <a:p>
            <a:pPr lvl="1" algn="just"/>
            <a:r>
              <a:rPr lang="sr-Cyrl-RS" sz="2000" dirty="0" smtClean="0">
                <a:solidFill>
                  <a:srgbClr val="FFFF00"/>
                </a:solidFill>
              </a:rPr>
              <a:t>1.Стефан Немања обновитељ српске државе.</a:t>
            </a:r>
          </a:p>
          <a:p>
            <a:pPr lvl="1" algn="just"/>
            <a:r>
              <a:rPr lang="sr-Cyrl-RS" sz="2000" dirty="0" smtClean="0">
                <a:solidFill>
                  <a:srgbClr val="FFFF00"/>
                </a:solidFill>
              </a:rPr>
              <a:t>2.Свети сава државник и духовник.</a:t>
            </a:r>
          </a:p>
          <a:p>
            <a:pPr lvl="1" algn="just"/>
            <a:r>
              <a:rPr lang="sr-Cyrl-RS" sz="2000" dirty="0" smtClean="0">
                <a:solidFill>
                  <a:srgbClr val="FFFF00"/>
                </a:solidFill>
              </a:rPr>
              <a:t>3.Јачање и ширење српске државе  до крајаХ</a:t>
            </a:r>
            <a:r>
              <a:rPr lang="sr-Latn-BA" sz="2000" dirty="0" smtClean="0">
                <a:solidFill>
                  <a:srgbClr val="FFFF00"/>
                </a:solidFill>
              </a:rPr>
              <a:t>III</a:t>
            </a:r>
            <a:r>
              <a:rPr lang="sr-Cyrl-RS" sz="2000" dirty="0" smtClean="0">
                <a:solidFill>
                  <a:srgbClr val="FFFF00"/>
                </a:solidFill>
              </a:rPr>
              <a:t> века.</a:t>
            </a:r>
          </a:p>
          <a:p>
            <a:pPr lvl="1" algn="just"/>
            <a:r>
              <a:rPr lang="sr-Cyrl-RS" sz="2000" dirty="0" smtClean="0">
                <a:solidFill>
                  <a:srgbClr val="FFFF00"/>
                </a:solidFill>
              </a:rPr>
              <a:t>4.Тековине  </a:t>
            </a:r>
            <a:r>
              <a:rPr lang="sr-Cyrl-RS" sz="2000" smtClean="0">
                <a:solidFill>
                  <a:srgbClr val="FFFF00"/>
                </a:solidFill>
              </a:rPr>
              <a:t>краља Милутина.</a:t>
            </a:r>
            <a:endParaRPr lang="sr-Cyrl-RS" sz="2000" dirty="0" smtClean="0">
              <a:solidFill>
                <a:srgbClr val="FFFF00"/>
              </a:solidFill>
            </a:endParaRPr>
          </a:p>
          <a:p>
            <a:pPr lvl="1" algn="just"/>
            <a:r>
              <a:rPr lang="sr-Cyrl-RS" sz="2000" dirty="0" smtClean="0">
                <a:solidFill>
                  <a:srgbClr val="FFFF00"/>
                </a:solidFill>
              </a:rPr>
              <a:t>5.Долазак Стефана Душана.</a:t>
            </a:r>
            <a:endParaRPr lang="sr-Cyrl-CS" sz="2000" dirty="0" smtClean="0">
              <a:solidFill>
                <a:srgbClr val="FFFF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buNone/>
            </a:pP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sr-Cyrl-RS" sz="3600" dirty="0" smtClean="0">
                <a:solidFill>
                  <a:srgbClr val="FFFF00"/>
                </a:solidFill>
              </a:rPr>
              <a:t>СРБИЈА ПОД НЕМАЊИЋИМА</a:t>
            </a:r>
            <a:endParaRPr lang="en-US" sz="3600" dirty="0">
              <a:solidFill>
                <a:srgbClr val="FFFF00"/>
              </a:solidFill>
            </a:endParaRPr>
          </a:p>
        </p:txBody>
      </p:sp>
      <p:sp>
        <p:nvSpPr>
          <p:cNvPr id="5" name="Content Placeholder 4"/>
          <p:cNvSpPr>
            <a:spLocks noGrp="1"/>
          </p:cNvSpPr>
          <p:nvPr>
            <p:ph idx="1"/>
          </p:nvPr>
        </p:nvSpPr>
        <p:spPr/>
        <p:txBody>
          <a:bodyPr/>
          <a:lstStyle/>
          <a:p>
            <a:pPr algn="just">
              <a:buNone/>
            </a:pPr>
            <a:r>
              <a:rPr lang="sr-Cyrl-RS" dirty="0" smtClean="0">
                <a:solidFill>
                  <a:srgbClr val="FFFF00"/>
                </a:solidFill>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buNone/>
            </a:pPr>
            <a:endParaRPr lang="en-US" sz="2400" dirty="0" smtClean="0">
              <a:solidFill>
                <a:srgbClr val="FFFF00"/>
              </a:solidFill>
            </a:endParaRPr>
          </a:p>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buNone/>
            </a:pP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buNone/>
            </a:pP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70000" lnSpcReduction="20000"/>
          </a:bodyPr>
          <a:lstStyle/>
          <a:p>
            <a:pPr algn="just"/>
            <a:r>
              <a:rPr lang="sr-Cyrl-CS" sz="2800" dirty="0" smtClean="0"/>
              <a:t> Политичку ситуацију у Србији средином XII века, као што је поменуто битно су одређивали односи између Угарске и Византије. Доласком на власт византијског цара Манојла I  Комнина 1143. године, Византија је постала главна сила која је утицала на постављање великих жупана у Србији. Шездесетих година на великожупанском престолу у Србији налазио се Тихомир, један од четворице синова Завиде, који је био члан бочне гране владарске династије. Остала браћа су се звала- Мирослав, Страцимир и Немања.</a:t>
            </a:r>
            <a:endParaRPr lang="en-US" sz="2800" dirty="0" smtClean="0"/>
          </a:p>
          <a:p>
            <a:pPr algn="just"/>
            <a:r>
              <a:rPr lang="sr-Cyrl-CS" sz="2800" dirty="0" smtClean="0"/>
              <a:t>         Свакоме од браће била је додељена по једна област којом је управљао, а оне су називане удеоне кнежевине. Врховну власт је обављао велики жупан Тихомир. У време о коме је реч, он је спроводио византијску политику у Србији. Најмлађи брат Немања није био задовољан својим уделом у овако осмишљеној власти. Због неслоге са браћом, Немања је утамничен. Избавивши се из заточеништва, Немања је одлучно решио да се супротстави браћи. До сукоба је дошло код места Пантина на Косову. После битке у којој је Тихомир изгубио живот, Немања је избегао византијско мешање и наметнуо се силом осталој браћи као велики жупан. Тако је 1166. године на власт дошао човек чија је снажна личност и политичка мудрост предодредила даљу двовековну судбину српске средњовековне државе. Велики жупан Стефан Немања, родоначелник династије Немањића (најпознатије и најдуговечније српске династије) први пут се са том титулом помиње 1169. године.</a:t>
            </a:r>
            <a:endParaRPr lang="sr-Cyrl-RS" sz="2800" dirty="0" smtClean="0">
              <a:solidFill>
                <a:srgbClr val="FFFF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buNone/>
            </a:pPr>
            <a:r>
              <a:rPr lang="sr-Cyrl-RS" dirty="0" smtClean="0">
                <a:solidFill>
                  <a:srgbClr val="FFFF00"/>
                </a:solidFill>
              </a:rPr>
              <a:t>Питања:</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lstStyle/>
          <a:p>
            <a:pPr algn="ctr">
              <a:buNone/>
            </a:pPr>
            <a:endParaRPr lang="sr-Cyrl-RS" dirty="0" smtClean="0">
              <a:solidFill>
                <a:srgbClr val="FFFF00"/>
              </a:solidFill>
            </a:endParaRPr>
          </a:p>
          <a:p>
            <a:pPr algn="ctr">
              <a:buNone/>
            </a:pPr>
            <a:endParaRPr lang="sr-Cyrl-RS" dirty="0" smtClean="0">
              <a:solidFill>
                <a:srgbClr val="FFFF00"/>
              </a:solidFill>
            </a:endParaRPr>
          </a:p>
          <a:p>
            <a:pPr algn="ctr">
              <a:buNone/>
            </a:pPr>
            <a:endParaRPr lang="sr-Cyrl-RS" dirty="0" smtClean="0">
              <a:solidFill>
                <a:srgbClr val="FFFF00"/>
              </a:solidFill>
            </a:endParaRPr>
          </a:p>
          <a:p>
            <a:pPr algn="ctr">
              <a:buNone/>
            </a:pPr>
            <a:r>
              <a:rPr lang="sr-Cyrl-CS" dirty="0" smtClean="0">
                <a:solidFill>
                  <a:srgbClr val="FFFF00"/>
                </a:solidFill>
              </a:rPr>
              <a:t>С</a:t>
            </a:r>
            <a:r>
              <a:rPr lang="sr-Cyrl-RS" dirty="0" smtClean="0">
                <a:solidFill>
                  <a:srgbClr val="FFFF00"/>
                </a:solidFill>
              </a:rPr>
              <a:t>ва питања на мејл: </a:t>
            </a:r>
            <a:r>
              <a:rPr lang="sr-Latn-BA" dirty="0" smtClean="0">
                <a:solidFill>
                  <a:srgbClr val="FFFF00"/>
                </a:solidFill>
              </a:rPr>
              <a:t>dusanjerotijevic@gmail.com</a:t>
            </a:r>
            <a:endParaRPr lang="sr-Cyrl-RS" dirty="0" smtClean="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70000" lnSpcReduction="20000"/>
          </a:bodyPr>
          <a:lstStyle/>
          <a:p>
            <a:pPr algn="just"/>
            <a:r>
              <a:rPr lang="sr-Cyrl-CS" sz="2400" dirty="0" smtClean="0"/>
              <a:t>  После ступања на власт Стефан Немања је водио непријатељску политику према Византији. Велики жупан је ушао у сукоб са царом Манојлом I . Крупна политичка игра у коју се уплео, тражећи ослонац против Византије у Млетачкој републици и Светом римском царству немачког народа, завршила се неславно. Византијски цар га је победио, заробио и одвео у Цариград, где га је као свог сужња провео у великој тријумфалној поворци кроз престоницу царства. Обавезавши се на покорност и верност византијском цару, Стефан Немања је био помилован и враћен на власт. До Манојлове смрти, Немања је одржавао своје обећање и није ратовао против Византије. </a:t>
            </a:r>
            <a:endParaRPr lang="en-US" sz="2400" dirty="0" smtClean="0"/>
          </a:p>
          <a:p>
            <a:pPr algn="just"/>
            <a:r>
              <a:rPr lang="sr-Cyrl-CS" sz="2400" dirty="0" smtClean="0"/>
              <a:t>         Смрт византијског цара, коме се Стефан Немања обавезао на верност, била је знак за промену српске политике према Византији. Немања је 1183. године, заједно са Мађарима , предузео обимне војне походе освајајући византијске области и  градове. Своју државу ширио је у више праваца. Под његовим ударом нашли су се Ниш и Софија. Када су Мађари прекинули освајања, Немања је наставио да ратује самостално. Неке од освојених градова није успео трајно да задржи, али је увећао своју државу новим територијама. Како сам Немања каже „обновио је своју дедовину“ и до 1190. године освојио је Метохију (Патково, Хвосно, Подримље, Кострц, Драшковина) с призренском облашћу, затим Косово (Лаб, Липљан, Ситница), Скопље и територију на горњем току Вардара (Горњи и Доњи Полог). На истоку Немања је припојио својој држави земље око Ђуниса (Загрлата), Ниш, Дубочицу, Врање и Мораву (Биначка Морава). Под његову контролу дошла је и територија између Западне и Велике Мораве (Левач, Белица, Лепеница). Немањина држава излазила је на Јадранско море</a:t>
            </a:r>
            <a:r>
              <a:rPr lang="hr-HR" sz="2400" dirty="0" smtClean="0"/>
              <a:t>,</a:t>
            </a:r>
            <a:r>
              <a:rPr lang="sr-Cyrl-CS" sz="2400" dirty="0" smtClean="0"/>
              <a:t> од данашњег Омиша на северу до Љеша на југу. Немањин биограф, његов син Стефан Првовенчани</a:t>
            </a:r>
            <a:r>
              <a:rPr lang="hr-HR" sz="2400" dirty="0" smtClean="0"/>
              <a:t>,</a:t>
            </a:r>
            <a:r>
              <a:rPr lang="sr-Cyrl-CS" sz="2400" dirty="0" smtClean="0"/>
              <a:t> наводи да је Немања освојио и византијске градове Перник, Землн (Земен), Велбужд (Ћустендил), Житомиск и Стоб. Византијски цар Исак </a:t>
            </a:r>
            <a:r>
              <a:rPr lang="hr-HR" sz="2400" dirty="0" smtClean="0"/>
              <a:t>II</a:t>
            </a:r>
            <a:r>
              <a:rPr lang="sr-Cyrl-CS" sz="2400" dirty="0" smtClean="0"/>
              <a:t> Анђео је покушао да поврати отете земље, али и поред победе није успео.</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92500" lnSpcReduction="20000"/>
          </a:bodyPr>
          <a:lstStyle/>
          <a:p>
            <a:pPr algn="just"/>
            <a:r>
              <a:rPr lang="sr-Cyrl-CS" sz="2400" dirty="0" smtClean="0"/>
              <a:t> Већ остарео, 1196. године на Сабору у Расу, Стефан Немања се одрекао власти у корист свог сина Стефана, који је у међувремену, као царев зет , добио значајну византијску титулу севастократора. Тада се опростио од световног живота и замонашио, добивши име Симеон. Преостале године до своје смрти посветио је духовној делатности обдаривања својих ранијих задужбина, али и градњи једне нове задужбине ван граница српске државе. Његова највећа задужбина у Србији је манастир Студеница. Немања ју је сазидао још за време своје владавине, а у њој је живео одмах по замонашењу. Даља судбина водила га је на Свету Гору, стециште православног монаштва, на полуострву Атос у Грчкој. </a:t>
            </a:r>
            <a:endParaRPr lang="en-US" sz="2400" dirty="0" smtClean="0"/>
          </a:p>
          <a:p>
            <a:pPr algn="just"/>
            <a:r>
              <a:rPr lang="sr-Cyrl-CS" sz="2400" dirty="0" smtClean="0"/>
              <a:t>         Још за време Немањине владавине Србијом, његов најмлађи син Растко, који је као млад властелин управљао Захумљем, одлучио је да се одрекне световног, властеоског живота. Противно очевој вољи, напустио је своју удеону кнежевину и отишао на Свету Гору. Тамо се замонашио и добио име Сава. Временом је стекао висок углед међу монасима и постао значајна личност православног монаштва. Убрзо се Немања одазвао позиву свог млађег сина и придружио му се на Светој Гори, где је и преминуо почетком 1199. године.</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92500" lnSpcReduction="20000"/>
          </a:bodyPr>
          <a:lstStyle/>
          <a:p>
            <a:pPr algn="just"/>
            <a:r>
              <a:rPr lang="sr-Cyrl-CS" sz="2400" dirty="0" smtClean="0"/>
              <a:t> Проглашењем Немање за светитеља, његови наследници су добили и божанско, светитељско порекло своје власти. Династија Немањића је постала светородна, што је касније често истицано. Тековине култа светог Симеона биле су веома снажне и повезивање на светородно порекло имало је увек велики политички, правни и духовни значај. Светитељски култ Стефана Немање (светог Симеона) имао је у нестабилним временима ујединитељску улогу, а неки догађаји приписивани су његовим загробним чудима</a:t>
            </a:r>
            <a:r>
              <a:rPr lang="hr-HR" sz="2400" dirty="0" smtClean="0"/>
              <a:t>.</a:t>
            </a:r>
            <a:endParaRPr lang="en-US" sz="2400" dirty="0" smtClean="0"/>
          </a:p>
          <a:p>
            <a:pPr algn="just"/>
            <a:r>
              <a:rPr lang="sr-Cyrl-CS" sz="2400" dirty="0" smtClean="0"/>
              <a:t>         Заједно са Савом, Симеон је на Светој Гори обновио стари, опустели грчки манастир Хиландар и претворио га, уз сагласност византијског цара, у српски манастир, по угледу на светогорске манастире других народа. Хиландар ће временом постати једно од најзначајнијих стецишта српског монаштва, градитељ и чуватељ српске културе и писмености. И данас се ходочашће у овај манастир сматра значајним духовним догађајем за православне вернике. За собом је оставио, поред државе која је имала место у тадашњем хришћанском свету и многобројне задужбине (Студеница, Хиландар, Ђурђеви ступови код Новог Пазара, Света Богородица Бистричка код Бистрице- десне притоке Лима, Свети Никола на Ибру).</a:t>
            </a:r>
            <a:endParaRPr lang="en-US" sz="2400" dirty="0" smtClean="0"/>
          </a:p>
          <a:p>
            <a:pPr algn="just">
              <a:buNone/>
            </a:pPr>
            <a:endParaRPr 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62500" lnSpcReduction="20000"/>
          </a:bodyPr>
          <a:lstStyle/>
          <a:p>
            <a:pPr algn="just"/>
            <a:r>
              <a:rPr lang="ru-RU" sz="2400" dirty="0" smtClean="0"/>
              <a:t> </a:t>
            </a:r>
            <a:r>
              <a:rPr lang="sr-Cyrl-CS" sz="2400" dirty="0" smtClean="0"/>
              <a:t>Година 1199. обележила је смрт српског великог жупана и оснивача династије Немањића, Стефана Немање. За собом је оставио темеље српске државе и три сина, Вукана, Стефана и Растка, да сачувају и учврсте његово владарско дело.</a:t>
            </a:r>
            <a:endParaRPr lang="en-US" sz="2400" dirty="0" smtClean="0"/>
          </a:p>
          <a:p>
            <a:pPr algn="just"/>
            <a:r>
              <a:rPr lang="sr-Cyrl-CS" sz="2400" dirty="0" smtClean="0"/>
              <a:t>         Немањино наслеђе није било ни лако, ни једноставно. Расправа између два старија брата, о праву на првенство у државној управи, прерасла је у сукоб. Све до првих година </a:t>
            </a:r>
            <a:r>
              <a:rPr lang="hr-HR" sz="2400" dirty="0" smtClean="0"/>
              <a:t>XIII</a:t>
            </a:r>
            <a:r>
              <a:rPr lang="sr-Cyrl-CS" sz="2400" dirty="0" smtClean="0"/>
              <a:t> века тињала је ова борба, понекад проваљујући у отворену нетрпељивост. У прво време Вукан је успевао да одржи власт у Србији, делујући из свог сигурног уточишта у Зети, коју је наследио још од оца. И најмлађи Немањин син Растко, много познатији под својим монашким именом Сава, од самог почетка се укључио у пресуђивање који од старије браће треба да буде владалац у Србији.</a:t>
            </a:r>
            <a:endParaRPr lang="en-US" sz="2400" dirty="0" smtClean="0"/>
          </a:p>
          <a:p>
            <a:pPr algn="just"/>
            <a:r>
              <a:rPr lang="sr-Cyrl-CS" sz="2400" dirty="0" smtClean="0"/>
              <a:t>         Мада је Немања одредио Стефана за свог наследника, Вукан је, уз помоћ угарског краља Емерика, обезбедио премоћ у Србији и протерао Стефана, 1202. године. Тако је Вукан постао велики жупан. Неколико година касније, 1204. или 1205, Стефан је успео, постепено освајајући српске земље, да преузме власт у Србији. Најзад се остварила Немањина жеља</a:t>
            </a:r>
            <a:r>
              <a:rPr lang="hr-HR" sz="2400" dirty="0" smtClean="0"/>
              <a:t>-</a:t>
            </a:r>
            <a:r>
              <a:rPr lang="sr-Cyrl-CS" sz="2400" dirty="0" smtClean="0"/>
              <a:t> да Стефан влада земљом, а да Вукан буде „велики кнез“ једне области. Преношење моштију Стефана Немање из Хиландара у манастир Студеницу помогло је помирењу између два брата. Главну улогу у том чину имао је Сава.</a:t>
            </a:r>
            <a:endParaRPr lang="en-US" sz="2400" dirty="0" smtClean="0"/>
          </a:p>
          <a:p>
            <a:pPr algn="just"/>
            <a:r>
              <a:rPr lang="sr-Cyrl-CS" sz="2400" dirty="0" smtClean="0"/>
              <a:t>         У моменту Стефановог коначног устоличења на челу српске државе, почело је једно ново раздобље не само у српској историји, него и у историји читавог Балканског полуострва. Рушење Византијског царства под налетима крсташа (</a:t>
            </a:r>
            <a:r>
              <a:rPr lang="en-US" sz="2400" dirty="0" smtClean="0"/>
              <a:t>IV </a:t>
            </a:r>
            <a:r>
              <a:rPr lang="sr-Cyrl-CS" sz="2400" dirty="0" smtClean="0"/>
              <a:t>крсташки рат) и настанак више нових држава на тлу старе империје променио је однос снага на југоистоку Европе. Цео Балкан поделио се на два света. С једне стране стајале су оне државе које су припадале византијском духу (Србија, Бугарска и др.), а с друге стране налазиле су се нове државе литанских крсташа или мале грчке државе. Отуда је и проистекла Стефанова прозападна политика. Најважнији корак у овом свом опредељењу Стефан је учинио када се 1207. или 1208. оженио по други пут и то венецијанском принцезом Аном Дандоло. Његова прва жена била је византијска принцеза Евдокија. Оба брака склопљена су из политичких побуда. Овај други јасно показује којим путем је Стефан био намеран да крене.</a:t>
            </a:r>
            <a:endParaRPr lang="en-US" sz="2400" dirty="0" smtClean="0"/>
          </a:p>
          <a:p>
            <a:pPr algn="just"/>
            <a:r>
              <a:rPr lang="sr-Cyrl-CS" sz="2400" dirty="0" smtClean="0"/>
              <a:t> </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70000" lnSpcReduction="20000"/>
          </a:bodyPr>
          <a:lstStyle/>
          <a:p>
            <a:pPr algn="just"/>
            <a:r>
              <a:rPr lang="sr-Cyrl-CS" sz="2400" dirty="0" smtClean="0"/>
              <a:t> Друга страна Стефанове политике није била тако светла и узвишена. Он је заратио с рођеним братом и тиме успоставио један несрећан обичај у српској историји средњег века. Често ће се доцније понављати слични сукоби између најближих сродника из династије Немањића. Он је, истовремено, Србију окренуо католичком Западу. И колико год је та одлука имала практично и политичко објашњење, она је Србију удаљавала од истинских православних корена. Због тога је Стефан дошао у сукоб и са својим млађим братом Савом.</a:t>
            </a:r>
            <a:endParaRPr lang="en-US" sz="2400" dirty="0" smtClean="0"/>
          </a:p>
          <a:p>
            <a:pPr algn="just"/>
            <a:r>
              <a:rPr lang="sr-Cyrl-CS" sz="2400" dirty="0" smtClean="0"/>
              <a:t>У време сукоба између Вукана и Стефана, Вукан је био тај који је уживао подршку католичке властеле у Зети. Ослањао се на пријатељство Угарске и папске курије. Када је за тренутак победио Стефана признао је првенство католичке цркве и врховну власт угарског краља.</a:t>
            </a:r>
            <a:endParaRPr lang="en-US" sz="2400" dirty="0" smtClean="0"/>
          </a:p>
          <a:p>
            <a:pPr algn="just"/>
            <a:r>
              <a:rPr lang="sr-Cyrl-CS" sz="2400" dirty="0" smtClean="0"/>
              <a:t>         После победе Стефана над Вуканом,односно после помирења уз Савино посредовање и сам Стефан се окренуо Западу, Млетачкој републици и Риму. Распад хиљадугодишњег Византијског царства приморао је Првовенчаног да тражи савезнике на другој страни. „Сила Бога не моли“.</a:t>
            </a:r>
            <a:endParaRPr lang="en-US" sz="2400" dirty="0" smtClean="0"/>
          </a:p>
          <a:p>
            <a:pPr algn="just"/>
            <a:r>
              <a:rPr lang="sr-Cyrl-CS" sz="2400" dirty="0" smtClean="0"/>
              <a:t>         Политика не познаје свете завете али, и поред свега тога, Стефан је имао успеха и у ратовима и у дипломатским преговорима. Млада држава је напредовала захваљујући сарадњи два брата, Стефана и Саве. Посредовање  Саве у сукобу између Стефана и Вукана, поставило је темељ јединству српске државе после доста времена. Стварање аутокефалне православне архиепископије на челу са  Савом дало је значајан допринос како духовном јединству,тако и независности српске државе.</a:t>
            </a:r>
            <a:endParaRPr lang="en-US" sz="2400" dirty="0" smtClean="0"/>
          </a:p>
          <a:p>
            <a:pPr algn="just"/>
            <a:r>
              <a:rPr lang="sr-Cyrl-CS" sz="2400" dirty="0" smtClean="0"/>
              <a:t>         Као и његов отац, Стефан се у позним годинама замонашио. Било је то 1227. године. Српски краљ Стефан Првовенчани умро је изненада у септембру 1228. године.</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77500" lnSpcReduction="20000"/>
          </a:bodyPr>
          <a:lstStyle/>
          <a:p>
            <a:pPr algn="just"/>
            <a:r>
              <a:rPr lang="sr-Cyrl-CS" sz="2400" dirty="0" smtClean="0"/>
              <a:t> Растко (Сава) Немањић био је трећи, најмлађи син Стефана Немање. Не зна се тачан датум његовог рођења, али се сматра да се родио негде око 1174. године. Још као дечаку отац му је дао Хумску област на управу, али млади Растко је желео нешто друго. Већ 1191. године он напушта Хум и одлази на Свету Гору да се замонаши. Од тада носи име калуђера - Сава. Боравио је у манастиру Стари Русик, а потом у Ватопеду. Ту је и дочекао Стефана Немању 1197. године. Заједно са својим родитељем, сада монахом Симеоном, обнавља манастир Хиландар и оснива српску монашку породицу на Светој Гори.</a:t>
            </a:r>
            <a:endParaRPr lang="en-US" sz="2400" dirty="0" smtClean="0"/>
          </a:p>
          <a:p>
            <a:pPr algn="just"/>
            <a:r>
              <a:rPr lang="sr-Cyrl-CS" sz="2400" dirty="0" smtClean="0"/>
              <a:t>         Савина државна делатност почиње помирењем старије браће. Тада је пренео мошти Симеона и сахранио га у очевој задужбини, Студеници.</a:t>
            </a:r>
            <a:endParaRPr lang="en-US" sz="2400" dirty="0" smtClean="0"/>
          </a:p>
          <a:p>
            <a:pPr algn="just"/>
            <a:r>
              <a:rPr lang="sr-Cyrl-CS" sz="2400" dirty="0" smtClean="0"/>
              <a:t>         Није никако био одушевљен Стефановим везивањем за католички Рим. Године 1217. враћа се у Свету Гору са чврстом одлуком да реши српско црквено питање и у томе и успева 1219. године. Српска црква постаје самостална, а Сава постаје први српски архиепископ. Читаву државну територију поделио је на епископије, протопопијте и парохије. Своје најоданије пријатеље поставио је за епископе. Све епископије снабдео је духовним књигама и наредио да се израде њихови преписи. Црквено седиште сместио је у манастир Жичу. Српску цркву је ослободио сваког господара и учинио од ње прву духовну установу српског народа.</a:t>
            </a:r>
            <a:endParaRPr lang="en-US" sz="2400" dirty="0" smtClean="0"/>
          </a:p>
          <a:p>
            <a:pPr algn="just"/>
            <a:r>
              <a:rPr lang="sr-Cyrl-CS" sz="2400" dirty="0" smtClean="0"/>
              <a:t>         Темељи српске црквене организације, које је ударио Сава Немањић, успели су да преживе не само пропаст српске државе, него и да остану трајни ослонац у будућим временима .</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3869</Words>
  <Application>Microsoft Office PowerPoint</Application>
  <PresentationFormat>On-screen Show (4:3)</PresentationFormat>
  <Paragraphs>63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ИСТОРИЈА ДРЖАВЕ И ПРАВА СРПСКОГ НАРОДА</vt:lpstr>
      <vt:lpstr>СРБИЈА ПОД НЕМАЊИЋИМА</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ИСТОРИЈА ДРЖАВЕ И ПРАВА СРПСКОГ НАРОДА</dc:title>
  <dc:creator>Zoran</dc:creator>
  <cp:lastModifiedBy>Zoran</cp:lastModifiedBy>
  <cp:revision>128</cp:revision>
  <dcterms:created xsi:type="dcterms:W3CDTF">2006-08-16T00:00:00Z</dcterms:created>
  <dcterms:modified xsi:type="dcterms:W3CDTF">2021-02-17T22:21:20Z</dcterms:modified>
</cp:coreProperties>
</file>