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67"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8" autoAdjust="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Д</a:t>
            </a:r>
            <a:r>
              <a:rPr lang="en-US" dirty="0" smtClean="0">
                <a:solidFill>
                  <a:srgbClr val="FFFF00"/>
                </a:solidFill>
              </a:rPr>
              <a:t>e</a:t>
            </a:r>
            <a:r>
              <a:rPr lang="sr-Cyrl-RS" dirty="0" smtClean="0">
                <a:solidFill>
                  <a:srgbClr val="FFFF00"/>
                </a:solidFill>
              </a:rPr>
              <a:t>сето предавање.</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a:bodyPr>
          <a:lstStyle/>
          <a:p>
            <a:pPr algn="just"/>
            <a:r>
              <a:rPr lang="sr-Cyrl-CS" sz="2400" dirty="0" smtClean="0"/>
              <a:t> </a:t>
            </a:r>
            <a:r>
              <a:rPr lang="hr-HR" sz="2400" dirty="0" smtClean="0"/>
              <a:t>Двест</a:t>
            </a:r>
            <a:r>
              <a:rPr lang="sr-Cyrl-CS" sz="2400" dirty="0" smtClean="0"/>
              <a:t>о</a:t>
            </a:r>
            <a:r>
              <a:rPr lang="hr-HR" sz="2400" dirty="0" smtClean="0"/>
              <a:t>годи</a:t>
            </a:r>
            <a:r>
              <a:rPr lang="sr-Cyrl-CS" sz="2400" dirty="0" smtClean="0"/>
              <a:t>шњ</a:t>
            </a:r>
            <a:r>
              <a:rPr lang="hr-HR" sz="2400" dirty="0" smtClean="0"/>
              <a:t>а историја српске др</a:t>
            </a:r>
            <a:r>
              <a:rPr lang="sr-Cyrl-CS" sz="2400" dirty="0" smtClean="0"/>
              <a:t>ж</a:t>
            </a:r>
            <a:r>
              <a:rPr lang="hr-HR" sz="2400" dirty="0" smtClean="0"/>
              <a:t>аве (од краја IX века до краја XI века) обеле</a:t>
            </a:r>
            <a:r>
              <a:rPr lang="sr-Cyrl-CS" sz="2400" dirty="0" smtClean="0"/>
              <a:t>ж</a:t>
            </a:r>
            <a:r>
              <a:rPr lang="hr-HR" sz="2400" dirty="0" smtClean="0"/>
              <a:t>ена је борбом за власт Мутимирових синова (Прибислава, Брана, Стефана), синоваца Петра (Гојниковог сина), Клонимира (Стројимировог сина) </a:t>
            </a:r>
            <a:r>
              <a:rPr lang="sr-Cyrl-CS" sz="2400" dirty="0" smtClean="0"/>
              <a:t>,</a:t>
            </a:r>
            <a:r>
              <a:rPr lang="hr-HR" sz="2400" dirty="0" smtClean="0"/>
              <a:t> унука Павла (Брановог сина)</a:t>
            </a:r>
            <a:r>
              <a:rPr lang="sr-Cyrl-CS" sz="2400" dirty="0" smtClean="0"/>
              <a:t>,</a:t>
            </a:r>
            <a:r>
              <a:rPr lang="hr-HR" sz="2400" dirty="0" smtClean="0"/>
              <a:t> Захарија (Прибислов</a:t>
            </a:r>
            <a:r>
              <a:rPr lang="sr-Cyrl-CS" sz="2400" dirty="0" smtClean="0"/>
              <a:t>љ</a:t>
            </a:r>
            <a:r>
              <a:rPr lang="hr-HR" sz="2400" dirty="0" smtClean="0"/>
              <a:t>евог сина) и </a:t>
            </a:r>
            <a:r>
              <a:rPr lang="sr-Cyrl-CS" sz="2400" dirty="0" smtClean="0"/>
              <a:t>Ч</a:t>
            </a:r>
            <a:r>
              <a:rPr lang="hr-HR" sz="2400" dirty="0" smtClean="0"/>
              <a:t>аслава (Кланимировог сина). У тим борбама редовно су се ме</a:t>
            </a:r>
            <a:r>
              <a:rPr lang="sr-Cyrl-CS" sz="2400" dirty="0" smtClean="0"/>
              <a:t>ш</a:t>
            </a:r>
            <a:r>
              <a:rPr lang="hr-HR" sz="2400" dirty="0" smtClean="0"/>
              <a:t>але Бугарска и Византија. У</a:t>
            </a:r>
            <a:r>
              <a:rPr lang="sr-Cyrl-CS" sz="2400" dirty="0" smtClean="0"/>
              <a:t>ч</a:t>
            </a:r>
            <a:r>
              <a:rPr lang="hr-HR" sz="2400" dirty="0" smtClean="0"/>
              <a:t>вр</a:t>
            </a:r>
            <a:r>
              <a:rPr lang="sr-Cyrl-CS" sz="2400" dirty="0" smtClean="0"/>
              <a:t>шћ</a:t>
            </a:r>
            <a:r>
              <a:rPr lang="hr-HR" sz="2400" dirty="0" smtClean="0"/>
              <a:t>ива</a:t>
            </a:r>
            <a:r>
              <a:rPr lang="sr-Cyrl-CS" sz="2400" dirty="0" smtClean="0"/>
              <a:t>њ</a:t>
            </a:r>
            <a:r>
              <a:rPr lang="hr-HR" sz="2400" dirty="0" smtClean="0"/>
              <a:t>е, </a:t>
            </a:r>
            <a:r>
              <a:rPr lang="sr-Cyrl-CS" sz="2400" dirty="0" smtClean="0"/>
              <a:t>ш</a:t>
            </a:r>
            <a:r>
              <a:rPr lang="hr-HR" sz="2400" dirty="0" smtClean="0"/>
              <a:t>ире</a:t>
            </a:r>
            <a:r>
              <a:rPr lang="sr-Cyrl-CS" sz="2400" dirty="0" smtClean="0"/>
              <a:t>њ</a:t>
            </a:r>
            <a:r>
              <a:rPr lang="hr-HR" sz="2400" dirty="0" smtClean="0"/>
              <a:t>е и ја</a:t>
            </a:r>
            <a:r>
              <a:rPr lang="sr-Cyrl-CS" sz="2400" dirty="0" smtClean="0"/>
              <a:t>ч</a:t>
            </a:r>
            <a:r>
              <a:rPr lang="hr-HR" sz="2400" dirty="0" smtClean="0"/>
              <a:t>а</a:t>
            </a:r>
            <a:r>
              <a:rPr lang="sr-Cyrl-CS" sz="2400" dirty="0" smtClean="0"/>
              <a:t>њ</a:t>
            </a:r>
            <a:r>
              <a:rPr lang="hr-HR" sz="2400" dirty="0" smtClean="0"/>
              <a:t>е српске др</a:t>
            </a:r>
            <a:r>
              <a:rPr lang="sr-Cyrl-CS" sz="2400" dirty="0" smtClean="0"/>
              <a:t>ж</a:t>
            </a:r>
            <a:r>
              <a:rPr lang="hr-HR" sz="2400" dirty="0" smtClean="0"/>
              <a:t>аве половином X века било је дело </a:t>
            </a:r>
            <a:r>
              <a:rPr lang="sr-Cyrl-CS" sz="2400" dirty="0" smtClean="0"/>
              <a:t>Ч</a:t>
            </a:r>
            <a:r>
              <a:rPr lang="hr-HR" sz="2400" dirty="0" smtClean="0"/>
              <a:t>аслава, </a:t>
            </a:r>
            <a:r>
              <a:rPr lang="sr-Cyrl-CS" sz="2400" dirty="0" smtClean="0"/>
              <a:t>ш</a:t>
            </a:r>
            <a:r>
              <a:rPr lang="hr-HR" sz="2400" dirty="0" smtClean="0"/>
              <a:t>ти</a:t>
            </a:r>
            <a:r>
              <a:rPr lang="sr-Cyrl-CS" sz="2400" dirty="0" smtClean="0"/>
              <a:t>ћ</a:t>
            </a:r>
            <a:r>
              <a:rPr lang="hr-HR" sz="2400" dirty="0" smtClean="0"/>
              <a:t>еника византијског цара К. Порфирогенита. Западна граница </a:t>
            </a:r>
            <a:r>
              <a:rPr lang="sr-Cyrl-CS" sz="2400" dirty="0" smtClean="0"/>
              <a:t>Ч</a:t>
            </a:r>
            <a:r>
              <a:rPr lang="hr-HR" sz="2400" dirty="0" smtClean="0"/>
              <a:t>аслав</a:t>
            </a:r>
            <a:r>
              <a:rPr lang="sr-Cyrl-CS" sz="2400" dirty="0" smtClean="0"/>
              <a:t>љ</a:t>
            </a:r>
            <a:r>
              <a:rPr lang="hr-HR" sz="2400" dirty="0" smtClean="0"/>
              <a:t>еве др</a:t>
            </a:r>
            <a:r>
              <a:rPr lang="sr-Cyrl-CS" sz="2400" dirty="0" smtClean="0"/>
              <a:t>ж</a:t>
            </a:r>
            <a:r>
              <a:rPr lang="hr-HR" sz="2400" dirty="0" smtClean="0"/>
              <a:t>аве била је на Пливи, Ливну и Имоти, а северна на Сави. Не мо</a:t>
            </a:r>
            <a:r>
              <a:rPr lang="sr-Cyrl-CS" sz="2400" dirty="0" smtClean="0"/>
              <a:t>ж</a:t>
            </a:r>
            <a:r>
              <a:rPr lang="hr-HR" sz="2400" dirty="0" smtClean="0"/>
              <a:t>е се поуздано утврдити да ли се исто</a:t>
            </a:r>
            <a:r>
              <a:rPr lang="sr-Cyrl-CS" sz="2400" dirty="0" smtClean="0"/>
              <a:t>ч</a:t>
            </a:r>
            <a:r>
              <a:rPr lang="hr-HR" sz="2400" dirty="0" smtClean="0"/>
              <a:t>на граница налазила на Западној Морави. </a:t>
            </a:r>
            <a:r>
              <a:rPr lang="sr-Cyrl-CS" sz="2400" dirty="0" smtClean="0"/>
              <a:t>Ч</a:t>
            </a:r>
            <a:r>
              <a:rPr lang="hr-HR" sz="2400" dirty="0" smtClean="0"/>
              <a:t>аслав је погинуо у борби против Ма</a:t>
            </a:r>
            <a:r>
              <a:rPr lang="sr-Cyrl-CS" sz="2400" dirty="0" smtClean="0"/>
              <a:t>ђ</a:t>
            </a:r>
            <a:r>
              <a:rPr lang="hr-HR" sz="2400" dirty="0" smtClean="0"/>
              <a:t>ара на северу своје др</a:t>
            </a:r>
            <a:r>
              <a:rPr lang="sr-Cyrl-CS" sz="2400" dirty="0" smtClean="0"/>
              <a:t>ж</a:t>
            </a:r>
            <a:r>
              <a:rPr lang="hr-HR" sz="2400" dirty="0" smtClean="0"/>
              <a:t>аве око 950. године</a:t>
            </a:r>
            <a:r>
              <a:rPr lang="sr-Cyrl-RS" sz="2400" dirty="0" smtClean="0"/>
              <a:t>(највероватније у Срему)</a:t>
            </a:r>
            <a:r>
              <a:rPr lang="hr-HR" sz="2400" dirty="0" smtClean="0"/>
              <a:t>. Он је био послед</a:t>
            </a:r>
            <a:r>
              <a:rPr lang="sr-Cyrl-CS" sz="2400" dirty="0" smtClean="0"/>
              <a:t>њ</a:t>
            </a:r>
            <a:r>
              <a:rPr lang="hr-HR" sz="2400" dirty="0" smtClean="0"/>
              <a:t>и познати </a:t>
            </a:r>
            <a:r>
              <a:rPr lang="sr-Cyrl-CS" sz="2400" dirty="0" smtClean="0"/>
              <a:t>ч</a:t>
            </a:r>
            <a:r>
              <a:rPr lang="hr-HR" sz="2400" dirty="0" smtClean="0"/>
              <a:t>лан најстарије српске династије.</a:t>
            </a:r>
            <a:r>
              <a:rPr lang="en-US" sz="2400" dirty="0" smtClean="0"/>
              <a:t> </a:t>
            </a:r>
            <a:r>
              <a:rPr lang="sr-Cyrl-RS" sz="2400" dirty="0" smtClean="0"/>
              <a:t>До доласка Мађара панонску област су насељавала српска племена, као на пример абодрити по којима је град Апатин добио име. Нека имена су помађарена као Бајмок (од Бојник)</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RS" sz="2400" dirty="0" smtClean="0"/>
              <a:t>На картама из периода Карла Великог Србија обухвата највећи део Балкана чак са деловима Пелопонеза. Очигледно је да је и у централним грчким областима , као и у близини Цариграда настањен велики број Срба јер се у истоеијским списима помињу само српски епископи и град Гордосерб недалеко од Цариграда. После Часлављеве смрти долази до периодастагнације и цепања српских земаља, што ће у Х веку већ почети да се превазилази повезивањем српских области, започето у време зетског кнеза Јована Владимира. Он је столовао у Скадру, али је боравио и у Коњусима (Елбасану) где се јужније налазила граница између српских земаља и Ромејског царства.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10000"/>
          </a:bodyPr>
          <a:lstStyle/>
          <a:p>
            <a:pPr algn="just"/>
            <a:r>
              <a:rPr lang="sr-Cyrl-CS" sz="2400" dirty="0" smtClean="0"/>
              <a:t>Када су настали нереди у држави </a:t>
            </a:r>
            <a:r>
              <a:rPr lang="sr-Cyrl-RS" sz="2400" dirty="0" smtClean="0"/>
              <a:t>бугарског</a:t>
            </a:r>
            <a:r>
              <a:rPr lang="sr-Cyrl-CS" sz="2400" dirty="0" smtClean="0"/>
              <a:t> цара Самуила, Владимир је одбио да призна Самуилову врховну власт и покушао да се осамостали. Рат је трајао неколико година и завршио се несрећно по Владимира. Самуило је освојио Зету, заробио Владимира и одвео га у тамницу у Стругу. Убрзо затим, Владимир и Самуило су се измирили. Самуило му је дао своју кћер за жену и поверио му управу над Зетом.</a:t>
            </a:r>
            <a:endParaRPr lang="en-US" sz="2400" dirty="0" smtClean="0"/>
          </a:p>
          <a:p>
            <a:pPr algn="just"/>
            <a:r>
              <a:rPr lang="sr-Cyrl-CS" sz="2400" dirty="0" smtClean="0"/>
              <a:t>         Поред ове историјске приче постоји и легенда која ће послужити за многе средњовековне романе о Владимиру и Косари и која ће доживети своју литерарну актуализацију у време националног романтизма. Историја и легенда поклапају се до оне тачке када је Самуило заробио Владимира. Легенда даље каже да је принцеза Косара видела у тамници сужња, најпре се сажалила на њега, а онда и заљубила. Измолила је од оца милост и Владимир је постао царев зет. После Самуилове смрти, Самуилов синовац Владислав позвао је Владимира у Стругу на договор и када је овај излазио из цркве, погубио га. Косара је, према легенди, покушавала да убеди Владимира да не треба да верује Владиславу, али у томе није успела. Када су после Владимирове смрти настале у Зети борбе око престола, Владислав је покушао да се умеша, али без неког већег успеха. Гроб Владимира и Косаре налази се и данас у Скадру, а православна црква прогласила је Владимира светитељем.</a:t>
            </a:r>
            <a:endParaRPr lang="en-US" sz="2400" b="1" dirty="0" smtClean="0"/>
          </a:p>
          <a:p>
            <a:pPr algn="just"/>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sr-Cyrl-CS" sz="2400" dirty="0" smtClean="0"/>
              <a:t> У борбама око власти, Стефан Војислав (1034-1050) је ослањајући се на Византију успео да завлада Зетом и Требињем, признајући врховну власт византијског цара. После смрти цара Василија II, када су у Византији избили нереди, Војислав, настојећи да их искористи, диже устанак. Устанак је убрзо угушен, Војислав заробљен и одведен у Цариград. Пошто је успео да побегне из тамнице, Војислав се вратио у Зету и поново дигао устанак. Након  што је потукао Византинце код Бара (1042. године) повратио је Зету и Требиње и припојио својој држави Рашку и Хум.</a:t>
            </a:r>
            <a:endParaRPr lang="en-US" sz="2400" dirty="0" smtClean="0"/>
          </a:p>
          <a:p>
            <a:pPr algn="just"/>
            <a:r>
              <a:rPr lang="sr-Cyrl-CS" sz="2400" dirty="0" smtClean="0"/>
              <a:t>         Војислављев син, Михајло Војислављевић (1051-1081), да би учврстио своју власт пожурио је да се измири са Византијом. Последњи значајнији зетски владар преднемањићког периода, био је Бодин </a:t>
            </a:r>
            <a:r>
              <a:rPr lang="ru-RU" sz="2400" dirty="0" smtClean="0"/>
              <a:t>(1081-1101). </a:t>
            </a:r>
            <a:r>
              <a:rPr lang="sr-Cyrl-CS" sz="2400" dirty="0" smtClean="0"/>
              <a:t>Бодин је наставио политику свога оца ослањајући се на римску курију и Нормане, али није ратовао директно са Византијом, него је запосео и Рашку (са Босном). Рашка област је добила назив по граду Расу који је у XII веку у српским рукама. По имену града Раса и његове епископије и у латинским изворима се српска држава од овог времена назива Rassia</a:t>
            </a:r>
            <a:r>
              <a:rPr lang="ru-RU" sz="2400" dirty="0" smtClean="0"/>
              <a:t>, </a:t>
            </a:r>
            <a:r>
              <a:rPr lang="sr-Cyrl-CS" sz="2400" dirty="0" smtClean="0"/>
              <a:t>а становници Rassiani или Rasciani.  Први по имену познати владар Срба из Рашке земље, Вукан с краја XI века, није никада поменут са титулом, али је вероватно био ,,велики жупан” као и његови потомци. Вукан је провалио на византијску територију, заузео и спалио град Липљан, заузимао територију према Врању, Пологу (данас област Тетова) и према Скопљу. С друге стране , види се из  Вуканових правдања  да су границе Србије биле познате, да су морале бити поштоване, да се царски намесници нису смели уплитати преко те границе, јер би њихова уплитања била повод за ремећење односа.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t>У Рашкој XI – XII века особеност даје преплитање нових феудалних односа са односима старог родовско-племенског уређења, односно потискивање појединих установа родовско-племенског уређења које су биле сметња учвршћивању новог, феудалног поретка и нове државне власти. У државној организацији, то је значило јачање владара и улоге већа које ставља обогаћени слој, насупрот слабљењу народне скупштине која се у XII веку и не спомиње. Ни веће више није у старом облику већ води порекло од војсковођине дружине. Владар, који није више само војсковођа, има друго окружење-великаше и свештенство. Уместо већа срећемо нови облик, саборе, који више одговарају новим потребама, а могу укључивати и све припаднике новог владајућег слоја. Настаје властела, која добија земљишне поседе са великим привилегијама, такође и црквено племство као носилац привилегија, које владар даје цркви. Некада слободни сељаци претварају се у зависне земљораднике на феудалним, световним и црквеним поседима. Постојање сабора указује на јачање властеоског и црквеног слоја који их уздиже до значајних чиниоца у државној власти. С друге стране, представља израз таквог потчињавања зависних сељака да о њиховим потчињавањима више није могло бити речи. </a:t>
            </a:r>
            <a:endParaRPr lang="en-US" sz="2400" smtClean="0"/>
          </a:p>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t> Када је Византија успела да потисне Нормане, Бодин се измирио са њом, али је  то  помирење  платио губитком Рашке. У накнаду за то папа је Барску бискупију подигао на степен надбискупије и барском надбискупу дао титулу примаса Србије.</a:t>
            </a:r>
            <a:endParaRPr lang="en-US" sz="2400" dirty="0" smtClean="0"/>
          </a:p>
          <a:p>
            <a:pPr algn="just"/>
            <a:r>
              <a:rPr lang="sr-Cyrl-CS" sz="2400" dirty="0" smtClean="0"/>
              <a:t>После Бодинове смрти настају борбе око престола, које трају неколико деценија. Први Бодинов наследник био је извесни Вукан из Рашке, кога не треба мешати са Немањиним сином Вуканом, који је после Немањине абдикације добио на управу Зету. На крају, у борбе око престола умешао се и рашки жупан Стефан Немања, који је уз помоћ Византије у периоду од </a:t>
            </a:r>
            <a:r>
              <a:rPr lang="ru-RU" sz="2400" dirty="0" smtClean="0"/>
              <a:t>1183. </a:t>
            </a:r>
            <a:r>
              <a:rPr lang="sr-Cyrl-CS" sz="2400" dirty="0" smtClean="0"/>
              <a:t>до </a:t>
            </a:r>
            <a:r>
              <a:rPr lang="ru-RU" sz="2400" dirty="0" smtClean="0"/>
              <a:t>1186. </a:t>
            </a:r>
            <a:r>
              <a:rPr lang="sr-Cyrl-CS" sz="2400" dirty="0" smtClean="0"/>
              <a:t>године успео да прошири своју власт на Зету.</a:t>
            </a:r>
            <a:endParaRPr lang="en-US" sz="2400" dirty="0" smtClean="0"/>
          </a:p>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sr-Cyrl-RS" sz="2400" dirty="0" smtClean="0">
                <a:solidFill>
                  <a:srgbClr val="FFFF00"/>
                </a:solidFill>
              </a:rPr>
              <a:t>ПИТАЊА:</a:t>
            </a:r>
          </a:p>
          <a:p>
            <a:pPr algn="just">
              <a:buNone/>
            </a:pPr>
            <a:r>
              <a:rPr lang="sr-Cyrl-RS" sz="2400" dirty="0" smtClean="0">
                <a:solidFill>
                  <a:srgbClr val="FFFF00"/>
                </a:solidFill>
              </a:rPr>
              <a:t>1.Срби у касној антици и раном средњем веку</a:t>
            </a:r>
          </a:p>
          <a:p>
            <a:pPr algn="just">
              <a:buNone/>
            </a:pPr>
            <a:r>
              <a:rPr lang="sr-Cyrl-RS" sz="2400" dirty="0" smtClean="0">
                <a:solidFill>
                  <a:srgbClr val="FFFF00"/>
                </a:solidFill>
              </a:rPr>
              <a:t>2.Прве српске државе и кнезови.</a:t>
            </a:r>
          </a:p>
          <a:p>
            <a:pPr algn="just">
              <a:buNone/>
            </a:pPr>
            <a:r>
              <a:rPr lang="sr-Cyrl-RS" sz="2400" dirty="0" smtClean="0">
                <a:solidFill>
                  <a:srgbClr val="FFFF00"/>
                </a:solidFill>
              </a:rPr>
              <a:t>3.Српске области на Балкану.</a:t>
            </a:r>
          </a:p>
          <a:p>
            <a:pPr algn="just">
              <a:buNone/>
            </a:pPr>
            <a:r>
              <a:rPr lang="sr-Cyrl-RS" sz="2400" dirty="0" smtClean="0">
                <a:solidFill>
                  <a:srgbClr val="FFFF00"/>
                </a:solidFill>
              </a:rPr>
              <a:t>4.Прва ранофеудална династија српске земље.</a:t>
            </a:r>
          </a:p>
          <a:p>
            <a:pPr algn="just">
              <a:buNone/>
            </a:pPr>
            <a:r>
              <a:rPr lang="sr-Cyrl-RS" sz="2400" smtClean="0">
                <a:solidFill>
                  <a:srgbClr val="FFFF00"/>
                </a:solidFill>
              </a:rPr>
              <a:t>5.Зета и преднемањићки период.</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smtClean="0">
                <a:solidFill>
                  <a:srgbClr val="FFFF00"/>
                </a:solidFill>
              </a:rPr>
              <a:t>ПИТАЊА:</a:t>
            </a:r>
            <a:endParaRPr lang="sr-Cyrl-CS" sz="2400" dirty="0" smtClean="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smtClean="0">
                <a:solidFill>
                  <a:srgbClr val="FFFF00"/>
                </a:solidFill>
              </a:rPr>
              <a:t>Корени државности код Срба</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r>
              <a:rPr lang="sr-Cyrl-RS" dirty="0" smtClean="0">
                <a:solidFill>
                  <a:srgbClr val="FFFF00"/>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10000"/>
          </a:bodyPr>
          <a:lstStyle/>
          <a:p>
            <a:pPr algn="just"/>
            <a:r>
              <a:rPr lang="sr-Cyrl-CS" sz="2800" dirty="0" smtClean="0"/>
              <a:t>Посебно треба истаћи да многи значајни историчари (Шафaрик и др.) износе тврдњу да је име Срби (Серби, Сорби, Сораби и друге варијанте) веома старо и знатно старије од имена Словени. Истраживања везана за ране становнике Балкана и Подунавља, утврђују постојање винчанске културе и винчанског писма које се појављује у време када се у Месопотамији ствара клинасто писмо (</a:t>
            </a:r>
            <a:r>
              <a:rPr lang="sr-Latn-CS" sz="2800" dirty="0" smtClean="0"/>
              <a:t>IV </a:t>
            </a:r>
            <a:r>
              <a:rPr lang="sr-Cyrl-CS" sz="2800" dirty="0" smtClean="0"/>
              <a:t>миленијум пре нове ере). Ово писмо показује изразиту сличност са млађим, феничанским, грчким алфабетом и етрурским писмом. Свакако да и ћирилица</a:t>
            </a:r>
            <a:r>
              <a:rPr lang="sr-Cyrl-RS" sz="2800" dirty="0" smtClean="0"/>
              <a:t> или боље речено Азбука</a:t>
            </a:r>
            <a:r>
              <a:rPr lang="sr-Cyrl-CS" sz="2800" dirty="0" smtClean="0"/>
              <a:t> има веома велике сличности, па неки аутори истичу (оправдано) да она вуче директно порекло од винчанског писма. У овом уџбенику немамо намеру да полемишемо о државним почецима код Срба, али морамо истаћи и она гледишта која у једном периоду нису била доминантна (од краја </a:t>
            </a:r>
            <a:r>
              <a:rPr lang="sr-Latn-CS" sz="2800" dirty="0" smtClean="0"/>
              <a:t>XIX </a:t>
            </a:r>
            <a:r>
              <a:rPr lang="sr-Cyrl-CS" sz="2800" dirty="0" smtClean="0"/>
              <a:t>века па до друге половине </a:t>
            </a:r>
            <a:r>
              <a:rPr lang="sr-Latn-CS" sz="2800" dirty="0" smtClean="0"/>
              <a:t>XX </a:t>
            </a:r>
            <a:r>
              <a:rPr lang="sr-Cyrl-CS" sz="2800" dirty="0" smtClean="0"/>
              <a:t>века), а која у последњих 20 до 30 година све више добијају на актуелности.</a:t>
            </a:r>
            <a:endParaRPr lang="en-US" sz="2800" smtClean="0"/>
          </a:p>
          <a:p>
            <a:pPr algn="just"/>
            <a:endParaRPr lang="sr-Cyrl-RS" sz="2800" dirty="0" smtClean="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sr-Cyrl-RS" dirty="0" smtClean="0">
                <a:solidFill>
                  <a:srgbClr val="FFFF00"/>
                </a:solidFill>
              </a:rPr>
              <a:t>Питања: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dirty="0"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t> Очекујемо да ће постојећа и будућа истраживања бацити више светла на период старог и раног средњег века са аспекта постојања и лоцирања српског народа у том периоду. Сада можемо само рећи да постоје озбиљни наговештаји да је српска државност (односно њени корени и зачеци) настала још у времену када настају најстарије државе света (Египат, Вавилон итд.). Поред тога, друга важна тврдња да је српски народ од давнина у Подунављу и на Балканском полуострву има све више присталица,с  обзиром на доказе који се износе у делима научника, чија проучавања историје српског народа трају већ неколико десетина година. </a:t>
            </a:r>
            <a:r>
              <a:rPr lang="sr-Cyrl-CS" sz="2400" smtClean="0"/>
              <a:t>Већ спомињано винчанско писмо, али и други материјални докази, отварају овај проблем веома озбиљно и истовремено представљају и значајну подршку позицији српском народу у времену када он (поново) тражи своје место у Европи и свету.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t> </a:t>
            </a:r>
            <a:r>
              <a:rPr lang="hr-HR" sz="2400" dirty="0" smtClean="0"/>
              <a:t>Варварски упади у Источно римско </a:t>
            </a:r>
            <a:r>
              <a:rPr lang="sr-Cyrl-CS" sz="2400" dirty="0" smtClean="0"/>
              <a:t>ц</a:t>
            </a:r>
            <a:r>
              <a:rPr lang="hr-HR" sz="2400" dirty="0" smtClean="0"/>
              <a:t>арство (Византију) трајали су током целог V века. Наука јо</a:t>
            </a:r>
            <a:r>
              <a:rPr lang="sr-Cyrl-CS" sz="2400" dirty="0" smtClean="0"/>
              <a:t>ш</a:t>
            </a:r>
            <a:r>
              <a:rPr lang="hr-HR" sz="2400" dirty="0" smtClean="0"/>
              <a:t> није поуздано утврдила ком  народу </a:t>
            </a:r>
            <a:r>
              <a:rPr lang="sr-Cyrl-CS" sz="2400" dirty="0" smtClean="0"/>
              <a:t>су </a:t>
            </a:r>
            <a:r>
              <a:rPr lang="hr-HR" sz="2400" dirty="0" smtClean="0"/>
              <a:t>припадали ти варвари. Стари извори поми</a:t>
            </a:r>
            <a:r>
              <a:rPr lang="sr-Cyrl-CS" sz="2400" dirty="0" smtClean="0"/>
              <a:t>њ</a:t>
            </a:r>
            <a:r>
              <a:rPr lang="hr-HR" sz="2400" dirty="0" smtClean="0"/>
              <a:t>у Ските, Бугаре</a:t>
            </a:r>
            <a:r>
              <a:rPr lang="sr-Cyrl-CS" sz="2400" dirty="0" smtClean="0"/>
              <a:t> и</a:t>
            </a:r>
            <a:r>
              <a:rPr lang="hr-HR" sz="2400" dirty="0" smtClean="0"/>
              <a:t> Готе. По</a:t>
            </a:r>
            <a:r>
              <a:rPr lang="sr-Cyrl-CS" sz="2400" dirty="0" smtClean="0"/>
              <a:t>ч</a:t>
            </a:r>
            <a:r>
              <a:rPr lang="hr-HR" sz="2400" dirty="0" smtClean="0"/>
              <a:t>етком VI века за време владавине J</a:t>
            </a:r>
            <a:r>
              <a:rPr lang="sr-Cyrl-CS" sz="2400" dirty="0" smtClean="0"/>
              <a:t>у</a:t>
            </a:r>
            <a:r>
              <a:rPr lang="hr-HR" sz="2400" dirty="0" smtClean="0"/>
              <a:t>стина </a:t>
            </a:r>
            <a:r>
              <a:rPr lang="en-US" sz="2400" dirty="0" smtClean="0"/>
              <a:t>II</a:t>
            </a:r>
            <a:r>
              <a:rPr lang="hr-HR" sz="2400" dirty="0" smtClean="0"/>
              <a:t> (518-527) први пут се споми</a:t>
            </a:r>
            <a:r>
              <a:rPr lang="sr-Cyrl-CS" sz="2400" dirty="0" smtClean="0"/>
              <a:t>њ</a:t>
            </a:r>
            <a:r>
              <a:rPr lang="hr-HR" sz="2400" dirty="0" smtClean="0"/>
              <a:t>е напад Словена, односно Анта, који су </a:t>
            </a:r>
            <a:r>
              <a:rPr lang="sr-Cyrl-CS" sz="2400" dirty="0" smtClean="0"/>
              <a:t>ж</a:t>
            </a:r>
            <a:r>
              <a:rPr lang="hr-HR" sz="2400" dirty="0" smtClean="0"/>
              <a:t>ивели у степама северно од уш</a:t>
            </a:r>
            <a:r>
              <a:rPr lang="sr-Cyrl-CS" sz="2400" dirty="0" smtClean="0"/>
              <a:t>ћ</a:t>
            </a:r>
            <a:r>
              <a:rPr lang="hr-HR" sz="2400" dirty="0" smtClean="0"/>
              <a:t>а Дунава. Византијски цар Јустинијан у прво време своје владавине (527-565) успе</a:t>
            </a:r>
            <a:r>
              <a:rPr lang="sr-Cyrl-CS" sz="2400" dirty="0" smtClean="0"/>
              <a:t>ш</a:t>
            </a:r>
            <a:r>
              <a:rPr lang="hr-HR" sz="2400" dirty="0" smtClean="0"/>
              <a:t>но је ратовао против Анта и Склавина на левој обали Дунава где се јо</a:t>
            </a:r>
            <a:r>
              <a:rPr lang="sr-Cyrl-CS" sz="2400" dirty="0" smtClean="0"/>
              <a:t>ш</a:t>
            </a:r>
            <a:r>
              <a:rPr lang="hr-HR" sz="2400" dirty="0" smtClean="0"/>
              <a:t> др</a:t>
            </a:r>
            <a:r>
              <a:rPr lang="sr-Cyrl-CS" sz="2400" dirty="0" smtClean="0"/>
              <a:t>ж</a:t>
            </a:r>
            <a:r>
              <a:rPr lang="hr-HR" sz="2400" dirty="0" smtClean="0"/>
              <a:t>ао, бар на одре</a:t>
            </a:r>
            <a:r>
              <a:rPr lang="sr-Cyrl-CS" sz="2400" dirty="0" smtClean="0"/>
              <a:t>ђ</a:t>
            </a:r>
            <a:r>
              <a:rPr lang="hr-HR" sz="2400" dirty="0" smtClean="0"/>
              <a:t>еним та</a:t>
            </a:r>
            <a:r>
              <a:rPr lang="sr-Cyrl-CS" sz="2400" dirty="0" smtClean="0"/>
              <a:t>ч</a:t>
            </a:r>
            <a:r>
              <a:rPr lang="hr-HR" sz="2400" dirty="0" smtClean="0"/>
              <a:t>кама, стари римски лимес. Као византијски пла</a:t>
            </a:r>
            <a:r>
              <a:rPr lang="sr-Cyrl-CS" sz="2400" dirty="0" smtClean="0"/>
              <a:t>ћ</a:t>
            </a:r>
            <a:r>
              <a:rPr lang="hr-HR" sz="2400" dirty="0" smtClean="0"/>
              <a:t>еници</a:t>
            </a:r>
            <a:r>
              <a:rPr lang="sr-Cyrl-CS" sz="2400" dirty="0" smtClean="0"/>
              <a:t>,</a:t>
            </a:r>
            <a:r>
              <a:rPr lang="hr-HR" sz="2400" dirty="0" smtClean="0"/>
              <a:t> Анти су </a:t>
            </a:r>
            <a:r>
              <a:rPr lang="sr-Cyrl-CS" sz="2400" dirty="0" smtClean="0"/>
              <a:t>ч</a:t>
            </a:r>
            <a:r>
              <a:rPr lang="hr-HR" sz="2400" dirty="0" smtClean="0"/>
              <a:t>ак ратовали и против Гота у Италији. Половином </a:t>
            </a:r>
            <a:r>
              <a:rPr lang="en-US" sz="2400" dirty="0" smtClean="0"/>
              <a:t>VI</a:t>
            </a:r>
            <a:r>
              <a:rPr lang="hr-HR" sz="2400" dirty="0" smtClean="0"/>
              <a:t> века Склавини су </a:t>
            </a:r>
            <a:r>
              <a:rPr lang="sr-Cyrl-CS" sz="2400" dirty="0" smtClean="0"/>
              <a:t>ж</a:t>
            </a:r>
            <a:r>
              <a:rPr lang="hr-HR" sz="2400" dirty="0" smtClean="0"/>
              <a:t>естоко п</a:t>
            </a:r>
            <a:r>
              <a:rPr lang="sr-Cyrl-CS" sz="2400" dirty="0" smtClean="0"/>
              <a:t>љ</a:t>
            </a:r>
            <a:r>
              <a:rPr lang="hr-HR" sz="2400" dirty="0" smtClean="0"/>
              <a:t>а</a:t>
            </a:r>
            <a:r>
              <a:rPr lang="sr-Cyrl-CS" sz="2400" dirty="0" smtClean="0"/>
              <a:t>ч</a:t>
            </a:r>
            <a:r>
              <a:rPr lang="hr-HR" sz="2400" smtClean="0"/>
              <a:t>кали Византију и у тим походима допрли су до самог Цариграда и Далмације.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RS" sz="2400" dirty="0" smtClean="0"/>
              <a:t>Када се говори о поменутим Антима и Склавинима име Срби се појављује као најстарије познато име једног словенског народа. Можда ту треба тражити и извориште настанка Словена са нагласком  да су Срби одлучујући и ли један од одлучујућих чинилаца у стварању ове велике групе истородних народа. Због тог и франачки хроничар Фредегар  и ромејски хроничари Србе сматрају Словенима, чак доминантним међу њима и са мноштовом својих племена. </a:t>
            </a:r>
            <a:r>
              <a:rPr lang="sr-Cyrl-CS" sz="2400" dirty="0" smtClean="0"/>
              <a:t>Н</a:t>
            </a:r>
            <a:r>
              <a:rPr lang="sr-Cyrl-RS" sz="2400" dirty="0" smtClean="0"/>
              <a:t>почетку средњег века као српски вођа појављује се кнез Дерван у Полабљу, што указује да је овај народ много старији и распрострањенији од других Словена.Закарпатје, земља Бојка, Карпати(сарматске планине то су све станишта Срба, поред оних у провинцији Далмацији, Панонији, око Солуна и на Пелопонезу. Поменута Србија кнеза Дервана је најзападнија словенска земља непосредној близини или у оквирима Франачке државе.</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20000"/>
          </a:bodyPr>
          <a:lstStyle/>
          <a:p>
            <a:pPr algn="just"/>
            <a:r>
              <a:rPr lang="sr-Cyrl-CS" sz="2400" dirty="0" smtClean="0"/>
              <a:t> </a:t>
            </a:r>
            <a:r>
              <a:rPr lang="hr-HR" sz="2400" dirty="0" smtClean="0"/>
              <a:t>У време цара Ираклија (610-641) у околину Солуна доселили су се и Срби (како је забеле</a:t>
            </a:r>
            <a:r>
              <a:rPr lang="sr-Cyrl-CS" sz="2400" dirty="0" smtClean="0"/>
              <a:t>ж</a:t>
            </a:r>
            <a:r>
              <a:rPr lang="hr-HR" sz="2400" dirty="0" smtClean="0"/>
              <a:t>ио цар К. Порфирогенит) и по </a:t>
            </a:r>
            <a:r>
              <a:rPr lang="sr-Cyrl-CS" sz="2400" dirty="0" smtClean="0"/>
              <a:t>њ</a:t>
            </a:r>
            <a:r>
              <a:rPr lang="hr-HR" sz="2400" dirty="0" smtClean="0"/>
              <a:t>има се област и назвала Сервија. </a:t>
            </a:r>
            <a:r>
              <a:rPr lang="sr-Cyrl-CS" sz="2400" dirty="0" smtClean="0"/>
              <a:t>Ови подаци су веома спорни јер се Срби вековима раније спомињу на Балкану и усуседним областим(како је већ раније наведено спорна је оригиналност Порфирогенитових списа).   </a:t>
            </a:r>
            <a:r>
              <a:rPr lang="hr-HR" sz="2400" dirty="0" smtClean="0"/>
              <a:t>Аварско-словенски напад на Цариград 626. године био је кобан по Аваре, јер после тога и</a:t>
            </a:r>
            <a:r>
              <a:rPr lang="sr-Cyrl-CS" sz="2400" dirty="0" smtClean="0"/>
              <a:t>шч</a:t>
            </a:r>
            <a:r>
              <a:rPr lang="hr-HR" sz="2400" dirty="0" smtClean="0"/>
              <a:t>езавају са историјске позорнице, а словенска племена насе</a:t>
            </a:r>
            <a:r>
              <a:rPr lang="sr-Cyrl-CS" sz="2400" dirty="0" smtClean="0"/>
              <a:t>љ</a:t>
            </a:r>
            <a:r>
              <a:rPr lang="hr-HR" sz="2400" dirty="0" smtClean="0"/>
              <a:t>авају се и у</a:t>
            </a:r>
            <a:r>
              <a:rPr lang="sr-Cyrl-CS" sz="2400" dirty="0" smtClean="0"/>
              <a:t>ч</a:t>
            </a:r>
            <a:r>
              <a:rPr lang="hr-HR" sz="2400" dirty="0" smtClean="0"/>
              <a:t>вр</a:t>
            </a:r>
            <a:r>
              <a:rPr lang="sr-Cyrl-CS" sz="2400" dirty="0" smtClean="0"/>
              <a:t>шћ</a:t>
            </a:r>
            <a:r>
              <a:rPr lang="hr-HR" sz="2400" dirty="0" smtClean="0"/>
              <a:t>ују у унутра</a:t>
            </a:r>
            <a:r>
              <a:rPr lang="sr-Cyrl-CS" sz="2400" dirty="0" smtClean="0"/>
              <a:t>шњ</a:t>
            </a:r>
            <a:r>
              <a:rPr lang="hr-HR" sz="2400" dirty="0" smtClean="0"/>
              <a:t>ости Византије. Терене које су Словени притисли</a:t>
            </a:r>
            <a:r>
              <a:rPr lang="sr-Cyrl-CS" sz="2400" dirty="0" smtClean="0"/>
              <a:t>,</a:t>
            </a:r>
            <a:r>
              <a:rPr lang="hr-HR" sz="2400" dirty="0" smtClean="0"/>
              <a:t> византијски извори називају Склавиније. Ово су, по свој прилици, по</a:t>
            </a:r>
            <a:r>
              <a:rPr lang="sr-Cyrl-CS" sz="2400" dirty="0" smtClean="0"/>
              <a:t>ч</a:t>
            </a:r>
            <a:r>
              <a:rPr lang="hr-HR" sz="2400" dirty="0" smtClean="0"/>
              <a:t>еци словенских кне</a:t>
            </a:r>
            <a:r>
              <a:rPr lang="sr-Cyrl-CS" sz="2400" dirty="0" smtClean="0"/>
              <a:t>ж</a:t>
            </a:r>
            <a:r>
              <a:rPr lang="hr-HR" sz="2400" dirty="0" smtClean="0"/>
              <a:t>евина.</a:t>
            </a:r>
            <a:endParaRPr lang="en-US" sz="2400" dirty="0" smtClean="0"/>
          </a:p>
          <a:p>
            <a:pPr algn="just"/>
            <a:r>
              <a:rPr lang="sr-Cyrl-CS" sz="2400" dirty="0" smtClean="0"/>
              <a:t>         </a:t>
            </a:r>
            <a:r>
              <a:rPr lang="hr-HR" sz="2400" dirty="0" smtClean="0"/>
              <a:t>Долазак Бугара на Балканско полуострво имао је трајне историјске последице на </a:t>
            </a:r>
            <a:r>
              <a:rPr lang="sr-Cyrl-CS" sz="2400" dirty="0" smtClean="0"/>
              <a:t>ж</a:t>
            </a:r>
            <a:r>
              <a:rPr lang="hr-HR" sz="2400" dirty="0" smtClean="0"/>
              <a:t>ивот Византије и Срба. Преци Бугара, који се у науци зову Протобугари</a:t>
            </a:r>
            <a:r>
              <a:rPr lang="sr-Cyrl-CS" sz="2400" dirty="0" smtClean="0"/>
              <a:t>-</a:t>
            </a:r>
            <a:r>
              <a:rPr lang="hr-HR" sz="2400" dirty="0" smtClean="0"/>
              <a:t> номади и ко</a:t>
            </a:r>
            <a:r>
              <a:rPr lang="sr-Cyrl-CS" sz="2400" dirty="0" smtClean="0"/>
              <a:t>њ</a:t>
            </a:r>
            <a:r>
              <a:rPr lang="hr-HR" sz="2400" dirty="0" smtClean="0"/>
              <a:t>аници, пре</a:t>
            </a:r>
            <a:r>
              <a:rPr lang="sr-Cyrl-CS" sz="2400" dirty="0" smtClean="0"/>
              <a:t>ш</a:t>
            </a:r>
            <a:r>
              <a:rPr lang="hr-HR" sz="2400" dirty="0" smtClean="0"/>
              <a:t>ли су Дунав 680. године и на територији изме</a:t>
            </a:r>
            <a:r>
              <a:rPr lang="sr-Cyrl-CS" sz="2400" dirty="0" smtClean="0"/>
              <a:t>ђ</a:t>
            </a:r>
            <a:r>
              <a:rPr lang="hr-HR" sz="2400" dirty="0" smtClean="0"/>
              <a:t>у Дунава и планине Балкана наметнули се као господари словенском становни</a:t>
            </a:r>
            <a:r>
              <a:rPr lang="sr-Cyrl-CS" sz="2400" dirty="0" smtClean="0"/>
              <a:t>ш</a:t>
            </a:r>
            <a:r>
              <a:rPr lang="hr-HR" sz="2400" dirty="0" smtClean="0"/>
              <a:t>тву које је </a:t>
            </a:r>
            <a:r>
              <a:rPr lang="sr-Cyrl-CS" sz="2400" dirty="0" smtClean="0"/>
              <a:t>ж</a:t>
            </a:r>
            <a:r>
              <a:rPr lang="hr-HR" sz="2400" dirty="0" smtClean="0"/>
              <a:t>ивело у осам племенских области. Стапа</a:t>
            </a:r>
            <a:r>
              <a:rPr lang="sr-Cyrl-CS" sz="2400" dirty="0" smtClean="0"/>
              <a:t>њ</a:t>
            </a:r>
            <a:r>
              <a:rPr lang="hr-HR" sz="2400" dirty="0" smtClean="0"/>
              <a:t>е словенског</a:t>
            </a:r>
            <a:r>
              <a:rPr lang="sr-Cyrl-CS" sz="2400" dirty="0" smtClean="0"/>
              <a:t>(српског)</a:t>
            </a:r>
            <a:r>
              <a:rPr lang="hr-HR" sz="2400" dirty="0" smtClean="0"/>
              <a:t> и протобугарског </a:t>
            </a:r>
            <a:r>
              <a:rPr lang="sr-Cyrl-CS" sz="2400" dirty="0" smtClean="0"/>
              <a:t>ж</a:t>
            </a:r>
            <a:r>
              <a:rPr lang="hr-HR" sz="2400" dirty="0" smtClean="0"/>
              <a:t>ив</a:t>
            </a:r>
            <a:r>
              <a:rPr lang="sr-Cyrl-CS" sz="2400" dirty="0" smtClean="0"/>
              <a:t>љ</a:t>
            </a:r>
            <a:r>
              <a:rPr lang="hr-HR" sz="2400" dirty="0" smtClean="0"/>
              <a:t>а текло је брзо и </a:t>
            </a:r>
            <a:r>
              <a:rPr lang="sr-Cyrl-CS" sz="2400" dirty="0" smtClean="0"/>
              <a:t>ч</a:t>
            </a:r>
            <a:r>
              <a:rPr lang="hr-HR" sz="2400" dirty="0" smtClean="0"/>
              <a:t>ини се без особитих препрека. </a:t>
            </a:r>
            <a:r>
              <a:rPr lang="sr-Cyrl-CS" sz="2400" dirty="0" smtClean="0"/>
              <a:t>Њ</a:t>
            </a:r>
            <a:r>
              <a:rPr lang="hr-HR" sz="2400" dirty="0" smtClean="0"/>
              <a:t>ихова др</a:t>
            </a:r>
            <a:r>
              <a:rPr lang="sr-Cyrl-CS" sz="2400" dirty="0" smtClean="0"/>
              <a:t>ж</a:t>
            </a:r>
            <a:r>
              <a:rPr lang="hr-HR" sz="2400" dirty="0" smtClean="0"/>
              <a:t>ава ве</a:t>
            </a:r>
            <a:r>
              <a:rPr lang="sr-Cyrl-CS" sz="2400" dirty="0" smtClean="0"/>
              <a:t>ћ</a:t>
            </a:r>
            <a:r>
              <a:rPr lang="hr-HR" sz="2400" dirty="0" smtClean="0"/>
              <a:t> у другој половини VII века устремила се на југ, те</a:t>
            </a:r>
            <a:r>
              <a:rPr lang="sr-Cyrl-CS" sz="2400" dirty="0" smtClean="0"/>
              <a:t>ж</a:t>
            </a:r>
            <a:r>
              <a:rPr lang="hr-HR" sz="2400" dirty="0" smtClean="0"/>
              <a:t>е</a:t>
            </a:r>
            <a:r>
              <a:rPr lang="sr-Cyrl-CS" sz="2400" dirty="0" smtClean="0"/>
              <a:t>ћ</a:t>
            </a:r>
            <a:r>
              <a:rPr lang="hr-HR" sz="2400" dirty="0" smtClean="0"/>
              <a:t>и да се про</a:t>
            </a:r>
            <a:r>
              <a:rPr lang="sr-Cyrl-CS" sz="2400" dirty="0" smtClean="0"/>
              <a:t>ш</a:t>
            </a:r>
            <a:r>
              <a:rPr lang="hr-HR" sz="2400" dirty="0" smtClean="0"/>
              <a:t>ири на словенско становни</a:t>
            </a:r>
            <a:r>
              <a:rPr lang="sr-Cyrl-CS" sz="2400" dirty="0" smtClean="0"/>
              <a:t>ш</a:t>
            </a:r>
            <a:r>
              <a:rPr lang="hr-HR" sz="2400" dirty="0" smtClean="0"/>
              <a:t>тво</a:t>
            </a:r>
            <a:r>
              <a:rPr lang="sr-Cyrl-CS" sz="2400" dirty="0" smtClean="0"/>
              <a:t>, </a:t>
            </a:r>
            <a:r>
              <a:rPr lang="hr-HR" sz="2400" dirty="0" smtClean="0"/>
              <a:t> које је </a:t>
            </a:r>
            <a:r>
              <a:rPr lang="sr-Cyrl-CS" sz="2400" dirty="0" smtClean="0"/>
              <a:t>ж</a:t>
            </a:r>
            <a:r>
              <a:rPr lang="hr-HR" sz="2400" dirty="0" smtClean="0"/>
              <a:t>ивело у Тракији. Полувековни бугарско-византијски рат, во</a:t>
            </a:r>
            <a:r>
              <a:rPr lang="sr-Cyrl-CS" sz="2400" dirty="0" smtClean="0"/>
              <a:t>ђ</a:t>
            </a:r>
            <a:r>
              <a:rPr lang="hr-HR" sz="2400" dirty="0" smtClean="0"/>
              <a:t>ен са промен</a:t>
            </a:r>
            <a:r>
              <a:rPr lang="sr-Cyrl-CS" sz="2400" dirty="0" smtClean="0"/>
              <a:t>љ</a:t>
            </a:r>
            <a:r>
              <a:rPr lang="hr-HR" sz="2400" dirty="0" smtClean="0"/>
              <a:t>ивом сре</a:t>
            </a:r>
            <a:r>
              <a:rPr lang="sr-Cyrl-CS" sz="2400" dirty="0" smtClean="0"/>
              <a:t>ћ</a:t>
            </a:r>
            <a:r>
              <a:rPr lang="hr-HR" sz="2400" dirty="0" smtClean="0"/>
              <a:t>ом, усталио је границу изме</a:t>
            </a:r>
            <a:r>
              <a:rPr lang="sr-Cyrl-CS" sz="2400" dirty="0" smtClean="0"/>
              <a:t>ђ</a:t>
            </a:r>
            <a:r>
              <a:rPr lang="hr-HR" sz="2400" dirty="0" smtClean="0"/>
              <a:t>у ове две др</a:t>
            </a:r>
            <a:r>
              <a:rPr lang="sr-Cyrl-CS" sz="2400" dirty="0" smtClean="0"/>
              <a:t>ж</a:t>
            </a:r>
            <a:r>
              <a:rPr lang="hr-HR" sz="2400" dirty="0" smtClean="0"/>
              <a:t>аве. После тога бугарска експанзија усмерава се на запад и по</a:t>
            </a:r>
            <a:r>
              <a:rPr lang="sr-Cyrl-CS" sz="2400" dirty="0" smtClean="0"/>
              <a:t>ч</a:t>
            </a:r>
            <a:r>
              <a:rPr lang="hr-HR" sz="2400" dirty="0" smtClean="0"/>
              <a:t>етком IX века Бугари долазе у </a:t>
            </a:r>
            <a:r>
              <a:rPr lang="sr-Cyrl-CS" sz="2400" dirty="0" smtClean="0"/>
              <a:t>сукоб са Србима.</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sr-Cyrl-CS" sz="2400" dirty="0" smtClean="0"/>
              <a:t> </a:t>
            </a:r>
            <a:r>
              <a:rPr lang="hr-HR" sz="2400" dirty="0" smtClean="0"/>
              <a:t>О најранијем </a:t>
            </a:r>
            <a:r>
              <a:rPr lang="sr-Cyrl-CS" sz="2400" dirty="0" smtClean="0"/>
              <a:t>ж</a:t>
            </a:r>
            <a:r>
              <a:rPr lang="hr-HR" sz="2400" dirty="0" smtClean="0"/>
              <a:t>ивоту и др</a:t>
            </a:r>
            <a:r>
              <a:rPr lang="sr-Cyrl-CS" sz="2400" dirty="0" smtClean="0"/>
              <a:t>ж</a:t>
            </a:r>
            <a:r>
              <a:rPr lang="hr-HR" sz="2400" dirty="0" smtClean="0"/>
              <a:t>ави Срба у централним областима Балканског полуострва веома мало се зна. По писа</a:t>
            </a:r>
            <a:r>
              <a:rPr lang="sr-Cyrl-CS" sz="2400" dirty="0" smtClean="0"/>
              <a:t>њ</a:t>
            </a:r>
            <a:r>
              <a:rPr lang="hr-HR" sz="2400" dirty="0" smtClean="0"/>
              <a:t>у цара К. Порфирогенита, владарски син који је довео Србе умро је пре доласка Бугара (тј. пре 680. године). После </a:t>
            </a:r>
            <a:r>
              <a:rPr lang="sr-Cyrl-CS" sz="2400" dirty="0" smtClean="0"/>
              <a:t>њ</a:t>
            </a:r>
            <a:r>
              <a:rPr lang="hr-HR" sz="2400" dirty="0" smtClean="0"/>
              <a:t>ега владали су </a:t>
            </a:r>
            <a:r>
              <a:rPr lang="sr-Cyrl-CS" sz="2400" dirty="0" smtClean="0"/>
              <a:t>њ</a:t>
            </a:r>
            <a:r>
              <a:rPr lang="hr-HR" sz="2400" dirty="0" smtClean="0"/>
              <a:t>егов син, унук, па редом архонти (кне</a:t>
            </a:r>
            <a:r>
              <a:rPr lang="sr-Cyrl-CS" sz="2400" dirty="0" smtClean="0"/>
              <a:t>ж</a:t>
            </a:r>
            <a:r>
              <a:rPr lang="hr-HR" sz="2400" dirty="0" smtClean="0"/>
              <a:t>еви) од истог рода. Том роду или фамилији припадали су и најранији познати српски кне</a:t>
            </a:r>
            <a:r>
              <a:rPr lang="sr-Cyrl-CS" sz="2400" dirty="0" smtClean="0"/>
              <a:t>ж</a:t>
            </a:r>
            <a:r>
              <a:rPr lang="hr-HR" sz="2400" dirty="0" smtClean="0"/>
              <a:t>еви: Ви</a:t>
            </a:r>
            <a:r>
              <a:rPr lang="sr-Cyrl-CS" sz="2400" dirty="0" smtClean="0"/>
              <a:t>ш</a:t>
            </a:r>
            <a:r>
              <a:rPr lang="hr-HR" sz="2400" dirty="0" smtClean="0"/>
              <a:t>еслав, Радослав, Присогој и Властимир. Према истом извору</a:t>
            </a:r>
            <a:r>
              <a:rPr lang="sr-Cyrl-CS" sz="2400" dirty="0" smtClean="0"/>
              <a:t>,</a:t>
            </a:r>
            <a:r>
              <a:rPr lang="hr-HR" sz="2400" dirty="0" smtClean="0"/>
              <a:t> Бугари и Срби су </a:t>
            </a:r>
            <a:r>
              <a:rPr lang="sr-Cyrl-CS" sz="2400" dirty="0" smtClean="0"/>
              <a:t>ж</a:t>
            </a:r>
            <a:r>
              <a:rPr lang="hr-HR" sz="2400" dirty="0" smtClean="0"/>
              <a:t>ивели мирно, покоравају</a:t>
            </a:r>
            <a:r>
              <a:rPr lang="sr-Cyrl-CS" sz="2400" dirty="0" smtClean="0"/>
              <a:t>ћ</a:t>
            </a:r>
            <a:r>
              <a:rPr lang="hr-HR" sz="2400" dirty="0" smtClean="0"/>
              <a:t>и се царевима Византије, све док бугарски кан Пресијам није напао српског кнеза Властимира. Рат је трајао три године, вероватно изме</a:t>
            </a:r>
            <a:r>
              <a:rPr lang="sr-Cyrl-CS" sz="2400" dirty="0" smtClean="0"/>
              <a:t>ђ</a:t>
            </a:r>
            <a:r>
              <a:rPr lang="hr-HR" sz="2400" dirty="0" smtClean="0"/>
              <a:t>у 836. и 852. године и у </a:t>
            </a:r>
            <a:r>
              <a:rPr lang="sr-Cyrl-CS" sz="2400" dirty="0" smtClean="0"/>
              <a:t>њ</a:t>
            </a:r>
            <a:r>
              <a:rPr lang="hr-HR" sz="2400" dirty="0" smtClean="0"/>
              <a:t>ему је бугарски кан изгубио </a:t>
            </a:r>
            <a:r>
              <a:rPr lang="sr-Cyrl-CS" sz="2400" dirty="0" smtClean="0"/>
              <a:t>„</a:t>
            </a:r>
            <a:r>
              <a:rPr lang="hr-HR" sz="2400" dirty="0" smtClean="0"/>
              <a:t>ве</a:t>
            </a:r>
            <a:r>
              <a:rPr lang="sr-Cyrl-CS" sz="2400" dirty="0" smtClean="0"/>
              <a:t>ћ</a:t>
            </a:r>
            <a:r>
              <a:rPr lang="hr-HR" sz="2400" dirty="0" smtClean="0"/>
              <a:t>ину своје војске</a:t>
            </a:r>
            <a:r>
              <a:rPr lang="sr-Cyrl-CS" sz="2400" dirty="0" smtClean="0"/>
              <a:t>“</a:t>
            </a:r>
            <a:r>
              <a:rPr lang="hr-HR" sz="2400" dirty="0" smtClean="0"/>
              <a:t>. То говори о ја</a:t>
            </a:r>
            <a:r>
              <a:rPr lang="sr-Cyrl-CS" sz="2400" dirty="0" smtClean="0"/>
              <a:t>ч</a:t>
            </a:r>
            <a:r>
              <a:rPr lang="hr-HR" sz="2400" dirty="0" smtClean="0"/>
              <a:t>ини Властимирове др</a:t>
            </a:r>
            <a:r>
              <a:rPr lang="sr-Cyrl-CS" sz="2400" dirty="0" smtClean="0"/>
              <a:t>ж</a:t>
            </a:r>
            <a:r>
              <a:rPr lang="hr-HR" sz="2400" dirty="0" smtClean="0"/>
              <a:t>аве за коју се зна да је обухватала и делове дана</a:t>
            </a:r>
            <a:r>
              <a:rPr lang="sr-Cyrl-CS" sz="2400" dirty="0" smtClean="0"/>
              <a:t>шњ</a:t>
            </a:r>
            <a:r>
              <a:rPr lang="hr-HR" sz="2400" dirty="0" smtClean="0"/>
              <a:t>е Херцеговине</a:t>
            </a:r>
            <a:r>
              <a:rPr lang="sr-Cyrl-CS" sz="2400" dirty="0" smtClean="0"/>
              <a:t> и Далмације</a:t>
            </a:r>
            <a:r>
              <a:rPr lang="hr-HR" sz="2400" dirty="0" smtClean="0"/>
              <a:t>.</a:t>
            </a:r>
            <a:r>
              <a:rPr lang="sr-Cyrl-RS" sz="2400" dirty="0" smtClean="0"/>
              <a:t>Мора се напоменути да је тадашња Далмација обухватала области од Истре до Драча и у унутрашњост све до Дунава. Ову  велику државну организацију Срба спомиње и франачки историчар Ајнхард који истиче да је гранично подручје са Србима негде код данашњег Сиска. Источне границе према Бугарској су врло растегљив појам и не могу се прецизно одредити (да ли су негде на Моравама или чак источније) ова граница је била доста променљива ,а Бугари су једно време држали и Београд.</a:t>
            </a:r>
            <a:endParaRPr lang="en-US" sz="2400" dirty="0" smtClean="0"/>
          </a:p>
          <a:p>
            <a:pPr algn="just"/>
            <a:r>
              <a:rPr lang="sr-Cyrl-CS" sz="2400" dirty="0" smtClean="0"/>
              <a:t>         </a:t>
            </a:r>
            <a:r>
              <a:rPr lang="hr-HR" sz="2400" dirty="0" smtClean="0"/>
              <a:t>Бугарску војску је, по свој прилици, предводио Владимир, син кана Бориса, али неуспе</a:t>
            </a:r>
            <a:r>
              <a:rPr lang="sr-Cyrl-CS" sz="2400" dirty="0" smtClean="0"/>
              <a:t>ш</a:t>
            </a:r>
            <a:r>
              <a:rPr lang="hr-HR" sz="2400" dirty="0" smtClean="0"/>
              <a:t>но. И он и дванаест бугарских велмо</a:t>
            </a:r>
            <a:r>
              <a:rPr lang="sr-Cyrl-CS" sz="2400" dirty="0" smtClean="0"/>
              <a:t>ж</a:t>
            </a:r>
            <a:r>
              <a:rPr lang="hr-HR" sz="2400" dirty="0" smtClean="0"/>
              <a:t>а (б</a:t>
            </a:r>
            <a:r>
              <a:rPr lang="sr-Cyrl-CS" sz="2400" dirty="0" smtClean="0"/>
              <a:t>аљ</a:t>
            </a:r>
            <a:r>
              <a:rPr lang="hr-HR" sz="2400" dirty="0" smtClean="0"/>
              <a:t>ара) пали су у српско зароб</a:t>
            </a:r>
            <a:r>
              <a:rPr lang="sr-Cyrl-CS" sz="2400" dirty="0" smtClean="0"/>
              <a:t>љ</a:t>
            </a:r>
            <a:r>
              <a:rPr lang="hr-HR" sz="2400" dirty="0" smtClean="0"/>
              <a:t>ени</a:t>
            </a:r>
            <a:r>
              <a:rPr lang="sr-Cyrl-CS" sz="2400" dirty="0" smtClean="0"/>
              <a:t>ш</a:t>
            </a:r>
            <a:r>
              <a:rPr lang="hr-HR" sz="2400" dirty="0" smtClean="0"/>
              <a:t>тво. Српски владар их је ослоб</a:t>
            </a:r>
            <a:r>
              <a:rPr lang="sr-Cyrl-CS" sz="2400" dirty="0" smtClean="0"/>
              <a:t>о</a:t>
            </a:r>
            <a:r>
              <a:rPr lang="hr-HR" sz="2400" dirty="0" smtClean="0"/>
              <a:t>дио и после тога је завладао мир. Властимира су наследили синови: Мутимир, Стројимир и Гојник.  Кнез Мутимир владао је до 891/892. године.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buNone/>
            </a:pPr>
            <a:r>
              <a:rPr lang="sr-Cyrl-CS" sz="2400" dirty="0" smtClean="0"/>
              <a:t> </a:t>
            </a:r>
            <a:r>
              <a:rPr lang="en-US" sz="2400" dirty="0" smtClean="0"/>
              <a:t>    </a:t>
            </a:r>
            <a:r>
              <a:rPr lang="hr-HR" sz="2400" dirty="0" smtClean="0"/>
              <a:t>Крајем IX века Срби су примили хри</a:t>
            </a:r>
            <a:r>
              <a:rPr lang="sr-Cyrl-CS" sz="2400" dirty="0" smtClean="0"/>
              <a:t>шћ</a:t>
            </a:r>
            <a:r>
              <a:rPr lang="hr-HR" sz="2400" dirty="0" smtClean="0"/>
              <a:t>анство.</a:t>
            </a:r>
            <a:r>
              <a:rPr lang="sr-Cyrl-RS" sz="2400" dirty="0" smtClean="0"/>
              <a:t> И ово је спорна тврдња ос обзиром на распрострањеност имена Србин крајем античког периода, па постоје и тврдње да су неки делови српског народа примили хришћанство и неколико векова раније.</a:t>
            </a:r>
            <a:r>
              <a:rPr lang="hr-HR" sz="2400" dirty="0" smtClean="0"/>
              <a:t> Као аргуменат</a:t>
            </a:r>
            <a:r>
              <a:rPr lang="sr-Cyrl-RS" sz="2400" dirty="0" smtClean="0"/>
              <a:t> за</a:t>
            </a:r>
            <a:r>
              <a:rPr lang="hr-HR" sz="2400" dirty="0" smtClean="0"/>
              <a:t> IX век </a:t>
            </a:r>
            <a:r>
              <a:rPr lang="sr-Cyrl-RS" sz="2400" dirty="0" smtClean="0"/>
              <a:t>,</a:t>
            </a:r>
            <a:r>
              <a:rPr lang="hr-HR" sz="2400" dirty="0" smtClean="0"/>
              <a:t> у науци се узима појава првих хри</a:t>
            </a:r>
            <a:r>
              <a:rPr lang="sr-Cyrl-CS" sz="2400" dirty="0" smtClean="0"/>
              <a:t>шћ</a:t>
            </a:r>
            <a:r>
              <a:rPr lang="hr-HR" sz="2400" dirty="0" smtClean="0"/>
              <a:t>анских света</a:t>
            </a:r>
            <a:r>
              <a:rPr lang="sr-Cyrl-CS" sz="2400" dirty="0" smtClean="0"/>
              <a:t>ч</a:t>
            </a:r>
            <a:r>
              <a:rPr lang="hr-HR" sz="2400" dirty="0" smtClean="0"/>
              <a:t>ких имена код Срба. Зна се да су Властимирови унуци добили имена: Стефан (Мутимиров син) и Петар (Гојников син). Претпостав</a:t>
            </a:r>
            <a:r>
              <a:rPr lang="sr-Cyrl-CS" sz="2400" dirty="0" smtClean="0"/>
              <a:t>љ</a:t>
            </a:r>
            <a:r>
              <a:rPr lang="hr-HR" sz="2400" dirty="0" smtClean="0"/>
              <a:t>а се да су они ро</a:t>
            </a:r>
            <a:r>
              <a:rPr lang="sr-Cyrl-CS" sz="2400" dirty="0" smtClean="0"/>
              <a:t>ђ</a:t>
            </a:r>
            <a:r>
              <a:rPr lang="hr-HR" sz="2400" dirty="0" smtClean="0"/>
              <a:t>ени изме</a:t>
            </a:r>
            <a:r>
              <a:rPr lang="sr-Cyrl-CS" sz="2400" dirty="0" smtClean="0"/>
              <a:t>ђ</a:t>
            </a:r>
            <a:r>
              <a:rPr lang="hr-HR" sz="2400" dirty="0" smtClean="0"/>
              <a:t>у 870. и 874. године. Прва фаза христ</a:t>
            </a:r>
            <a:r>
              <a:rPr lang="sr-Cyrl-CS" sz="2400" dirty="0" smtClean="0"/>
              <a:t>ија</a:t>
            </a:r>
            <a:r>
              <a:rPr lang="hr-HR" sz="2400" dirty="0" smtClean="0"/>
              <a:t>низације Срба веома је мало позната. По свој прилици</a:t>
            </a:r>
            <a:r>
              <a:rPr lang="sr-Cyrl-CS" sz="2400" dirty="0" smtClean="0"/>
              <a:t>,</a:t>
            </a:r>
            <a:r>
              <a:rPr lang="hr-HR" sz="2400" dirty="0" smtClean="0"/>
              <a:t> први мисионари били су Методијеви у</a:t>
            </a:r>
            <a:r>
              <a:rPr lang="sr-Cyrl-CS" sz="2400" dirty="0" smtClean="0"/>
              <a:t>ч</a:t>
            </a:r>
            <a:r>
              <a:rPr lang="hr-HR" sz="2400" dirty="0" smtClean="0"/>
              <a:t>еници и све</a:t>
            </a:r>
            <a:r>
              <a:rPr lang="sr-Cyrl-CS" sz="2400" dirty="0" smtClean="0"/>
              <a:t>ш</a:t>
            </a:r>
            <a:r>
              <a:rPr lang="hr-HR" sz="2400" dirty="0" smtClean="0"/>
              <a:t>теници архиепископије из Сплита, који су употреб</a:t>
            </a:r>
            <a:r>
              <a:rPr lang="sr-Cyrl-CS" sz="2400" dirty="0" smtClean="0"/>
              <a:t>љ</a:t>
            </a:r>
            <a:r>
              <a:rPr lang="hr-HR" sz="2400" dirty="0" smtClean="0"/>
              <a:t>авали латински језик. Изгледа да је хри</a:t>
            </a:r>
            <a:r>
              <a:rPr lang="sr-Cyrl-CS" sz="2400" dirty="0" smtClean="0"/>
              <a:t>шћ</a:t>
            </a:r>
            <a:r>
              <a:rPr lang="hr-HR" sz="2400" dirty="0" smtClean="0"/>
              <a:t>анство најпре примио гор</a:t>
            </a:r>
            <a:r>
              <a:rPr lang="sr-Cyrl-CS" sz="2400" dirty="0" smtClean="0"/>
              <a:t>њ</a:t>
            </a:r>
            <a:r>
              <a:rPr lang="hr-HR" sz="2400" dirty="0" smtClean="0"/>
              <a:t>и слој српског дру</a:t>
            </a:r>
            <a:r>
              <a:rPr lang="sr-Cyrl-CS" sz="2400" dirty="0" smtClean="0"/>
              <a:t>ш</a:t>
            </a:r>
            <a:r>
              <a:rPr lang="hr-HR" sz="2400" dirty="0" smtClean="0"/>
              <a:t>тва, а да је ве</a:t>
            </a:r>
            <a:r>
              <a:rPr lang="sr-Cyrl-CS" sz="2400" dirty="0" smtClean="0"/>
              <a:t>ћ</a:t>
            </a:r>
            <a:r>
              <a:rPr lang="hr-HR" sz="2400" dirty="0" smtClean="0"/>
              <a:t>ина становни</a:t>
            </a:r>
            <a:r>
              <a:rPr lang="sr-Cyrl-CS" sz="2400" dirty="0" smtClean="0"/>
              <a:t>ш</a:t>
            </a:r>
            <a:r>
              <a:rPr lang="hr-HR" sz="2400" dirty="0" smtClean="0"/>
              <a:t>тва дуго задр</a:t>
            </a:r>
            <a:r>
              <a:rPr lang="sr-Cyrl-CS" sz="2400" dirty="0" smtClean="0"/>
              <a:t>ж</a:t>
            </a:r>
            <a:r>
              <a:rPr lang="hr-HR" sz="2400" dirty="0" smtClean="0"/>
              <a:t>ала своју стару словенску паг</a:t>
            </a:r>
            <a:r>
              <a:rPr lang="sr-Cyrl-CS" sz="2400" dirty="0" smtClean="0"/>
              <a:t>а</a:t>
            </a:r>
            <a:r>
              <a:rPr lang="hr-HR" sz="2400" dirty="0" smtClean="0"/>
              <a:t>нску религију. Претпостав</a:t>
            </a:r>
            <a:r>
              <a:rPr lang="sr-Cyrl-CS" sz="2400" dirty="0" smtClean="0"/>
              <a:t>љ</a:t>
            </a:r>
            <a:r>
              <a:rPr lang="hr-HR" sz="2400" dirty="0" smtClean="0"/>
              <a:t>а се да су настанак и празнова</a:t>
            </a:r>
            <a:r>
              <a:rPr lang="sr-Cyrl-CS" sz="2400" dirty="0" smtClean="0"/>
              <a:t>њ</a:t>
            </a:r>
            <a:r>
              <a:rPr lang="hr-HR" sz="2400" dirty="0" smtClean="0"/>
              <a:t>е породи</a:t>
            </a:r>
            <a:r>
              <a:rPr lang="sr-Cyrl-CS" sz="2400" dirty="0" smtClean="0"/>
              <a:t>ч</a:t>
            </a:r>
            <a:r>
              <a:rPr lang="hr-HR" sz="2400" dirty="0" smtClean="0"/>
              <a:t>ног празника </a:t>
            </a:r>
            <a:r>
              <a:rPr lang="sr-Cyrl-CS" sz="2400" dirty="0" smtClean="0"/>
              <a:t>„</a:t>
            </a:r>
            <a:r>
              <a:rPr lang="hr-HR" sz="2400" dirty="0" smtClean="0"/>
              <a:t>славе</a:t>
            </a:r>
            <a:r>
              <a:rPr lang="sr-Cyrl-CS" sz="2400" dirty="0" smtClean="0"/>
              <a:t>“ </a:t>
            </a:r>
            <a:r>
              <a:rPr lang="hr-HR" sz="2400" dirty="0" smtClean="0"/>
              <a:t> код Срба, у ствари изме</a:t>
            </a:r>
            <a:r>
              <a:rPr lang="sr-Cyrl-CS" sz="2400" dirty="0" smtClean="0"/>
              <a:t>њ</a:t>
            </a:r>
            <a:r>
              <a:rPr lang="hr-HR" sz="2400" dirty="0" smtClean="0"/>
              <a:t>ени облици старог по</a:t>
            </a:r>
            <a:r>
              <a:rPr lang="sr-Cyrl-CS" sz="2400" dirty="0" smtClean="0"/>
              <a:t>ш</a:t>
            </a:r>
            <a:r>
              <a:rPr lang="hr-HR" sz="2400" dirty="0" smtClean="0"/>
              <a:t>това</a:t>
            </a:r>
            <a:r>
              <a:rPr lang="sr-Cyrl-CS" sz="2400" dirty="0" smtClean="0"/>
              <a:t>њ</a:t>
            </a:r>
            <a:r>
              <a:rPr lang="hr-HR" sz="2400" dirty="0" smtClean="0"/>
              <a:t>а предака (култ предака). Вероватно је то измире</a:t>
            </a:r>
            <a:r>
              <a:rPr lang="sr-Cyrl-CS" sz="2400" dirty="0" smtClean="0"/>
              <a:t>њ</a:t>
            </a:r>
            <a:r>
              <a:rPr lang="hr-HR" sz="2400" dirty="0" smtClean="0"/>
              <a:t>е паганског верова</a:t>
            </a:r>
            <a:r>
              <a:rPr lang="sr-Cyrl-CS" sz="2400" dirty="0" smtClean="0"/>
              <a:t>њ</a:t>
            </a:r>
            <a:r>
              <a:rPr lang="hr-HR" sz="2400" dirty="0" smtClean="0"/>
              <a:t>а и нове хри</a:t>
            </a:r>
            <a:r>
              <a:rPr lang="sr-Cyrl-CS" sz="2400" dirty="0" smtClean="0"/>
              <a:t>шћ</a:t>
            </a:r>
            <a:r>
              <a:rPr lang="hr-HR" sz="2400" dirty="0" smtClean="0"/>
              <a:t>анске религије сасвим прихва</a:t>
            </a:r>
            <a:r>
              <a:rPr lang="sr-Cyrl-CS" sz="2400" dirty="0" smtClean="0"/>
              <a:t>ћ</a:t>
            </a:r>
            <a:r>
              <a:rPr lang="hr-HR" sz="2400" dirty="0" smtClean="0"/>
              <a:t>ено тек за време св. Саве и оно се односило на вернике аутокефалне Српске архиепископије основане 1219. године.</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2842</Words>
  <Application>Microsoft Office PowerPoint</Application>
  <PresentationFormat>On-screen Show (4:3)</PresentationFormat>
  <Paragraphs>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ИСТОРИЈА ДРЖАВЕ И ПРАВА СРПСКОГ НАРОДА</vt:lpstr>
      <vt:lpstr>Корени државности код Срба</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111</cp:revision>
  <dcterms:created xsi:type="dcterms:W3CDTF">2006-08-16T00:00:00Z</dcterms:created>
  <dcterms:modified xsi:type="dcterms:W3CDTF">2021-02-15T23:58:38Z</dcterms:modified>
</cp:coreProperties>
</file>