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67" r:id="rId31"/>
    <p:sldId id="26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8" autoAdjust="0"/>
    <p:restoredTop sz="94660"/>
  </p:normalViewPr>
  <p:slideViewPr>
    <p:cSldViewPr>
      <p:cViewPr varScale="1">
        <p:scale>
          <a:sx n="67" d="100"/>
          <a:sy n="67" d="100"/>
        </p:scale>
        <p:origin x="-5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FFFF00"/>
                </a:solidFill>
              </a:rPr>
              <a:t>ИСТОРИЈА ДРЖАВЕ И ПРАВА СРПСКОГ НАРОДА</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a:p>
            <a:pPr algn="just">
              <a:buNone/>
            </a:pPr>
            <a:r>
              <a:rPr lang="sr-Cyrl-RS" dirty="0" smtClean="0">
                <a:solidFill>
                  <a:srgbClr val="FFFF00"/>
                </a:solidFill>
              </a:rPr>
              <a:t>Д</a:t>
            </a:r>
            <a:r>
              <a:rPr lang="en-US" dirty="0" smtClean="0">
                <a:solidFill>
                  <a:srgbClr val="FFFF00"/>
                </a:solidFill>
              </a:rPr>
              <a:t>e</a:t>
            </a:r>
            <a:r>
              <a:rPr lang="sr-Cyrl-RS" dirty="0" smtClean="0">
                <a:solidFill>
                  <a:srgbClr val="FFFF00"/>
                </a:solidFill>
              </a:rPr>
              <a:t>сето предавање.</a:t>
            </a:r>
          </a:p>
          <a:p>
            <a:pPr algn="just">
              <a:buNone/>
            </a:pPr>
            <a:endParaRPr lang="sr-Cyrl-RS" dirty="0" smtClean="0">
              <a:solidFill>
                <a:srgbClr val="FFFF00"/>
              </a:solidFill>
            </a:endParaRPr>
          </a:p>
          <a:p>
            <a:pPr algn="just">
              <a:buNone/>
            </a:pPr>
            <a:r>
              <a:rPr lang="sr-Cyrl-CS" dirty="0" smtClean="0">
                <a:solidFill>
                  <a:srgbClr val="FFFF00"/>
                </a:solidFill>
              </a:rPr>
              <a:t>П</a:t>
            </a:r>
            <a:r>
              <a:rPr lang="sr-Cyrl-RS" dirty="0" smtClean="0">
                <a:solidFill>
                  <a:srgbClr val="FFFF00"/>
                </a:solidFill>
              </a:rPr>
              <a:t>роф. др Душан Јеротијевић</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0000" lnSpcReduction="20000"/>
          </a:bodyPr>
          <a:lstStyle/>
          <a:p>
            <a:pPr algn="just"/>
            <a:r>
              <a:rPr lang="sr-Cyrl-CS" sz="2400" dirty="0" smtClean="0"/>
              <a:t> </a:t>
            </a:r>
            <a:r>
              <a:rPr lang="sr-Latn-CS" sz="2400" dirty="0" smtClean="0"/>
              <a:t>Сви су изгледи да су и у овај спис умешани прсти Римокатоличке цркве, која је у свим агресијама Хрвата против Србије, Хрватима пружала пуну подршку, ако их и сама није инспирисала.</a:t>
            </a:r>
            <a:endParaRPr lang="en-US" sz="2400" dirty="0" smtClean="0"/>
          </a:p>
          <a:p>
            <a:pPr algn="just"/>
            <a:r>
              <a:rPr lang="sr-Cyrl-CS" sz="2400" dirty="0" smtClean="0"/>
              <a:t>         </a:t>
            </a:r>
            <a:r>
              <a:rPr lang="sr-Latn-CS" sz="2400" dirty="0" smtClean="0"/>
              <a:t>Међутим, питање порекла Срба и од када се они налазе на Балкану, интересовало је и многе друге научнике.</a:t>
            </a:r>
            <a:endParaRPr lang="en-US" sz="2400" dirty="0" smtClean="0"/>
          </a:p>
          <a:p>
            <a:pPr algn="just"/>
            <a:r>
              <a:rPr lang="sr-Cyrl-CS" sz="2400" dirty="0" smtClean="0"/>
              <a:t>         </a:t>
            </a:r>
            <a:r>
              <a:rPr lang="sr-Latn-CS" sz="2400" dirty="0" smtClean="0"/>
              <a:t>Прве податке о надирању Срба на Балкан између VI и VIII века, дају византијски писци Јордан, Прокопије, Псеудо-Маврикије, Теофилакт Симоката. Називају их: Венети</a:t>
            </a:r>
            <a:r>
              <a:rPr lang="sr-Cyrl-CS" sz="2400" dirty="0" smtClean="0"/>
              <a:t> и</a:t>
            </a:r>
            <a:r>
              <a:rPr lang="sr-Latn-CS" sz="2400" dirty="0" smtClean="0"/>
              <a:t> Венеди. У хроникама из V века их називају Склавин</a:t>
            </a:r>
            <a:r>
              <a:rPr lang="sr-Cyrl-CS" sz="2400" dirty="0" smtClean="0"/>
              <a:t>и.</a:t>
            </a:r>
            <a:r>
              <a:rPr lang="sr-Latn-CS" sz="2400" dirty="0" smtClean="0"/>
              <a:t>  У VI веку их Прокопије назива Склабеонима или Склабонои</a:t>
            </a:r>
            <a:r>
              <a:rPr lang="sr-Cyrl-CS" sz="2400" dirty="0" smtClean="0"/>
              <a:t>ма.</a:t>
            </a:r>
            <a:endParaRPr lang="en-US" sz="2400" dirty="0" smtClean="0"/>
          </a:p>
          <a:p>
            <a:pPr algn="just"/>
            <a:r>
              <a:rPr lang="sr-Cyrl-CS" sz="2400" dirty="0" smtClean="0"/>
              <a:t>         </a:t>
            </a:r>
            <a:r>
              <a:rPr lang="sr-Latn-CS" sz="2400" dirty="0" smtClean="0"/>
              <a:t>По њи</a:t>
            </a:r>
            <a:r>
              <a:rPr lang="sr-Cyrl-CS" sz="2400" dirty="0" smtClean="0"/>
              <a:t>ховом мишљењу,</a:t>
            </a:r>
            <a:r>
              <a:rPr lang="sr-Latn-CS" sz="2400" dirty="0" smtClean="0"/>
              <a:t> Срби из прапостојбине крећу између V и VII века у правцу југа и тада формирају прве племенске савезе. Прелазе Дунав, упадају на византијску територију као и сва друга племена (Готи, Авари, Хуни), али за разлику од њих, словенска племена се не повлаче него остају на византијској територији</a:t>
            </a:r>
            <a:r>
              <a:rPr lang="sr-Cyrl-CS" sz="2400" dirty="0" smtClean="0"/>
              <a:t>. Н</a:t>
            </a:r>
            <a:r>
              <a:rPr lang="sr-Latn-CS" sz="2400" dirty="0" smtClean="0"/>
              <a:t>а </a:t>
            </a:r>
            <a:r>
              <a:rPr lang="sr-Cyrl-CS" sz="2400" dirty="0" smtClean="0"/>
              <a:t>т</a:t>
            </a:r>
            <a:r>
              <a:rPr lang="sr-Latn-CS" sz="2400" dirty="0" smtClean="0"/>
              <a:t>ој </a:t>
            </a:r>
            <a:r>
              <a:rPr lang="sr-Cyrl-CS" sz="2400" dirty="0" smtClean="0"/>
              <a:t>територији </a:t>
            </a:r>
            <a:r>
              <a:rPr lang="sr-Latn-CS" sz="2400" dirty="0" smtClean="0"/>
              <a:t>не формирају своју државу</a:t>
            </a:r>
            <a:r>
              <a:rPr lang="sr-Cyrl-CS" sz="2400" dirty="0" smtClean="0"/>
              <a:t>,</a:t>
            </a:r>
            <a:r>
              <a:rPr lang="sr-Latn-CS" sz="2400" dirty="0" smtClean="0"/>
              <a:t> него евентуално стварају савезе племена.</a:t>
            </a:r>
            <a:endParaRPr lang="en-US" sz="2400" dirty="0" smtClean="0"/>
          </a:p>
          <a:p>
            <a:pPr algn="just"/>
            <a:r>
              <a:rPr lang="sr-Cyrl-CS" sz="2400" dirty="0" smtClean="0"/>
              <a:t>         </a:t>
            </a:r>
            <a:r>
              <a:rPr lang="sr-Latn-CS" sz="2400" dirty="0" smtClean="0"/>
              <a:t>По </a:t>
            </a:r>
            <a:r>
              <a:rPr lang="sr-Cyrl-CS" sz="2400" dirty="0" smtClean="0"/>
              <a:t>мишљењу </a:t>
            </a:r>
            <a:r>
              <a:rPr lang="sr-Latn-CS" sz="2400" dirty="0" smtClean="0"/>
              <a:t>други</a:t>
            </a:r>
            <a:r>
              <a:rPr lang="sr-Cyrl-CS" sz="2400" dirty="0" smtClean="0"/>
              <a:t>х</a:t>
            </a:r>
            <a:r>
              <a:rPr lang="sr-Latn-CS" sz="2400" dirty="0" smtClean="0"/>
              <a:t> историчара</a:t>
            </a:r>
            <a:r>
              <a:rPr lang="sr-Cyrl-CS" sz="2400" dirty="0" smtClean="0"/>
              <a:t>, </a:t>
            </a:r>
            <a:r>
              <a:rPr lang="sr-Latn-CS" sz="2400" dirty="0" smtClean="0"/>
              <a:t> до продирања ка Византији </a:t>
            </a:r>
            <a:r>
              <a:rPr lang="sr-Cyrl-CS" sz="2400" dirty="0" smtClean="0"/>
              <a:t>дошло је </a:t>
            </a:r>
            <a:r>
              <a:rPr lang="sr-Latn-CS" sz="2400" dirty="0" smtClean="0"/>
              <a:t> знатно раније, још у III веку. Прокопије каже да је цела Влашка (Валацхиа) била насељена Словенима већ у првим деценијама VI века, па је зато тај крај тада и називан Склавинијом.</a:t>
            </a:r>
            <a:endParaRPr lang="en-US" sz="2400" dirty="0" smtClean="0"/>
          </a:p>
          <a:p>
            <a:pPr algn="just"/>
            <a:r>
              <a:rPr lang="sr-Cyrl-CS" sz="2400" dirty="0" smtClean="0"/>
              <a:t>         С</a:t>
            </a:r>
            <a:r>
              <a:rPr lang="sr-Latn-CS" sz="2400" dirty="0" smtClean="0"/>
              <a:t>рпски народ, који је, према тврђењима читаве плејаде научника (Енглеза, Немаца, Пољака, Чеха, Руса, Византијаца, Италијана, Грка, Лужичких Срба, па чак и Хрвата) био један од најстаријих и највећих „на земаљском шару“,  формирао </a:t>
            </a:r>
            <a:r>
              <a:rPr lang="sr-Cyrl-CS" sz="2400" dirty="0" smtClean="0"/>
              <a:t>је </a:t>
            </a:r>
            <a:r>
              <a:rPr lang="sr-Latn-CS" sz="2400" dirty="0" smtClean="0"/>
              <a:t>једну од својих држава на Балкану</a:t>
            </a:r>
            <a:r>
              <a:rPr lang="sr-Cyrl-CS" sz="2400" dirty="0" smtClean="0"/>
              <a:t>, а</a:t>
            </a:r>
            <a:r>
              <a:rPr lang="sr-Latn-CS" sz="2400" dirty="0" smtClean="0"/>
              <a:t> друга је била Прибаличка Лужичка Србија. Над Лужичком Србијом извршен је геноцид и она је нестала као држава.</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92500" lnSpcReduction="20000"/>
          </a:bodyPr>
          <a:lstStyle/>
          <a:p>
            <a:pPr algn="just"/>
            <a:r>
              <a:rPr lang="sr-Cyrl-CS" sz="2400" dirty="0" smtClean="0"/>
              <a:t> </a:t>
            </a:r>
            <a:r>
              <a:rPr lang="sr-Latn-CS" sz="2400" dirty="0" smtClean="0"/>
              <a:t>Између 600. и 630. године византијска власт на Балкану је била сведена само на Истру, далматинска острва и неке градове. На југу је Византија држала Солун. Солун су Словени сами, или са Аварима, опседали 609, 616. (5 дана), 618. (33 дана), а Цариград су нападали са Аварима 617. године (укупно 80.000 војника), а са Аварима и Персијанцима 626. године. Авари су дефинитивно </a:t>
            </a:r>
            <a:r>
              <a:rPr lang="sr-Cyrl-CS" sz="2400" dirty="0" smtClean="0"/>
              <a:t>по</a:t>
            </a:r>
            <a:r>
              <a:rPr lang="sr-Latn-CS" sz="2400" dirty="0" smtClean="0"/>
              <a:t>тучени 626. године и за 200 година су нестали са историјске сцене. Персијанци после пораза код Цариграда нису успели да се опораве и ускоро су постали плен фанатизованих муслиманских</a:t>
            </a:r>
            <a:r>
              <a:rPr lang="en-US" sz="2400" dirty="0" smtClean="0"/>
              <a:t> </a:t>
            </a:r>
            <a:r>
              <a:rPr lang="sr-Latn-CS" sz="2400" dirty="0" smtClean="0"/>
              <a:t> хорди.</a:t>
            </a:r>
            <a:endParaRPr lang="en-US" sz="2400" dirty="0" smtClean="0"/>
          </a:p>
          <a:p>
            <a:pPr algn="just"/>
            <a:r>
              <a:rPr lang="sr-Latn-CS" sz="2400" dirty="0" smtClean="0"/>
              <a:t>         Мало се зна о томе да су тада словенска племена допрла до крајњег југа Пелопонеза. Вести о Словенима у теми Пелопонез потичу из времена цара Нићифора (802-811). Словени из теме Патраса одлуче и одметну се, а онда крену на град Патрос. Поход је био безуспешан. Патријарх Никола III пише </a:t>
            </a:r>
            <a:r>
              <a:rPr lang="sr-Cyrl-CS" sz="2400" dirty="0" smtClean="0"/>
              <a:t>ц</a:t>
            </a:r>
            <a:r>
              <a:rPr lang="sr-Latn-CS" sz="2400" dirty="0" smtClean="0"/>
              <a:t>ару Алексију I  Комнину (1081-1118) да је после 218 година словенске власти, чудом св. Андрије почела да се обнавља византијска власт у Патраској епархији. Тада је патраска црква дигнута у ранг митропол</a:t>
            </a:r>
            <a:r>
              <a:rPr lang="sr-Cyrl-CS" sz="2400" dirty="0" smtClean="0"/>
              <a:t>и</a:t>
            </a:r>
            <a:r>
              <a:rPr lang="sr-Latn-CS" sz="2400" dirty="0" smtClean="0"/>
              <a:t>је.</a:t>
            </a:r>
            <a:endParaRPr lang="en-US" sz="2400" dirty="0" smtClean="0"/>
          </a:p>
          <a:p>
            <a:pPr algn="just"/>
            <a:r>
              <a:rPr lang="sr-Cyrl-CS" sz="2400" dirty="0" smtClean="0"/>
              <a:t>         </a:t>
            </a:r>
            <a:r>
              <a:rPr lang="sr-Latn-CS" sz="2400" dirty="0" smtClean="0"/>
              <a:t>Својим сигилионом Лав VI (886-912) је одредио да Словене митрополит „не може продати нити на неки други начин неправедно кажњавати по својој вољи“..</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85000" lnSpcReduction="10000"/>
          </a:bodyPr>
          <a:lstStyle/>
          <a:p>
            <a:pPr algn="just"/>
            <a:r>
              <a:rPr lang="ru-RU" sz="2400" dirty="0" smtClean="0"/>
              <a:t> О томе зашто су Срби, којим путем и када кренули из своје предбалканске постојбине Порфирогенит у 32. глави </a:t>
            </a:r>
            <a:r>
              <a:rPr lang="sr-Cyrl-CS" sz="2400" dirty="0" smtClean="0"/>
              <a:t>ДАИ</a:t>
            </a:r>
            <a:r>
              <a:rPr lang="ru-RU" sz="2400" dirty="0" smtClean="0"/>
              <a:t> (Извори</a:t>
            </a:r>
            <a:r>
              <a:rPr lang="sr-Cyrl-CS" sz="2400" dirty="0" smtClean="0"/>
              <a:t> II</a:t>
            </a:r>
            <a:r>
              <a:rPr lang="ru-RU" sz="2400" dirty="0" smtClean="0"/>
              <a:t>, стр. 47 - 49) каже:  </a:t>
            </a:r>
            <a:r>
              <a:rPr lang="sr-Latn-CS" sz="2400" dirty="0" smtClean="0"/>
              <a:t>„</a:t>
            </a:r>
            <a:r>
              <a:rPr lang="ru-RU" sz="2400" dirty="0" smtClean="0"/>
              <a:t>Пошто су два брата наследила од оца власт над  Србијом, један од њих преузевши половину народа, пребегне Ираклију, цару Ромеја; цар Ираклије га прими и као место насељавања даде му у солунској теми Сервију, која отада тај назив носи (Извори </a:t>
            </a:r>
            <a:r>
              <a:rPr lang="sr-Cyrl-CS" sz="2400" dirty="0" smtClean="0"/>
              <a:t>II</a:t>
            </a:r>
            <a:r>
              <a:rPr lang="ru-RU" sz="2400" dirty="0" smtClean="0"/>
              <a:t>, стр. 47). После неког времена исти Срби одлуче да се врате у своје земље и цар их отпусти. Када су прешли реку Дунав, покају се и преко стратега који је тада управљао Београдом јаве цару Ираклију да им додели другу земљу за насеље. И пошто садашња Србија, и Паганија, и земље Захумљана, и Травунија, и земља Конављана беху под влашћу цара Ромеја, а те земље опусте од Авара (јер из тамошњих земаља они изгнаше Романе који сада станују у Далмацији и Драчу) то цар у овим земљама насели исте Србе и беху они потчињени цару Ромеја. Цар њих покрсти довевши свештенике из Рима и научивши их да правилно врше дело побожности. Изложи им хришћанско вероучење</a:t>
            </a:r>
            <a:r>
              <a:rPr lang="sr-Latn-CS" sz="2400" dirty="0" smtClean="0"/>
              <a:t>“</a:t>
            </a:r>
            <a:r>
              <a:rPr lang="ru-RU" sz="2400" dirty="0" smtClean="0"/>
              <a:t>. То покрштавање је потрајало између 642. и 731. године. Међутим, тек је Властимиров унук, а Гојников син Петар први српски кнез који има хришћанско име. То говори о томе да је тек у то време хришћанство коначно продрло у Србију. Петар је дошао на власт око 892. године, што значи да је христијанизација код Срба трајала све до око 870. </a:t>
            </a:r>
            <a:r>
              <a:rPr lang="ru-RU" sz="2400" smtClean="0"/>
              <a:t>године-у ствари, читава два века.</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85000" lnSpcReduction="20000"/>
          </a:bodyPr>
          <a:lstStyle/>
          <a:p>
            <a:pPr algn="just"/>
            <a:r>
              <a:rPr lang="ru-RU" sz="2400" dirty="0" smtClean="0"/>
              <a:t> Гебхард та догађања нешто другачије приказује. Као разлог да Срби крену из </a:t>
            </a:r>
            <a:r>
              <a:rPr lang="sr-Latn-CS" sz="2400" dirty="0" smtClean="0"/>
              <a:t>„</a:t>
            </a:r>
            <a:r>
              <a:rPr lang="ru-RU" sz="2400" dirty="0" smtClean="0"/>
              <a:t>Германске Србије</a:t>
            </a:r>
            <a:r>
              <a:rPr lang="sr-Latn-CS" sz="2400" dirty="0" smtClean="0"/>
              <a:t>“</a:t>
            </a:r>
            <a:r>
              <a:rPr lang="ru-RU" sz="2400" dirty="0" smtClean="0"/>
              <a:t> на Балкан наводи: </a:t>
            </a:r>
            <a:r>
              <a:rPr lang="sr-Latn-CS" sz="2400" dirty="0" smtClean="0"/>
              <a:t>„</a:t>
            </a:r>
            <a:r>
              <a:rPr lang="ru-RU" sz="2400" dirty="0" smtClean="0"/>
              <a:t>да су се синови српског краља Дервана око 640. године међусобно посвађали због престола, па је слабији кренуо са мањим бројем Срба (који су у то време ратовали против Франака заједно са Чесима - краљ Сам) у правцу Балкана. Одбегли кнез је добио од цара Флавија Хераклија 640. године једну тесалску ледину и ту је по имену своје државе назвао град који је одредио за своје седиште, Сервица. Носталгија га је повукла назад, са једним делом Срба, у прапостојбину, али се са шлеске границе ипак вратио у Грчку. Цар му је за насељење одредио крајеве у Горњој Мезији, распоредили су се и основали више држава, којима су управљали архонти или банови, или жупани, али су увек остали у вези са својом матицом на Сали у Немачкој</a:t>
            </a:r>
            <a:r>
              <a:rPr lang="sr-Latn-CS" sz="2400" dirty="0" smtClean="0"/>
              <a:t>“ </a:t>
            </a:r>
            <a:r>
              <a:rPr lang="sr-Cyrl-CS" sz="2400" dirty="0" smtClean="0"/>
              <a:t>(Geschichte aller Wendisch-Slavischen  Staaten von Ludwig Albrecht Gebhardi, Halle, 1793, стр. 285</a:t>
            </a:r>
            <a:r>
              <a:rPr lang="en-US" sz="2400" dirty="0" smtClean="0"/>
              <a:t>-</a:t>
            </a:r>
            <a:r>
              <a:rPr lang="sr-Cyrl-CS" sz="2400" dirty="0" smtClean="0"/>
              <a:t> 286).</a:t>
            </a:r>
            <a:endParaRPr lang="en-US" sz="2400" dirty="0" smtClean="0"/>
          </a:p>
          <a:p>
            <a:pPr algn="just"/>
            <a:r>
              <a:rPr lang="sr-Cyrl-CS" sz="2400" dirty="0" smtClean="0"/>
              <a:t>         </a:t>
            </a:r>
            <a:r>
              <a:rPr lang="ru-RU" sz="2400" dirty="0" smtClean="0"/>
              <a:t>Срби који су долазили са севера, по мишљењу Порфирогенита, основали су неколико држава: ону која је захватала област између Далмације, Македоније,  Србије и Босне,  Паганију,  Травунију,  Дукљу,  Неретљанску област и Захумље (Херцеговину). У дужем временском периоду Срби, који су под притиском Германске напуштали северне делове, бројно су ојачали ове новостворене државице, све док оне нису 1168. године пале под власт Византије. Мишљење Порфирогенита је да је област између Рајне, Висле и данашње Чешке предбалканска постојбина Срба и Полабских Словена.</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7500" lnSpcReduction="20000"/>
          </a:bodyPr>
          <a:lstStyle/>
          <a:p>
            <a:pPr algn="just"/>
            <a:r>
              <a:rPr lang="ru-RU" sz="2400" dirty="0" smtClean="0"/>
              <a:t> По мишљењу Најгебауера</a:t>
            </a:r>
            <a:r>
              <a:rPr lang="sr-Cyrl-CS" sz="2400" dirty="0" smtClean="0"/>
              <a:t>,</a:t>
            </a:r>
            <a:r>
              <a:rPr lang="ru-RU" sz="2400" dirty="0" smtClean="0"/>
              <a:t> Срби су кренули са Сарматских планина (Карпата) и преко Висле, Лабе и Везера стигли до територија на Балтику. Територије које су запосели биле су пусте (са њих су отишли  Анти и Саси).</a:t>
            </a:r>
            <a:endParaRPr lang="en-US" sz="2400" dirty="0" smtClean="0"/>
          </a:p>
          <a:p>
            <a:pPr algn="just"/>
            <a:r>
              <a:rPr lang="ru-RU" sz="2400" dirty="0" smtClean="0"/>
              <a:t>           Е. Е. Вол и В. Рате (</a:t>
            </a:r>
            <a:r>
              <a:rPr lang="sr-Cyrl-CS" sz="2400" dirty="0" smtClean="0"/>
              <a:t>E</a:t>
            </a:r>
            <a:r>
              <a:rPr lang="ru-RU" sz="2400" dirty="0" smtClean="0"/>
              <a:t>. </a:t>
            </a:r>
            <a:r>
              <a:rPr lang="sr-Cyrl-CS" sz="2400" dirty="0" smtClean="0"/>
              <a:t>E</a:t>
            </a:r>
            <a:r>
              <a:rPr lang="ru-RU" sz="2400" dirty="0" smtClean="0"/>
              <a:t>. </a:t>
            </a:r>
            <a:r>
              <a:rPr lang="sr-Cyrl-CS" sz="2400" dirty="0" smtClean="0"/>
              <a:t>Wohv</a:t>
            </a:r>
            <a:r>
              <a:rPr lang="ru-RU" sz="2400" dirty="0" smtClean="0"/>
              <a:t>, </a:t>
            </a:r>
            <a:r>
              <a:rPr lang="sr-Cyrl-CS" sz="2400" dirty="0" smtClean="0"/>
              <a:t>W</a:t>
            </a:r>
            <a:r>
              <a:rPr lang="ru-RU" sz="2400" dirty="0" smtClean="0"/>
              <a:t>. </a:t>
            </a:r>
            <a:r>
              <a:rPr lang="sr-Cyrl-CS" sz="2400" dirty="0" smtClean="0"/>
              <a:t>Rathe</a:t>
            </a:r>
            <a:r>
              <a:rPr lang="ru-RU" sz="2400" dirty="0" smtClean="0"/>
              <a:t>) пишу о томе да су Готи заузели Угарску и испред себе гонили ка северозападу Европе вендска племена и Далманце до грофовије Лајник на Мулди. </a:t>
            </a:r>
            <a:r>
              <a:rPr lang="sr-Latn-CS" sz="2400" dirty="0" smtClean="0"/>
              <a:t>„ </a:t>
            </a:r>
            <a:r>
              <a:rPr lang="ru-RU" sz="2400" dirty="0" smtClean="0"/>
              <a:t>Сви су се они звали једним именом Срби (Сораби) и налазили су се између Лабе и Сале и око Мулде, Плајсе, Елетера и других вода</a:t>
            </a:r>
            <a:r>
              <a:rPr lang="sr-Latn-CS" sz="2400" dirty="0" smtClean="0"/>
              <a:t>“</a:t>
            </a:r>
            <a:r>
              <a:rPr lang="sr-Cyrl-CS" sz="2400" dirty="0" smtClean="0"/>
              <a:t>.</a:t>
            </a:r>
            <a:endParaRPr lang="en-US" sz="2400" dirty="0" smtClean="0"/>
          </a:p>
          <a:p>
            <a:pPr algn="just"/>
            <a:r>
              <a:rPr lang="ru-RU" sz="2400" dirty="0" smtClean="0"/>
              <a:t> Кристијан Шетген и Георг Кристоф Крајзи</a:t>
            </a:r>
            <a:r>
              <a:rPr lang="sr-Cyrl-CS" sz="2400" dirty="0" smtClean="0"/>
              <a:t>г</a:t>
            </a:r>
            <a:r>
              <a:rPr lang="ru-RU" sz="2400" dirty="0" smtClean="0"/>
              <a:t> (</a:t>
            </a:r>
            <a:r>
              <a:rPr lang="sr-Cyrl-CS" sz="2400" dirty="0" smtClean="0"/>
              <a:t>Christijan Schottgen</a:t>
            </a:r>
            <a:r>
              <a:rPr lang="ru-RU" sz="2400" dirty="0" smtClean="0"/>
              <a:t>, </a:t>
            </a:r>
            <a:r>
              <a:rPr lang="sr-Cyrl-CS" sz="2400" dirty="0" smtClean="0"/>
              <a:t>Georg Cristoph Kreysig</a:t>
            </a:r>
            <a:r>
              <a:rPr lang="ru-RU" sz="2400" dirty="0" smtClean="0"/>
              <a:t>) у својој </a:t>
            </a:r>
            <a:r>
              <a:rPr lang="sr-Latn-CS" sz="2400" dirty="0" smtClean="0"/>
              <a:t>„</a:t>
            </a:r>
            <a:r>
              <a:rPr lang="ru-RU" sz="2400" dirty="0" smtClean="0"/>
              <a:t>Историји Срба</a:t>
            </a:r>
            <a:r>
              <a:rPr lang="sr-Latn-CS" sz="2400" dirty="0" smtClean="0"/>
              <a:t>“</a:t>
            </a:r>
            <a:r>
              <a:rPr lang="ru-RU" sz="2400" dirty="0" smtClean="0"/>
              <a:t> пишу да су </a:t>
            </a:r>
            <a:r>
              <a:rPr lang="sr-Latn-CS" sz="2400" dirty="0" smtClean="0"/>
              <a:t>„</a:t>
            </a:r>
            <a:r>
              <a:rPr lang="ru-RU" sz="2400" dirty="0" smtClean="0"/>
              <a:t>Зорби дошли овамо из Србије (Балканске) и то кроз Моравску и Чешку</a:t>
            </a:r>
            <a:r>
              <a:rPr lang="sr-Latn-CS" sz="2400" dirty="0" smtClean="0"/>
              <a:t>“</a:t>
            </a:r>
            <a:r>
              <a:rPr lang="ru-RU" sz="2400" dirty="0" smtClean="0"/>
              <a:t>. Нису ли то било она напуштања солунске матице о којима говори Порфирогенит? Они посебно истичу да су у то време постојале две Србије - Вендска и Балканска и то су доказивали тиме : </a:t>
            </a:r>
            <a:r>
              <a:rPr lang="sr-Latn-CS" sz="2400" dirty="0" smtClean="0"/>
              <a:t>„</a:t>
            </a:r>
            <a:r>
              <a:rPr lang="ru-RU" sz="2400" dirty="0" smtClean="0"/>
              <a:t>Јер у обема земљама постоје једна иста имена, друго-исти језик, треће-исти назив градова и села</a:t>
            </a:r>
            <a:r>
              <a:rPr lang="sr-Latn-CS" sz="2400" dirty="0" smtClean="0"/>
              <a:t>“ </a:t>
            </a:r>
            <a:r>
              <a:rPr lang="ru-RU" sz="2400" dirty="0" smtClean="0"/>
              <a:t>(</a:t>
            </a:r>
            <a:r>
              <a:rPr lang="sr-Cyrl-CS" sz="2400" dirty="0" smtClean="0"/>
              <a:t>Diplomatische und curiense Nachlese der Historich Schottge und Georg Christoph Kreusing</a:t>
            </a:r>
            <a:r>
              <a:rPr lang="ru-RU" sz="2400" dirty="0" smtClean="0"/>
              <a:t>, </a:t>
            </a:r>
            <a:r>
              <a:rPr lang="sr-Cyrl-CS" sz="2400" dirty="0" smtClean="0"/>
              <a:t>Anderer Theil</a:t>
            </a:r>
            <a:r>
              <a:rPr lang="ru-RU" sz="2400" dirty="0" smtClean="0"/>
              <a:t>, </a:t>
            </a:r>
            <a:r>
              <a:rPr lang="sr-Cyrl-CS" sz="2400" dirty="0" smtClean="0"/>
              <a:t>Dressden und Leipyig</a:t>
            </a:r>
            <a:r>
              <a:rPr lang="ru-RU" sz="2400" dirty="0" smtClean="0"/>
              <a:t>, 1730, стр. 180).</a:t>
            </a:r>
            <a:endParaRPr lang="en-US" sz="2400" dirty="0" smtClean="0"/>
          </a:p>
          <a:p>
            <a:pPr algn="just"/>
            <a:r>
              <a:rPr lang="ru-RU" sz="2400" dirty="0" smtClean="0"/>
              <a:t>         Петер Албин сматра да су Венди (Сармати) у Германију (Пруска, Висла) до</a:t>
            </a:r>
            <a:r>
              <a:rPr lang="sr-Cyrl-CS" sz="2400" dirty="0" smtClean="0"/>
              <a:t>шл</a:t>
            </a:r>
            <a:r>
              <a:rPr lang="ru-RU" sz="2400" dirty="0" smtClean="0"/>
              <a:t>и са Црног мора, нешто пре владе Теодора.</a:t>
            </a:r>
            <a:endParaRPr lang="en-US" sz="2400" dirty="0" smtClean="0"/>
          </a:p>
          <a:p>
            <a:pPr algn="just"/>
            <a:r>
              <a:rPr lang="ru-RU" sz="2400" dirty="0" smtClean="0"/>
              <a:t>         Ипак, већи број историчара је сматрао да је предбалканска постојбина Срба била на Карпатима. Са Карпата су доспевали на Балкан и упадима са доњег Дунава, али је добар број њих на Балкан доспео и са Балтика. На Балтик су они доспели негде у  </a:t>
            </a:r>
            <a:r>
              <a:rPr lang="sr-Latn-CS" sz="2400" dirty="0" smtClean="0"/>
              <a:t>III </a:t>
            </a:r>
            <a:r>
              <a:rPr lang="ru-RU" sz="2400" dirty="0" smtClean="0"/>
              <a:t>или </a:t>
            </a:r>
            <a:r>
              <a:rPr lang="sr-Latn-CS" sz="2400" dirty="0" smtClean="0"/>
              <a:t>IV</a:t>
            </a:r>
            <a:r>
              <a:rPr lang="ru-RU" sz="2400" dirty="0" smtClean="0"/>
              <a:t> веку и тамо запосели територије које су претходно напустили Англи и Саси. Тамо су дошли у сукоб са Францима. </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0000" lnSpcReduction="20000"/>
          </a:bodyPr>
          <a:lstStyle/>
          <a:p>
            <a:pPr algn="just"/>
            <a:r>
              <a:rPr lang="sr-Cyrl-CS" sz="2400" dirty="0" smtClean="0"/>
              <a:t> </a:t>
            </a:r>
            <a:r>
              <a:rPr lang="ru-RU" sz="2400" dirty="0" smtClean="0"/>
              <a:t>Немачка бечко-берлинска школа, која данас доминира на страни, па и на нашим катедрама историје, стала је на становиште </a:t>
            </a:r>
            <a:r>
              <a:rPr lang="sr-Latn-CS" sz="2400" dirty="0" smtClean="0"/>
              <a:t>„</a:t>
            </a:r>
            <a:r>
              <a:rPr lang="ru-RU" sz="2400" dirty="0" smtClean="0"/>
              <a:t>да тезе словенских летописа, као и такозвана аутохтонистичка школа имају отпасти и насељавање словенске постојбине има да се схвати као предодређено кретањем Хуна и њиховом пропашћу</a:t>
            </a:r>
            <a:r>
              <a:rPr lang="sr-Latn-CS" sz="2400" dirty="0" smtClean="0"/>
              <a:t>“</a:t>
            </a:r>
            <a:r>
              <a:rPr lang="ru-RU" sz="2400" dirty="0" smtClean="0"/>
              <a:t> (Олга Луковић – Пјановић, н.д, стр. 276). Ова школа има за циљ да прикрије да су Германи приликом доласка у своју нову постојбину тамо затекли Србе, са којима су дуго морали да ратују да би их поробили и натерали на насељавање. Тако је и један део Лужичких Срба напустио своју постојбину и кренуо према југу, да би се прикључио својој браћи Србима, који су од искона живели на Балкану.</a:t>
            </a:r>
            <a:endParaRPr lang="en-US" sz="2400" dirty="0" smtClean="0"/>
          </a:p>
          <a:p>
            <a:pPr algn="just"/>
            <a:r>
              <a:rPr lang="ru-RU" sz="2400" dirty="0" smtClean="0"/>
              <a:t>         А шта су о том периоду српске прошлости рекли други историчари?</a:t>
            </a:r>
            <a:endParaRPr lang="en-US" sz="2400" dirty="0" smtClean="0"/>
          </a:p>
          <a:p>
            <a:pPr algn="just"/>
            <a:r>
              <a:rPr lang="ru-RU" sz="2400" dirty="0" smtClean="0"/>
              <a:t>         Још је Пе</a:t>
            </a:r>
            <a:r>
              <a:rPr lang="sr-Cyrl-CS" sz="2400" dirty="0" smtClean="0"/>
              <a:t>јс</a:t>
            </a:r>
            <a:r>
              <a:rPr lang="ru-RU" sz="2400" dirty="0" smtClean="0"/>
              <a:t>о</a:t>
            </a:r>
            <a:r>
              <a:rPr lang="sr-Cyrl-CS" sz="2400" dirty="0" smtClean="0"/>
              <a:t>нел</a:t>
            </a:r>
            <a:r>
              <a:rPr lang="ru-RU" sz="2400" dirty="0" smtClean="0"/>
              <a:t> француски историчар рекао да се </a:t>
            </a:r>
            <a:r>
              <a:rPr lang="sr-Latn-CS" sz="2400" dirty="0" smtClean="0"/>
              <a:t>„</a:t>
            </a:r>
            <a:r>
              <a:rPr lang="ru-RU" sz="2400" dirty="0" smtClean="0"/>
              <a:t>област Скита и Међана зове Тракија</a:t>
            </a:r>
            <a:r>
              <a:rPr lang="sr-Latn-CS" sz="2400" dirty="0" smtClean="0"/>
              <a:t>“</a:t>
            </a:r>
            <a:r>
              <a:rPr lang="ru-RU" sz="2400" dirty="0" smtClean="0"/>
              <a:t> ( Олга Луковић</a:t>
            </a:r>
            <a:r>
              <a:rPr lang="en-US" sz="2400" dirty="0" smtClean="0"/>
              <a:t>-</a:t>
            </a:r>
            <a:r>
              <a:rPr lang="ru-RU" sz="2400" dirty="0" smtClean="0"/>
              <a:t>Пјановић, н.д, стр. 301). Страбон је тврдио да су Пелазги били Трачани и Скити. Пејсонел, каже: </a:t>
            </a:r>
            <a:r>
              <a:rPr lang="sr-Latn-CS" sz="2400" dirty="0" smtClean="0"/>
              <a:t>„</a:t>
            </a:r>
            <a:r>
              <a:rPr lang="ru-RU" sz="2400" dirty="0" smtClean="0"/>
              <a:t>Више народа који обитавају на обалама Дунава, један део Литваније, као и становници Црног мора, Тауријског Мерсонеза и Плавхагоније, имају исти обред и исте свечаности... који су им заједнички са илирским, далматинским, панонским и меизијским. Око 300. године по Христовом рођењу, према истом аутору, сви народи су имали један исти језик</a:t>
            </a:r>
            <a:r>
              <a:rPr lang="sr-Latn-CS" sz="2400" dirty="0" smtClean="0"/>
              <a:t>“</a:t>
            </a:r>
            <a:r>
              <a:rPr lang="ru-RU" sz="2400" dirty="0" smtClean="0"/>
              <a:t> ( Олга    Луковић</a:t>
            </a:r>
            <a:r>
              <a:rPr lang="en-US" sz="2400" dirty="0" smtClean="0"/>
              <a:t>-</a:t>
            </a:r>
            <a:r>
              <a:rPr lang="ru-RU" sz="2400" dirty="0" smtClean="0"/>
              <a:t> Пјановић, н.д, стр. 306).</a:t>
            </a:r>
            <a:endParaRPr lang="en-US" sz="2400" dirty="0" smtClean="0"/>
          </a:p>
          <a:p>
            <a:pPr algn="just"/>
            <a:r>
              <a:rPr lang="ru-RU" sz="2400" dirty="0" smtClean="0"/>
              <a:t>         Можемо да закључимо: </a:t>
            </a:r>
            <a:r>
              <a:rPr lang="sr-Latn-CS" sz="2400" dirty="0" smtClean="0"/>
              <a:t>„</a:t>
            </a:r>
            <a:r>
              <a:rPr lang="ru-RU" sz="2400" dirty="0" smtClean="0"/>
              <a:t>Давно пре Овидија, језик са којим се говорило са обе стране Дунава, био је један словенски језик и то на основу разних и бројних сведочанстава може бити само српски језик, који је за словенске језике оно, што је латински за језике из њега настале</a:t>
            </a:r>
            <a:r>
              <a:rPr lang="sr-Latn-CS" sz="2400" dirty="0" smtClean="0"/>
              <a:t>“</a:t>
            </a:r>
            <a:r>
              <a:rPr lang="ru-RU" sz="2400" dirty="0" smtClean="0"/>
              <a:t>.</a:t>
            </a:r>
            <a:endParaRPr lang="en-US" sz="2400" dirty="0" smtClean="0"/>
          </a:p>
          <a:p>
            <a:pPr algn="just"/>
            <a:r>
              <a:rPr lang="ru-RU" sz="2400" dirty="0" smtClean="0"/>
              <a:t>         Најзад треба још да споменем да су стари Срби такође једно време имали Хрватску... Јер у њој се налазе следећа имена, која се слажу са нашима: Брод, Раковица, Островица, Драчевац, Топлице... </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r>
              <a:rPr lang="en-US" sz="2400" smtClean="0"/>
              <a:t>    </a:t>
            </a:r>
            <a:r>
              <a:rPr lang="ru-RU" sz="2400" smtClean="0"/>
              <a:t>И </a:t>
            </a:r>
            <a:r>
              <a:rPr lang="ru-RU" sz="2400" dirty="0" smtClean="0"/>
              <a:t>у Европи се зна, да су почетком  </a:t>
            </a:r>
            <a:r>
              <a:rPr lang="sr-Cyrl-CS" sz="2400" dirty="0" smtClean="0"/>
              <a:t>I</a:t>
            </a:r>
            <a:r>
              <a:rPr lang="ru-RU" sz="2400" dirty="0" smtClean="0"/>
              <a:t> миленијума пре Христа ти Балто-Срби већ имали веза са Келтима око Рајне...Па ипак, берлинско</a:t>
            </a:r>
            <a:r>
              <a:rPr lang="en-US" sz="2400" dirty="0" smtClean="0"/>
              <a:t>-</a:t>
            </a:r>
            <a:r>
              <a:rPr lang="ru-RU" sz="2400" dirty="0" smtClean="0"/>
              <a:t>бечка германска школа успела је да ту истину потисне, створивши учење о тзв. Индогерманима, које се касније, због протеста западне Европе претворило у учење о Индоевропљанима. </a:t>
            </a:r>
            <a:r>
              <a:rPr lang="sr-Cyrl-CS" sz="2400" dirty="0" smtClean="0"/>
              <a:t>Међутим, на основу бројних докумената постаје </a:t>
            </a:r>
            <a:r>
              <a:rPr lang="ru-RU" sz="2400" dirty="0" smtClean="0"/>
              <a:t>јасно, да је та теорија о Индогерманима, односно о Индоевропљанима ,у ствари, само вео за прави назив „Индо-Срби“, који се употребљавао, а научно образложио неопоречив Шафарик. По мишљењу Шафарика, није доказано да је неки други народ осим Срба био у Индији, како је утврдио и Милојевић, а по индоевропској теорији тај појам се генерализује уз навод Индије као прапостојбина свих</a:t>
            </a:r>
            <a:r>
              <a:rPr lang="sr-Cyrl-CS" sz="2400" dirty="0" smtClean="0"/>
              <a:t> Срба.</a:t>
            </a:r>
            <a:endParaRPr lang="en-US" sz="2400" dirty="0" smtClean="0"/>
          </a:p>
          <a:p>
            <a:pPr algn="just">
              <a:buNone/>
            </a:pP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CS" sz="2400" dirty="0" smtClean="0">
                <a:solidFill>
                  <a:srgbClr val="FFFF00"/>
                </a:solidFill>
              </a:rPr>
              <a:t>ПИТАЊА:</a:t>
            </a:r>
          </a:p>
          <a:p>
            <a:pPr algn="just"/>
            <a:r>
              <a:rPr lang="sr-Cyrl-CS" sz="2400" dirty="0" smtClean="0">
                <a:solidFill>
                  <a:srgbClr val="FFFF00"/>
                </a:solidFill>
              </a:rPr>
              <a:t>1.Српска прошлост везана за балкенски простор.</a:t>
            </a:r>
          </a:p>
          <a:p>
            <a:pPr algn="just"/>
            <a:r>
              <a:rPr lang="sr-Cyrl-CS" sz="2400" dirty="0" smtClean="0">
                <a:solidFill>
                  <a:srgbClr val="FFFF00"/>
                </a:solidFill>
              </a:rPr>
              <a:t>2.Балтички Срби и балкански Срби.</a:t>
            </a:r>
          </a:p>
          <a:p>
            <a:pPr algn="just"/>
            <a:r>
              <a:rPr lang="sr-Cyrl-CS" sz="2400" dirty="0" smtClean="0">
                <a:solidFill>
                  <a:srgbClr val="FFFF00"/>
                </a:solidFill>
              </a:rPr>
              <a:t>3.Спорна аутентичност Порфироггенитовог дела.</a:t>
            </a:r>
          </a:p>
          <a:p>
            <a:pPr algn="just"/>
            <a:r>
              <a:rPr lang="sr-Cyrl-CS" sz="2400" dirty="0" smtClean="0">
                <a:solidFill>
                  <a:srgbClr val="FFFF00"/>
                </a:solidFill>
              </a:rPr>
              <a:t>4.Колизија Код Порфирогенита.</a:t>
            </a:r>
          </a:p>
          <a:p>
            <a:pPr algn="just"/>
            <a:r>
              <a:rPr lang="sr-Cyrl-CS" sz="2400" smtClean="0">
                <a:solidFill>
                  <a:srgbClr val="FFFF00"/>
                </a:solidFill>
              </a:rPr>
              <a:t>5.Страни историчари и српска древна постојбина.</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3600" dirty="0" smtClean="0">
                <a:solidFill>
                  <a:srgbClr val="FFFF00"/>
                </a:solidFill>
              </a:rPr>
              <a:t>Српско порекло кроз језик и </a:t>
            </a:r>
            <a:r>
              <a:rPr lang="sr-Cyrl-RS" sz="3600" dirty="0" smtClean="0">
                <a:solidFill>
                  <a:srgbClr val="FFFF00"/>
                </a:solidFill>
              </a:rPr>
              <a:t>питањ</a:t>
            </a:r>
            <a:r>
              <a:rPr lang="en-US" sz="3600" dirty="0" smtClean="0">
                <a:solidFill>
                  <a:srgbClr val="FFFF00"/>
                </a:solidFill>
              </a:rPr>
              <a:t>e</a:t>
            </a:r>
            <a:r>
              <a:rPr lang="sr-Cyrl-RS" sz="3600" dirty="0" smtClean="0">
                <a:solidFill>
                  <a:srgbClr val="FFFF00"/>
                </a:solidFill>
              </a:rPr>
              <a:t> </a:t>
            </a:r>
            <a:r>
              <a:rPr lang="sr-Cyrl-RS" sz="3600" dirty="0" smtClean="0">
                <a:solidFill>
                  <a:srgbClr val="FFFF00"/>
                </a:solidFill>
              </a:rPr>
              <a:t>историјских фалсификата</a:t>
            </a:r>
            <a:endParaRPr lang="en-US" sz="3600" dirty="0">
              <a:solidFill>
                <a:srgbClr val="FFFF00"/>
              </a:solidFill>
            </a:endParaRPr>
          </a:p>
        </p:txBody>
      </p:sp>
      <p:sp>
        <p:nvSpPr>
          <p:cNvPr id="5" name="Content Placeholder 4"/>
          <p:cNvSpPr>
            <a:spLocks noGrp="1"/>
          </p:cNvSpPr>
          <p:nvPr>
            <p:ph idx="1"/>
          </p:nvPr>
        </p:nvSpPr>
        <p:spPr/>
        <p:txBody>
          <a:bodyPr/>
          <a:lstStyle/>
          <a:p>
            <a:pPr algn="just">
              <a:buNone/>
            </a:pPr>
            <a:r>
              <a:rPr lang="sr-Cyrl-RS" dirty="0" smtClean="0">
                <a:solidFill>
                  <a:srgbClr val="FFFF00"/>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0000" lnSpcReduction="20000"/>
          </a:bodyPr>
          <a:lstStyle/>
          <a:p>
            <a:pPr algn="just"/>
            <a:r>
              <a:rPr lang="sr-Latn-CS" sz="2800" dirty="0" smtClean="0"/>
              <a:t>„Има више аутора, који тврде, да се првобитни језик, којим је опеван Тројански рат, морао много више приближити ведском језику... А Грци класичног времена тај језик уопште нису разумели, па су зато имали школе, чији задатак је био објашњавање садржаја и језика Илијаде. Тај славни спев је направио грчким епом тек Пизистрат, будући, да је он први наредио да се он запише и то-тек у другој половини VI века пре Христа, тј. </a:t>
            </a:r>
            <a:r>
              <a:rPr lang="sr-Cyrl-CS" sz="2800" dirty="0" smtClean="0"/>
              <a:t>б</a:t>
            </a:r>
            <a:r>
              <a:rPr lang="sr-Latn-CS" sz="2800" dirty="0" smtClean="0"/>
              <a:t>лиже V веку, премда се радило о догађају који се одиграо шест до седам векова пре тога“ (Олга Луковић-Пјановић</a:t>
            </a:r>
            <a:r>
              <a:rPr lang="sr-Cyrl-CS" sz="2800" dirty="0" smtClean="0"/>
              <a:t>,</a:t>
            </a:r>
            <a:r>
              <a:rPr lang="sr-Latn-CS" sz="2800" dirty="0" smtClean="0"/>
              <a:t> н. </a:t>
            </a:r>
            <a:r>
              <a:rPr lang="sr-Cyrl-CS" sz="2800" dirty="0" smtClean="0"/>
              <a:t>д,</a:t>
            </a:r>
            <a:r>
              <a:rPr lang="sr-Latn-CS" sz="2800" dirty="0" smtClean="0"/>
              <a:t> стр. 29).</a:t>
            </a:r>
            <a:endParaRPr lang="en-US" sz="2800" dirty="0" smtClean="0"/>
          </a:p>
          <a:p>
            <a:pPr algn="just"/>
            <a:r>
              <a:rPr lang="sr-Cyrl-CS" sz="2800" dirty="0" smtClean="0"/>
              <a:t>         </a:t>
            </a:r>
            <a:r>
              <a:rPr lang="sr-Latn-CS" sz="2800" dirty="0" smtClean="0"/>
              <a:t>„Веда је именица која се не мења. Она означава знање, свето-знање. Веда је најстарији индоевропски писани споменик и састоји се од хиљаду химни, које су састављали непознати и познати давни песници, да би увеличали свечаност приношења жртве боговима, заштитницима куће, укућана, стоке, земље и помагачима и заштитницима од непријатеља. Установљено је, да су најстарије ведске химне донете у Индију са северозапада, но санскритолози до данас нису могли да установе-одакле, исто тако као што нису могли да пронађу народ, који је ведским језиком говорио“(Олга Луковић-Пјановић</a:t>
            </a:r>
            <a:r>
              <a:rPr lang="sr-Cyrl-CS" sz="2800" dirty="0" smtClean="0"/>
              <a:t>,</a:t>
            </a:r>
            <a:r>
              <a:rPr lang="sr-Latn-CS" sz="2800" dirty="0" smtClean="0"/>
              <a:t> н. д</a:t>
            </a:r>
            <a:r>
              <a:rPr lang="sr-Cyrl-CS" sz="2800" dirty="0" smtClean="0"/>
              <a:t>,</a:t>
            </a:r>
            <a:r>
              <a:rPr lang="sr-Latn-CS" sz="2800" dirty="0" smtClean="0"/>
              <a:t> стр.126).</a:t>
            </a:r>
            <a:endParaRPr lang="en-US" sz="2800" dirty="0" smtClean="0"/>
          </a:p>
          <a:p>
            <a:pPr algn="just"/>
            <a:r>
              <a:rPr lang="sr-Cyrl-CS" sz="2800" dirty="0" smtClean="0"/>
              <a:t>         </a:t>
            </a:r>
            <a:r>
              <a:rPr lang="sr-Latn-CS" sz="2800" dirty="0" smtClean="0"/>
              <a:t>„Српска родбинска имена идентична су вендским, што нико, ко се истински упусти у проучавање овог проблема, неће моћи да оспори“ (</a:t>
            </a:r>
            <a:r>
              <a:rPr lang="sr-Cyrl-CS" sz="2800" dirty="0" smtClean="0"/>
              <a:t>д</a:t>
            </a:r>
            <a:r>
              <a:rPr lang="sr-Latn-CS" sz="2800" dirty="0" smtClean="0"/>
              <a:t>р Олга </a:t>
            </a:r>
            <a:r>
              <a:rPr lang="sr-Cyrl-CS" sz="2800" dirty="0" smtClean="0"/>
              <a:t>          </a:t>
            </a:r>
            <a:r>
              <a:rPr lang="sr-Latn-CS" sz="2800" dirty="0" smtClean="0"/>
              <a:t>Луковић-Пјановић</a:t>
            </a:r>
            <a:r>
              <a:rPr lang="sr-Cyrl-CS" sz="2800" dirty="0" smtClean="0"/>
              <a:t>, </a:t>
            </a:r>
            <a:r>
              <a:rPr lang="sr-Latn-CS" sz="2800" dirty="0" smtClean="0"/>
              <a:t>н. д</a:t>
            </a:r>
            <a:r>
              <a:rPr lang="sr-Cyrl-CS" sz="2800" dirty="0" smtClean="0"/>
              <a:t>,</a:t>
            </a:r>
            <a:r>
              <a:rPr lang="sr-Latn-CS" sz="2800" dirty="0" smtClean="0"/>
              <a:t> стр. 30).</a:t>
            </a:r>
            <a:endParaRPr lang="en-US" sz="2800" dirty="0" smtClean="0"/>
          </a:p>
          <a:p>
            <a:pPr algn="just"/>
            <a:endParaRPr lang="sr-Cyrl-RS" sz="2800" dirty="0" smtClean="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r>
              <a:rPr lang="sr-Cyrl-RS" dirty="0" smtClean="0">
                <a:solidFill>
                  <a:srgbClr val="FFFF00"/>
                </a:solidFill>
              </a:rPr>
              <a:t>Питања:</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r>
              <a:rPr lang="sr-Cyrl-CS" dirty="0" smtClean="0">
                <a:solidFill>
                  <a:srgbClr val="FFFF00"/>
                </a:solidFill>
              </a:rPr>
              <a:t>С</a:t>
            </a:r>
            <a:r>
              <a:rPr lang="sr-Cyrl-RS" dirty="0" smtClean="0">
                <a:solidFill>
                  <a:srgbClr val="FFFF00"/>
                </a:solidFill>
              </a:rPr>
              <a:t>ва питања на мејл: </a:t>
            </a:r>
            <a:r>
              <a:rPr lang="sr-Latn-BA" dirty="0" smtClean="0">
                <a:solidFill>
                  <a:srgbClr val="FFFF00"/>
                </a:solidFill>
              </a:rPr>
              <a:t>dusanjerotijevic@gmail.com</a:t>
            </a:r>
            <a:endParaRPr lang="sr-Cyrl-RS" dirty="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0000" lnSpcReduction="20000"/>
          </a:bodyPr>
          <a:lstStyle/>
          <a:p>
            <a:pPr algn="just"/>
            <a:r>
              <a:rPr lang="sr-Cyrl-CS" sz="2400" dirty="0" smtClean="0"/>
              <a:t> </a:t>
            </a:r>
            <a:r>
              <a:rPr lang="sr-Latn-CS" sz="2400" dirty="0" smtClean="0"/>
              <a:t>Сви завојевачи знају да ако желе да униште неки народ да то могу да у</a:t>
            </a:r>
            <a:r>
              <a:rPr lang="sr-Cyrl-CS" sz="2400" dirty="0" smtClean="0"/>
              <a:t>ч</a:t>
            </a:r>
            <a:r>
              <a:rPr lang="sr-Latn-CS" sz="2400" dirty="0" smtClean="0"/>
              <a:t>ине ако униште његову историју. Знали су то и турски освајачи, па су се свесрдно потрудили да историја у српске школе продре тек захваљујући посебном залагању Стојана Новаковића крајем XIX века. Стојан Новаковић, Цинцар по народности, био је министар просвете и црквених дела у влади Данила Стефановића од 28. јануара 1875. и влади Милана С. Пироћанца и Димитрија Г. Радовића од 21. октобра 1880. до 21. септембра 1883.</a:t>
            </a:r>
            <a:r>
              <a:rPr lang="sr-Cyrl-CS" sz="2400" dirty="0" smtClean="0"/>
              <a:t> године  </a:t>
            </a:r>
            <a:r>
              <a:rPr lang="sr-Latn-CS" sz="2400" dirty="0" smtClean="0"/>
              <a:t>(Душан Мрђеновић</a:t>
            </a:r>
            <a:r>
              <a:rPr lang="sr-Cyrl-CS" sz="2400" dirty="0" smtClean="0"/>
              <a:t>, „</a:t>
            </a:r>
            <a:r>
              <a:rPr lang="sr-Latn-CS" sz="2400" dirty="0" smtClean="0"/>
              <a:t>Устави и владе Краљевине Србије, Краљевине Срба, Хрвата и Словенаца и Краљевине Југославије 1835-1941</a:t>
            </a:r>
            <a:r>
              <a:rPr lang="sr-Cyrl-CS" sz="2400" dirty="0" smtClean="0"/>
              <a:t>“,</a:t>
            </a:r>
            <a:r>
              <a:rPr lang="sr-Latn-CS" sz="2400" dirty="0" smtClean="0"/>
              <a:t> Нова књига</a:t>
            </a:r>
            <a:r>
              <a:rPr lang="sr-Cyrl-CS" sz="2400" dirty="0" smtClean="0"/>
              <a:t>,</a:t>
            </a:r>
            <a:r>
              <a:rPr lang="sr-Latn-CS" sz="2400" dirty="0" smtClean="0"/>
              <a:t> Београд</a:t>
            </a:r>
            <a:r>
              <a:rPr lang="sr-Cyrl-CS" sz="2400" dirty="0" smtClean="0"/>
              <a:t>,</a:t>
            </a:r>
            <a:r>
              <a:rPr lang="sr-Latn-CS" sz="2400" dirty="0" smtClean="0"/>
              <a:t> 1988, стр. 97</a:t>
            </a:r>
            <a:r>
              <a:rPr lang="en-US" sz="2400" dirty="0" smtClean="0"/>
              <a:t>-</a:t>
            </a:r>
            <a:r>
              <a:rPr lang="sr-Latn-CS" sz="2400" dirty="0" smtClean="0"/>
              <a:t>100). Дотле, а и касније, ми смо проучавали „Тепсије у средњовековној Србији, Босни и Хрватској“, „Крајем Филипа Дубљанина“, „Конзуматом Дубровачке републике у Ђенови“, Банатским дукатом у XVIII веку“, </a:t>
            </a:r>
            <a:r>
              <a:rPr lang="sr-Cyrl-CS" sz="2400" dirty="0" smtClean="0"/>
              <a:t>„</a:t>
            </a:r>
            <a:r>
              <a:rPr lang="sr-Latn-CS" sz="2400" dirty="0" smtClean="0"/>
              <a:t>Довозом италијанске вуне у Дубровник у XV веку“, „Палеографијом римских написа у Мезији“, „Архивом конференција КПС“ итд. Пропустили смо да се озбиљније позабавимо нашом старијом прошлошћу, да дођемо до својих корена. О својој прошлости нешто мало више знамо од времена Стевана Немање. Шта је пре тога било са нашим прецима, ми знамо</a:t>
            </a:r>
            <a:r>
              <a:rPr lang="sr-Cyrl-CS" sz="2400" dirty="0" smtClean="0"/>
              <a:t> понешто</a:t>
            </a:r>
            <a:r>
              <a:rPr lang="sr-Latn-CS" sz="2400" dirty="0" smtClean="0"/>
              <a:t>, а о томе су наша знања до краја ослоњена на дело Константина VII Порфирогенита, византијског цара који је Византијом владао од 912-959.</a:t>
            </a:r>
            <a:r>
              <a:rPr lang="sr-Cyrl-CS" sz="2400" dirty="0" smtClean="0"/>
              <a:t> године. </a:t>
            </a:r>
            <a:r>
              <a:rPr lang="sr-Latn-CS" sz="2400" dirty="0" smtClean="0"/>
              <a:t>Порфирогенит је у времену од 940-950. године написао свом сину Роману упутство како да влада империјом. Дело је названо </a:t>
            </a:r>
            <a:r>
              <a:rPr lang="sr-Cyrl-CS" sz="2400" dirty="0" smtClean="0"/>
              <a:t>„</a:t>
            </a:r>
            <a:r>
              <a:rPr lang="sr-Latn-CS" sz="2400" dirty="0" smtClean="0"/>
              <a:t>De administrando Imperio</a:t>
            </a:r>
            <a:r>
              <a:rPr lang="sr-Cyrl-CS" sz="2400" dirty="0" smtClean="0"/>
              <a:t>“</a:t>
            </a:r>
            <a:r>
              <a:rPr lang="sr-Latn-CS" sz="2400" dirty="0" smtClean="0"/>
              <a:t> (DAI). У том свом делу он се само дотицао Срба, у чијој средини се никада није налазио, нити је знао српски језик.</a:t>
            </a:r>
            <a:endParaRPr lang="en-US" sz="2400" dirty="0" smtClean="0"/>
          </a:p>
          <a:p>
            <a:pPr algn="just"/>
            <a:r>
              <a:rPr lang="sr-Cyrl-CS" sz="2400" dirty="0" smtClean="0"/>
              <a:t>         </a:t>
            </a:r>
            <a:r>
              <a:rPr lang="sr-Latn-CS" sz="2400" dirty="0" smtClean="0"/>
              <a:t>Тај </a:t>
            </a:r>
            <a:r>
              <a:rPr lang="sr-Cyrl-CS" sz="2400" dirty="0" smtClean="0"/>
              <a:t>с</a:t>
            </a:r>
            <a:r>
              <a:rPr lang="sr-Latn-CS" sz="2400" dirty="0" smtClean="0"/>
              <a:t>пис је објављен тек 1614. године у Лиону-приближно седам векова после смрти Порфирогенита. У Србији се за то дело сазнало посредством Ивана Лучића (Joanes Lucius), у др</a:t>
            </a:r>
            <a:r>
              <a:rPr lang="sr-Cyrl-CS" sz="2400" dirty="0" smtClean="0"/>
              <a:t>у</a:t>
            </a:r>
            <a:r>
              <a:rPr lang="sr-Latn-CS" sz="2400" dirty="0" smtClean="0"/>
              <a:t>гој половини XVII века. Био је то век Илирског покрета, век великих фалсификата у хрватској историографији. Тада се појавио и </a:t>
            </a:r>
            <a:r>
              <a:rPr lang="sr-Cyrl-CS" sz="2400" dirty="0" smtClean="0"/>
              <a:t>„</a:t>
            </a:r>
            <a:r>
              <a:rPr lang="sr-Latn-CS" sz="2400" dirty="0" smtClean="0"/>
              <a:t>Летопис попа Дукљанина</a:t>
            </a:r>
            <a:r>
              <a:rPr lang="sr-Cyrl-CS" sz="2400" dirty="0" smtClean="0"/>
              <a:t>“, познати прерађени и допуњени рукопис, кога су хрватски историчари покушали да прикажу као хрватски.</a:t>
            </a:r>
            <a:endParaRPr lang="sr-Cyrl-RS" sz="2400" dirty="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7500" lnSpcReduction="20000"/>
          </a:bodyPr>
          <a:lstStyle/>
          <a:p>
            <a:pPr algn="just"/>
            <a:r>
              <a:rPr lang="sr-Cyrl-CS" sz="2400" dirty="0" smtClean="0"/>
              <a:t> Проучавања Порфирогенитовог дела </a:t>
            </a:r>
            <a:r>
              <a:rPr lang="sr-Latn-CS" sz="2400" dirty="0" smtClean="0"/>
              <a:t>DAI</a:t>
            </a:r>
            <a:r>
              <a:rPr lang="sr-Cyrl-CS" sz="2400" dirty="0" smtClean="0"/>
              <a:t> показала су да је и то дело имало исту историју. Као и „Летопис попа Дукљанина“ </a:t>
            </a:r>
            <a:r>
              <a:rPr lang="sr-Latn-CS" sz="2400" dirty="0" smtClean="0"/>
              <a:t> и дело Порфирогенита је пуно неистина. Написано је много расправа, обављено много саветовања. Једно од њих је и научни скуп Низејски сусрети , одржан у Нишу 2005. године, на коме су поред осталих, своје реферате саопштили мр Драгољуб Антић</a:t>
            </a:r>
            <a:r>
              <a:rPr lang="sr-Cyrl-CS" sz="2400" dirty="0" smtClean="0"/>
              <a:t>: „</a:t>
            </a:r>
            <a:r>
              <a:rPr lang="sr-Latn-CS" sz="2400" dirty="0" smtClean="0"/>
              <a:t>Порфирогенит и долазак Срба на Балкан</a:t>
            </a:r>
            <a:r>
              <a:rPr lang="sr-Cyrl-CS" sz="2400" dirty="0" smtClean="0"/>
              <a:t>“</a:t>
            </a:r>
            <a:r>
              <a:rPr lang="sr-Latn-CS" sz="2400" dirty="0" smtClean="0"/>
              <a:t>, др Јован М. Деретић: </a:t>
            </a:r>
            <a:r>
              <a:rPr lang="sr-Cyrl-CS" sz="2400" dirty="0" smtClean="0"/>
              <a:t>„</a:t>
            </a:r>
            <a:r>
              <a:rPr lang="sr-Latn-CS" sz="2400" dirty="0" smtClean="0"/>
              <a:t>Критичка анализа Константиновог дела као историјског извора</a:t>
            </a:r>
            <a:r>
              <a:rPr lang="sr-Cyrl-CS" sz="2400" dirty="0" smtClean="0"/>
              <a:t>“</a:t>
            </a:r>
            <a:r>
              <a:rPr lang="sr-Latn-CS" sz="2400" dirty="0" smtClean="0"/>
              <a:t> и проф. др Радомир Ђорђевић </a:t>
            </a:r>
            <a:r>
              <a:rPr lang="sr-Cyrl-CS" sz="2400" dirty="0" smtClean="0"/>
              <a:t>„</a:t>
            </a:r>
            <a:r>
              <a:rPr lang="sr-Latn-CS" sz="2400" dirty="0" smtClean="0"/>
              <a:t>Социо-културне последице дела византијског цара</a:t>
            </a:r>
            <a:r>
              <a:rPr lang="sr-Cyrl-CS" sz="2400" dirty="0" smtClean="0"/>
              <a:t>“</a:t>
            </a:r>
            <a:r>
              <a:rPr lang="sr-Latn-CS" sz="2400" dirty="0" smtClean="0"/>
              <a:t>.</a:t>
            </a:r>
            <a:endParaRPr lang="en-US" sz="2400" dirty="0" smtClean="0"/>
          </a:p>
          <a:p>
            <a:pPr algn="just"/>
            <a:r>
              <a:rPr lang="sr-Cyrl-CS" sz="2400" dirty="0" smtClean="0"/>
              <a:t>         </a:t>
            </a:r>
            <a:r>
              <a:rPr lang="sr-Latn-CS" sz="2400" dirty="0" smtClean="0"/>
              <a:t>Испитивања су све више доводила у сумњу да је аутор објављеног рукописа стварно византијски цар Порфирогенит. Откривене су многе нелогичности, а онда и тврдње које су у непосредној супротности са историјским чињеницама.</a:t>
            </a:r>
            <a:endParaRPr lang="en-US" sz="2400" dirty="0" smtClean="0"/>
          </a:p>
          <a:p>
            <a:pPr algn="just"/>
            <a:r>
              <a:rPr lang="sr-Latn-CS" sz="2400" dirty="0" smtClean="0"/>
              <a:t>Рукопис је писан врло лошим грчким језиком, а бесмислено је да се знање грчког језика византијског цара уопште доводи у сумњу.</a:t>
            </a:r>
            <a:endParaRPr lang="en-US" sz="2400" dirty="0" smtClean="0"/>
          </a:p>
          <a:p>
            <a:pPr algn="just"/>
            <a:r>
              <a:rPr lang="sr-Latn-CS" sz="2400" dirty="0" smtClean="0"/>
              <a:t> </a:t>
            </a:r>
            <a:endParaRPr lang="en-US" sz="2400" dirty="0" smtClean="0"/>
          </a:p>
          <a:p>
            <a:pPr algn="just"/>
            <a:r>
              <a:rPr lang="sr-Latn-CS" sz="2400" dirty="0" smtClean="0"/>
              <a:t>Имена острва на Јадрану нису она која су та острва носила у време Порфирогенита, него су добијена преименовањем неколико стотина година касније</a:t>
            </a:r>
            <a:r>
              <a:rPr lang="en-US" sz="2400" dirty="0" smtClean="0"/>
              <a:t>-</a:t>
            </a:r>
            <a:r>
              <a:rPr lang="sr-Latn-CS" sz="2400" dirty="0" smtClean="0"/>
              <a:t>у касном средњем веку и италијанска су. Зна се да су Ромеји после Ираклија говорили грчки</a:t>
            </a:r>
            <a:r>
              <a:rPr lang="sr-Cyrl-CS" sz="2400" dirty="0" smtClean="0"/>
              <a:t>,</a:t>
            </a:r>
            <a:r>
              <a:rPr lang="sr-Latn-CS" sz="2400" dirty="0" smtClean="0"/>
              <a:t> а не латински.</a:t>
            </a:r>
            <a:endParaRPr lang="en-US" sz="2400" dirty="0" smtClean="0"/>
          </a:p>
          <a:p>
            <a:pPr algn="just"/>
            <a:r>
              <a:rPr lang="sr-Latn-CS" sz="2400" dirty="0" smtClean="0"/>
              <a:t>Солин су Авари срушили 640. године и 647. године је започета изградња Сплита. У DAI се, међутим, каже да су Словени дошли у Далмацију „заузели град Салону и населили се тамо“. Ако су се Словени населили у Салону, онда су морали да се тамо појаве свакако пре 640. године.</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77500" lnSpcReduction="20000"/>
          </a:bodyPr>
          <a:lstStyle/>
          <a:p>
            <a:pPr algn="just"/>
            <a:r>
              <a:rPr lang="sr-Cyrl-CS" sz="2400" dirty="0" smtClean="0"/>
              <a:t> </a:t>
            </a:r>
            <a:r>
              <a:rPr lang="sr-Latn-CS" sz="2400" dirty="0" smtClean="0"/>
              <a:t>Порфирогенит је саопштио: „Одкад се они из Салоне преселише у Рагузу има до данас равно 500 година“. Тиме се време насељавања Срба премешта из VII у V век, што непобитно обара његову тврдњу да су Срби дошли на Балкан средином VII века. То што су се Срби, наводно, средином VII века преселили из Салоне у Рагузу, још не значи да су они тада и дошли на Балкан. Не зна се колико дуго, али су они, вероватно, пре сеобе из Салоне у Рагузу, живели одређено време и у Салони. О тим Рагужанима Порфирогенит каже: „Они исти Рагужани некад давно држали су град Епидаур. Приликом рушења овог града успели су да побегну“. Епидаур је срушен 640. године. </a:t>
            </a:r>
            <a:endParaRPr lang="en-US" sz="2400" dirty="0" smtClean="0"/>
          </a:p>
          <a:p>
            <a:pPr algn="just"/>
            <a:r>
              <a:rPr lang="sr-Latn-CS" sz="2400" dirty="0" smtClean="0"/>
              <a:t> </a:t>
            </a:r>
            <a:endParaRPr lang="en-US" sz="2400" dirty="0" smtClean="0"/>
          </a:p>
          <a:p>
            <a:pPr lvl="0" algn="just"/>
            <a:r>
              <a:rPr lang="sr-Latn-CS" sz="2400" dirty="0" smtClean="0"/>
              <a:t>О насељавању Срба, уз одобрење цара Ираклија се каже: „Ираклије их насели у Србију, Паганију, Захумље, Травунију и Конавле“(Ј. И. Деретић</a:t>
            </a:r>
            <a:r>
              <a:rPr lang="en-US" sz="2400" dirty="0" smtClean="0"/>
              <a:t>,</a:t>
            </a:r>
            <a:r>
              <a:rPr lang="sr-Latn-CS" sz="2400" dirty="0" smtClean="0"/>
              <a:t> н. д</a:t>
            </a:r>
            <a:r>
              <a:rPr lang="en-US" sz="2400" dirty="0" smtClean="0"/>
              <a:t>,</a:t>
            </a:r>
            <a:r>
              <a:rPr lang="sr-Latn-CS" sz="2400" dirty="0" smtClean="0"/>
              <a:t> стр. 294). Да Срби већ дотле нису насељавали ове крајеве и у њима живели, свакако ниједан од њих не би могао да носи име Србија. На основу овог податка Деретић и тврди: „То није П</a:t>
            </a:r>
            <a:r>
              <a:rPr lang="en-US" sz="2400" dirty="0" smtClean="0"/>
              <a:t>о</a:t>
            </a:r>
            <a:r>
              <a:rPr lang="sr-Latn-CS" sz="2400" dirty="0" smtClean="0"/>
              <a:t>рфирогенитов текст“ (Ј. И. Деретић</a:t>
            </a:r>
            <a:r>
              <a:rPr lang="en-US" sz="2400" dirty="0" smtClean="0"/>
              <a:t>,</a:t>
            </a:r>
            <a:r>
              <a:rPr lang="sr-Latn-CS" sz="2400" dirty="0" smtClean="0"/>
              <a:t> н. </a:t>
            </a:r>
            <a:r>
              <a:rPr lang="en-US" sz="2400" dirty="0" smtClean="0"/>
              <a:t>д,</a:t>
            </a:r>
            <a:r>
              <a:rPr lang="sr-Latn-CS" sz="2400" dirty="0" smtClean="0"/>
              <a:t> стр. 295).</a:t>
            </a:r>
            <a:endParaRPr lang="en-US" sz="2400" dirty="0" smtClean="0"/>
          </a:p>
          <a:p>
            <a:pPr algn="just"/>
            <a:r>
              <a:rPr lang="sr-Latn-CS" sz="2400" dirty="0" smtClean="0"/>
              <a:t> </a:t>
            </a:r>
            <a:endParaRPr lang="en-US" sz="2400" dirty="0" smtClean="0"/>
          </a:p>
          <a:p>
            <a:pPr algn="just"/>
            <a:r>
              <a:rPr lang="sr-Latn-CS" sz="2400" dirty="0" smtClean="0"/>
              <a:t>Посебно је вредан податак да је византијски цар Ираклије „довео свештенике из Рима и научивши их да правилно врше дела побожности, изложи им хришћанско вероучење“. Оно што је у томе најважније је тврдња да је „мртав Ираклије покрштавао Србе“ (Ј. И. Деретић: н. д</a:t>
            </a:r>
            <a:r>
              <a:rPr lang="sr-Cyrl-CS" sz="2400" dirty="0" smtClean="0"/>
              <a:t>,</a:t>
            </a:r>
            <a:r>
              <a:rPr lang="sr-Latn-CS" sz="2400" dirty="0" smtClean="0"/>
              <a:t> стр. 295), а и да Ираклије не доводи свештенике из Константинопоља (Цариграда) него из Рима. </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lnSpcReduction="10000"/>
          </a:bodyPr>
          <a:lstStyle/>
          <a:p>
            <a:pPr algn="just"/>
            <a:r>
              <a:rPr lang="sr-Cyrl-CS" sz="2400" dirty="0" smtClean="0"/>
              <a:t> </a:t>
            </a:r>
            <a:r>
              <a:rPr lang="sr-Latn-CS" sz="2400" dirty="0" smtClean="0"/>
              <a:t>Још већих нелогичности је у поглављу </a:t>
            </a:r>
            <a:r>
              <a:rPr lang="sr-Cyrl-CS" sz="2400" dirty="0" smtClean="0"/>
              <a:t>„</a:t>
            </a:r>
            <a:r>
              <a:rPr lang="sr-Latn-CS" sz="2400" dirty="0" smtClean="0"/>
              <a:t>О народима</a:t>
            </a:r>
            <a:r>
              <a:rPr lang="sr-Cyrl-CS" sz="2400" dirty="0" smtClean="0"/>
              <a:t>“</a:t>
            </a:r>
            <a:r>
              <a:rPr lang="sr-Latn-CS" sz="2400" dirty="0" smtClean="0"/>
              <a:t>. У читавом том поглављу српски народ се не помиње.</a:t>
            </a:r>
            <a:r>
              <a:rPr lang="sr-Cyrl-CS" sz="2400" dirty="0" smtClean="0"/>
              <a:t> „</a:t>
            </a:r>
            <a:r>
              <a:rPr lang="sr-Latn-CS" sz="2400" dirty="0" smtClean="0"/>
              <a:t>Код Порфирогенита нема ни речи о српској империји, моћној империји која је била на врхунцу своје моћи у IX веку и врло јака у његово доба“ (Ј. И. Деретић</a:t>
            </a:r>
            <a:r>
              <a:rPr lang="sr-Cyrl-CS" sz="2400" dirty="0" smtClean="0"/>
              <a:t>,</a:t>
            </a:r>
            <a:r>
              <a:rPr lang="sr-Latn-CS" sz="2400" dirty="0" smtClean="0"/>
              <a:t> н. д</a:t>
            </a:r>
            <a:r>
              <a:rPr lang="sr-Cyrl-CS" sz="2400" dirty="0" smtClean="0"/>
              <a:t>,</a:t>
            </a:r>
            <a:r>
              <a:rPr lang="sr-Latn-CS" sz="2400" dirty="0" smtClean="0"/>
              <a:t> стр. 288). Али, има података о Хрватима „који и нису имали своје историје“(Ј. И. Деретић</a:t>
            </a:r>
            <a:r>
              <a:rPr lang="sr-Cyrl-CS" sz="2400" dirty="0" smtClean="0"/>
              <a:t>,</a:t>
            </a:r>
            <a:r>
              <a:rPr lang="sr-Latn-CS" sz="2400" dirty="0" smtClean="0"/>
              <a:t> н. д</a:t>
            </a:r>
            <a:r>
              <a:rPr lang="sr-Cyrl-CS" sz="2400" dirty="0" smtClean="0"/>
              <a:t>,</a:t>
            </a:r>
            <a:r>
              <a:rPr lang="sr-Latn-CS" sz="2400" dirty="0" smtClean="0"/>
              <a:t> стр. 236). Порфирогенит тврди да су Хрвати племе Авара, а онда износи податак да су „Хрвати дошли код цара Ираклија и да су по његовом наређењу истерали Аваре, који су пре тога истерали Диоклецијанове Романе и населили се у земљи Авара у којој и данас станују“ (Ј. И. Деретић</a:t>
            </a:r>
            <a:r>
              <a:rPr lang="sr-Cyrl-CS" sz="2400" dirty="0" smtClean="0"/>
              <a:t>,</a:t>
            </a:r>
            <a:r>
              <a:rPr lang="sr-Latn-CS" sz="2400" dirty="0" smtClean="0"/>
              <a:t> н. д</a:t>
            </a:r>
            <a:r>
              <a:rPr lang="sr-Cyrl-CS" sz="2400" dirty="0" smtClean="0"/>
              <a:t>,</a:t>
            </a:r>
            <a:r>
              <a:rPr lang="sr-Latn-CS" sz="2400" dirty="0" smtClean="0"/>
              <a:t> стр. 289). Чудна </a:t>
            </a:r>
            <a:r>
              <a:rPr lang="sr-Cyrl-CS" sz="2400" dirty="0" smtClean="0"/>
              <a:t>је </a:t>
            </a:r>
            <a:r>
              <a:rPr lang="sr-Latn-CS" sz="2400" dirty="0" smtClean="0"/>
              <a:t>тврдња:</a:t>
            </a:r>
            <a:r>
              <a:rPr lang="sr-Cyrl-CS" sz="2400" dirty="0" smtClean="0"/>
              <a:t> а</a:t>
            </a:r>
            <a:r>
              <a:rPr lang="sr-Latn-CS" sz="2400" dirty="0" smtClean="0"/>
              <a:t>варско племе </a:t>
            </a:r>
            <a:r>
              <a:rPr lang="en-US" sz="2400" dirty="0" smtClean="0"/>
              <a:t>-</a:t>
            </a:r>
            <a:r>
              <a:rPr lang="sr-Latn-CS" sz="2400" dirty="0" smtClean="0"/>
              <a:t> Хрвати - протерују Аваре, који су протерали Диоклецијанове Ромеје, да би се они - Авари - населили на земљи Авара</a:t>
            </a:r>
            <a:r>
              <a:rPr lang="sr-Cyrl-CS" sz="2400" dirty="0" smtClean="0"/>
              <a:t>.</a:t>
            </a:r>
            <a:endParaRPr lang="en-US" sz="2400" dirty="0" smtClean="0"/>
          </a:p>
          <a:p>
            <a:pPr algn="just"/>
            <a:r>
              <a:rPr lang="sr-Cyrl-CS" sz="2400" dirty="0" smtClean="0"/>
              <a:t>         </a:t>
            </a:r>
            <a:r>
              <a:rPr lang="sr-Latn-CS" sz="2400" dirty="0" smtClean="0"/>
              <a:t>Порфирогенит говори о, наводно, моћној хрватској држави, која тада није ни постојала као држава.</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r>
              <a:rPr lang="sr-Cyrl-CS" sz="2400" dirty="0" smtClean="0"/>
              <a:t> </a:t>
            </a:r>
            <a:r>
              <a:rPr lang="sr-Latn-CS" sz="2400" dirty="0" smtClean="0"/>
              <a:t>Приписујући неки значај Хрватима</a:t>
            </a:r>
            <a:r>
              <a:rPr lang="sr-Cyrl-CS" sz="2400" dirty="0" smtClean="0"/>
              <a:t>,</a:t>
            </a:r>
            <a:r>
              <a:rPr lang="sr-Latn-CS" sz="2400" dirty="0" smtClean="0"/>
              <a:t> Порфирогенит помиње и неки  њихов </a:t>
            </a:r>
            <a:r>
              <a:rPr lang="sr-Cyrl-CS" sz="2400" dirty="0" smtClean="0"/>
              <a:t>рат </a:t>
            </a:r>
            <a:r>
              <a:rPr lang="sr-Latn-CS" sz="2400" dirty="0" smtClean="0"/>
              <a:t>против Бугара 850. године. Историја за тај рат не зна.</a:t>
            </a:r>
            <a:r>
              <a:rPr lang="sr-Cyrl-CS" sz="2400" dirty="0" smtClean="0"/>
              <a:t> „</a:t>
            </a:r>
            <a:r>
              <a:rPr lang="sr-Latn-CS" sz="2400" dirty="0" smtClean="0"/>
              <a:t>Хрвати су тада још били у Србији“ (Ј. И. Деретић</a:t>
            </a:r>
            <a:r>
              <a:rPr lang="sr-Cyrl-CS" sz="2400" dirty="0" smtClean="0"/>
              <a:t>,</a:t>
            </a:r>
            <a:r>
              <a:rPr lang="sr-Latn-CS" sz="2400" dirty="0" smtClean="0"/>
              <a:t> н. д</a:t>
            </a:r>
            <a:r>
              <a:rPr lang="sr-Cyrl-CS" sz="2400" dirty="0" smtClean="0"/>
              <a:t>,</a:t>
            </a:r>
            <a:r>
              <a:rPr lang="sr-Latn-CS" sz="2400" dirty="0" smtClean="0"/>
              <a:t> стр. 291). У време Порфирогенита  „Хрвати су били једна потпуно безначајна етничка мањина у Србији, која је живела на малом простору без икаквих државних обележја“ (Ј. И. Деретић</a:t>
            </a:r>
            <a:r>
              <a:rPr lang="sr-Cyrl-CS" sz="2400" dirty="0" smtClean="0"/>
              <a:t>,</a:t>
            </a:r>
            <a:r>
              <a:rPr lang="sr-Latn-CS" sz="2400" dirty="0" smtClean="0"/>
              <a:t> н. д</a:t>
            </a:r>
            <a:r>
              <a:rPr lang="sr-Cyrl-CS" sz="2400" dirty="0" smtClean="0"/>
              <a:t>,</a:t>
            </a:r>
            <a:r>
              <a:rPr lang="sr-Latn-CS" sz="2400" dirty="0" smtClean="0"/>
              <a:t> стр. 298-299).</a:t>
            </a:r>
            <a:endParaRPr lang="en-US" sz="2400" dirty="0" smtClean="0"/>
          </a:p>
          <a:p>
            <a:pPr algn="just"/>
            <a:r>
              <a:rPr lang="sr-Cyrl-CS" sz="2400" dirty="0" smtClean="0"/>
              <a:t>         </a:t>
            </a:r>
            <a:r>
              <a:rPr lang="sr-Latn-CS" sz="2400" dirty="0" smtClean="0"/>
              <a:t>Интересантно је да Порфирогенит изузетно мало помиње Србе, а да Холкокондил сматра Србе „најстаријим и најбројнијим народом на свету“, при чему је и он, као и Херодот, у Србе убрајао све Словене.</a:t>
            </a:r>
            <a:endParaRPr lang="en-US" sz="2400" dirty="0" smtClean="0"/>
          </a:p>
          <a:p>
            <a:pPr algn="just"/>
            <a:r>
              <a:rPr lang="sr-Cyrl-CS" sz="2400" dirty="0" smtClean="0"/>
              <a:t>         </a:t>
            </a:r>
            <a:r>
              <a:rPr lang="sr-Latn-CS" sz="2400" dirty="0" smtClean="0"/>
              <a:t>Деретић подсећа да се у Светом писму помињу Нин</a:t>
            </a:r>
            <a:r>
              <a:rPr lang="sr-Cyrl-CS" sz="2400" dirty="0" smtClean="0"/>
              <a:t>,</a:t>
            </a:r>
            <a:r>
              <a:rPr lang="sr-Latn-CS" sz="2400" dirty="0" smtClean="0"/>
              <a:t> Неброд </a:t>
            </a:r>
            <a:r>
              <a:rPr lang="sr-Cyrl-CS" sz="2400" dirty="0" smtClean="0"/>
              <a:t>и </a:t>
            </a:r>
            <a:r>
              <a:rPr lang="sr-Latn-CS" sz="2400" dirty="0" smtClean="0"/>
              <a:t>Белов. „Ниново племе Неброда је још увек живо међу Србима као и </a:t>
            </a:r>
            <a:r>
              <a:rPr lang="sr-Cyrl-CS" sz="2400" dirty="0" smtClean="0"/>
              <a:t>т</a:t>
            </a:r>
            <a:r>
              <a:rPr lang="sr-Latn-CS" sz="2400" dirty="0" smtClean="0"/>
              <a:t>опоними у вези са Нином у старом Расу“ </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fontScale="62500" lnSpcReduction="20000"/>
          </a:bodyPr>
          <a:lstStyle/>
          <a:p>
            <a:pPr algn="just"/>
            <a:r>
              <a:rPr lang="sr-Cyrl-CS" sz="2400" dirty="0" smtClean="0"/>
              <a:t> </a:t>
            </a:r>
            <a:r>
              <a:rPr lang="sr-Latn-CS" sz="2400" dirty="0" smtClean="0"/>
              <a:t>Порфирогенит не зна ни да је цар Константин III  642. године од Србије затражио војну помоћ за борбу против Ломбарда у Италији.</a:t>
            </a:r>
            <a:endParaRPr lang="en-US" sz="2400" dirty="0" smtClean="0"/>
          </a:p>
          <a:p>
            <a:pPr algn="just"/>
            <a:r>
              <a:rPr lang="sr-Cyrl-CS" sz="2400" dirty="0" smtClean="0"/>
              <a:t>         </a:t>
            </a:r>
            <a:r>
              <a:rPr lang="sr-Latn-CS" sz="2400" dirty="0" smtClean="0"/>
              <a:t>Све то Порфирогенит не зна, а зна за рат Хрвата против Бугара, за који историја не зна. За франачку државу није знао да је носила име Велика Франачка, али је знао за Велику Хрватску, у време кад чак није ни постојала као држава.</a:t>
            </a:r>
            <a:endParaRPr lang="en-US" sz="2400" dirty="0" smtClean="0"/>
          </a:p>
          <a:p>
            <a:pPr algn="just"/>
            <a:r>
              <a:rPr lang="sr-Cyrl-CS" sz="2400" dirty="0" smtClean="0"/>
              <a:t>         </a:t>
            </a:r>
            <a:r>
              <a:rPr lang="sr-Latn-CS" sz="2400" dirty="0" smtClean="0"/>
              <a:t>Ако је у ДАИ нађено оволико пропуста, онда то дело никада не може бити сматрано историјским. С обзиром на грешке које то дело носи у себи, озбиљно се поставља питање ауторст</a:t>
            </a:r>
            <a:r>
              <a:rPr lang="sr-Cyrl-CS" sz="2400" dirty="0" smtClean="0"/>
              <a:t>в</a:t>
            </a:r>
            <a:r>
              <a:rPr lang="sr-Latn-CS" sz="2400" dirty="0" smtClean="0"/>
              <a:t>а. Није могуће да је цар Константин аутор овог дела препуног неистина и незнања. Једва да може да буде прихваћено да је злоупотребљен </a:t>
            </a:r>
            <a:r>
              <a:rPr lang="sr-Cyrl-CS" sz="2400" dirty="0" smtClean="0"/>
              <a:t>неки </a:t>
            </a:r>
            <a:r>
              <a:rPr lang="sr-Latn-CS" sz="2400" dirty="0" smtClean="0"/>
              <a:t>његов  рукопис, који је  недовољно образована личност допунила неким својим оценама, проценама и свесно унетим неистинама, које су у неком даном тренутку неком могле </a:t>
            </a:r>
            <a:r>
              <a:rPr lang="sr-Cyrl-CS" sz="2400" dirty="0" smtClean="0"/>
              <a:t>бити</a:t>
            </a:r>
            <a:r>
              <a:rPr lang="sr-Latn-CS" sz="2400" dirty="0" smtClean="0"/>
              <a:t> од некакве политичке користи. На тај начин је овај спис изгубио сваку вредност за научна истраживања.</a:t>
            </a:r>
            <a:endParaRPr lang="en-US" sz="2400" dirty="0" smtClean="0"/>
          </a:p>
          <a:p>
            <a:pPr algn="just"/>
            <a:r>
              <a:rPr lang="sr-Cyrl-CS" sz="2400" dirty="0" smtClean="0"/>
              <a:t>         </a:t>
            </a:r>
            <a:r>
              <a:rPr lang="sr-Latn-CS" sz="2400" dirty="0" smtClean="0"/>
              <a:t>С обзиром на време и место када се тај спис појавио, није искључена могућност да је спис био само дорада неког рукописа, чиј</a:t>
            </a:r>
            <a:r>
              <a:rPr lang="sr-Cyrl-CS" sz="2400" dirty="0" smtClean="0"/>
              <a:t>а</a:t>
            </a:r>
            <a:r>
              <a:rPr lang="sr-Latn-CS" sz="2400" dirty="0" smtClean="0"/>
              <a:t> је намена била да јавност обмане изношењем измишљених података о историји хрватског народа. Очигледна је намера аутора:</a:t>
            </a:r>
            <a:endParaRPr lang="en-US" sz="2400" dirty="0" smtClean="0"/>
          </a:p>
          <a:p>
            <a:pPr algn="just"/>
            <a:r>
              <a:rPr lang="sr-Latn-CS" sz="2400" dirty="0" smtClean="0"/>
              <a:t>	1.    </a:t>
            </a:r>
            <a:r>
              <a:rPr lang="sr-Cyrl-CS" sz="2400" dirty="0" smtClean="0"/>
              <a:t>д</a:t>
            </a:r>
            <a:r>
              <a:rPr lang="sr-Latn-CS" sz="2400" dirty="0" smtClean="0"/>
              <a:t>а оспори српске територије</a:t>
            </a:r>
            <a:r>
              <a:rPr lang="sr-Cyrl-CS" sz="2400" dirty="0" smtClean="0"/>
              <a:t>;</a:t>
            </a:r>
            <a:endParaRPr lang="en-US" sz="2400" dirty="0" smtClean="0"/>
          </a:p>
          <a:p>
            <a:pPr algn="just"/>
            <a:r>
              <a:rPr lang="sr-Latn-CS" sz="2400" dirty="0" smtClean="0"/>
              <a:t>	2.    </a:t>
            </a:r>
            <a:r>
              <a:rPr lang="sr-Cyrl-CS" sz="2400" dirty="0" smtClean="0"/>
              <a:t>д</a:t>
            </a:r>
            <a:r>
              <a:rPr lang="sr-Latn-CS" sz="2400" dirty="0" smtClean="0"/>
              <a:t>а се негира постојање Српске православне цркве</a:t>
            </a:r>
            <a:r>
              <a:rPr lang="sr-Cyrl-CS" sz="2400" dirty="0" smtClean="0"/>
              <a:t>;</a:t>
            </a:r>
            <a:endParaRPr lang="en-US" sz="2400" dirty="0" smtClean="0"/>
          </a:p>
          <a:p>
            <a:pPr algn="just"/>
            <a:r>
              <a:rPr lang="sr-Latn-CS" sz="2400" dirty="0" smtClean="0"/>
              <a:t>3.   </a:t>
            </a:r>
            <a:r>
              <a:rPr lang="sr-Cyrl-CS" sz="2400" dirty="0" smtClean="0"/>
              <a:t> д</a:t>
            </a:r>
            <a:r>
              <a:rPr lang="sr-Latn-CS" sz="2400" dirty="0" smtClean="0"/>
              <a:t>а се до максимума прошири јаз између народа који су </a:t>
            </a:r>
            <a:r>
              <a:rPr lang="sr-Cyrl-CS" sz="2400" dirty="0" smtClean="0"/>
              <a:t>ж</a:t>
            </a:r>
            <a:r>
              <a:rPr lang="sr-Latn-CS" sz="2400" dirty="0" smtClean="0"/>
              <a:t>ивели на </a:t>
            </a:r>
            <a:endParaRPr lang="en-US" sz="2400" dirty="0" smtClean="0"/>
          </a:p>
          <a:p>
            <a:pPr algn="just"/>
            <a:r>
              <a:rPr lang="sr-Cyrl-CS" sz="2400" dirty="0" smtClean="0"/>
              <a:t>       територији   </a:t>
            </a:r>
            <a:r>
              <a:rPr lang="sr-Latn-CS" sz="2400" dirty="0" smtClean="0"/>
              <a:t>данашњих држава Македоније, Србије и Црне Горе</a:t>
            </a:r>
            <a:r>
              <a:rPr lang="sr-Cyrl-CS" sz="2400" dirty="0" smtClean="0"/>
              <a:t>;</a:t>
            </a:r>
            <a:endParaRPr lang="en-US" sz="2400" dirty="0" smtClean="0"/>
          </a:p>
          <a:p>
            <a:pPr lvl="0" algn="just"/>
            <a:r>
              <a:rPr lang="sr-Cyrl-CS" sz="2400" dirty="0" smtClean="0"/>
              <a:t>  д</a:t>
            </a:r>
            <a:r>
              <a:rPr lang="sr-Latn-CS" sz="2400" dirty="0" smtClean="0"/>
              <a:t>а се прихвати да су Хрвати потомци Авара, који су остали у Србији у време када су Авари тучени од Срба године морали да напусте Србију</a:t>
            </a:r>
            <a:r>
              <a:rPr lang="sr-Cyrl-CS" sz="2400" dirty="0" smtClean="0"/>
              <a:t>;</a:t>
            </a:r>
            <a:endParaRPr lang="en-US" sz="2400" dirty="0" smtClean="0"/>
          </a:p>
          <a:p>
            <a:pPr lvl="0" algn="just"/>
            <a:r>
              <a:rPr lang="sr-Cyrl-CS" sz="2400" dirty="0" smtClean="0"/>
              <a:t>д</a:t>
            </a:r>
            <a:r>
              <a:rPr lang="sr-Latn-CS" sz="2400" dirty="0" smtClean="0"/>
              <a:t>а пруже потврду да су и Шиптари потомци Илира</a:t>
            </a:r>
            <a:r>
              <a:rPr lang="sr-Cyrl-CS" sz="2400" dirty="0" smtClean="0"/>
              <a:t>;</a:t>
            </a:r>
            <a:endParaRPr lang="en-US" sz="2400" dirty="0" smtClean="0"/>
          </a:p>
          <a:p>
            <a:pPr algn="just"/>
            <a:r>
              <a:rPr lang="sr-Cyrl-CS" sz="2400" dirty="0" smtClean="0"/>
              <a:t>               </a:t>
            </a:r>
            <a:r>
              <a:rPr lang="sr-Latn-CS" sz="2400" dirty="0" smtClean="0"/>
              <a:t>6.    </a:t>
            </a:r>
            <a:r>
              <a:rPr lang="sr-Cyrl-CS" sz="2400" dirty="0" smtClean="0"/>
              <a:t>д</a:t>
            </a:r>
            <a:r>
              <a:rPr lang="sr-Latn-CS" sz="2400" dirty="0" smtClean="0"/>
              <a:t>а се оклеветају и </a:t>
            </a:r>
            <a:r>
              <a:rPr lang="sr-Cyrl-CS" sz="2400" dirty="0" smtClean="0"/>
              <a:t>прикажу у лошем светлу</a:t>
            </a:r>
            <a:r>
              <a:rPr lang="sr-Latn-CS" sz="2400" dirty="0" smtClean="0"/>
              <a:t> све важније историјске </a:t>
            </a:r>
            <a:r>
              <a:rPr lang="sr-Cyrl-CS" sz="2400" dirty="0" smtClean="0"/>
              <a:t> </a:t>
            </a:r>
            <a:endParaRPr lang="en-US" sz="2400" dirty="0" smtClean="0"/>
          </a:p>
          <a:p>
            <a:pPr algn="just"/>
            <a:r>
              <a:rPr lang="sr-Cyrl-CS" sz="2400" dirty="0" smtClean="0"/>
              <a:t>                       личности </a:t>
            </a:r>
            <a:r>
              <a:rPr lang="sr-Latn-CS" sz="2400" dirty="0" smtClean="0"/>
              <a:t>Србије</a:t>
            </a:r>
            <a:r>
              <a:rPr lang="sr-Cyrl-CS" sz="2400" dirty="0" smtClean="0"/>
              <a:t>, д</a:t>
            </a:r>
            <a:r>
              <a:rPr lang="sr-Latn-CS" sz="2400" dirty="0" smtClean="0"/>
              <a:t>а се обезвреде српски  језик</a:t>
            </a:r>
            <a:r>
              <a:rPr lang="sr-Cyrl-CS" sz="2400" dirty="0" smtClean="0"/>
              <a:t> и писмо;</a:t>
            </a:r>
            <a:endParaRPr lang="en-US" sz="2400" dirty="0" smtClean="0"/>
          </a:p>
          <a:p>
            <a:pPr lvl="0" algn="just"/>
            <a:r>
              <a:rPr lang="sr-Cyrl-CS" sz="2400" dirty="0" smtClean="0"/>
              <a:t>д</a:t>
            </a:r>
            <a:r>
              <a:rPr lang="sr-Latn-CS" sz="2400" dirty="0" smtClean="0"/>
              <a:t>а се створе услови да српски народ буде одсечен од својих  </a:t>
            </a:r>
            <a:r>
              <a:rPr lang="sr-Cyrl-CS" sz="2400" dirty="0" smtClean="0"/>
              <a:t>и</a:t>
            </a:r>
            <a:r>
              <a:rPr lang="sr-Latn-CS" sz="2400" dirty="0" smtClean="0"/>
              <a:t>сторијских корена</a:t>
            </a:r>
            <a:r>
              <a:rPr lang="sr-Cyrl-CS" sz="2400" dirty="0" smtClean="0"/>
              <a:t> и</a:t>
            </a:r>
            <a:endParaRPr lang="en-US" sz="2400" dirty="0" smtClean="0"/>
          </a:p>
          <a:p>
            <a:pPr lvl="0" algn="just"/>
            <a:r>
              <a:rPr lang="sr-Cyrl-CS" sz="2400" dirty="0" smtClean="0"/>
              <a:t>д</a:t>
            </a:r>
            <a:r>
              <a:rPr lang="sr-Latn-CS" sz="2400" dirty="0" smtClean="0"/>
              <a:t>а се неистинама и подметањима лоших националних особина и карактера код српског народа створи комплекс ниже вредности, а код осталих лоша слика о српском народу.</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3388</Words>
  <Application>Microsoft Office PowerPoint</Application>
  <PresentationFormat>On-screen Show (4:3)</PresentationFormat>
  <Paragraphs>76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ИСТОРИЈА ДРЖАВЕ И ПРАВА СРПСКОГ НАРОДА</vt:lpstr>
      <vt:lpstr>Српско порекло кроз језик и питањe историјских фалсификата</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ДРЖАВЕ И ПРАВА СРПСКОГ НАРОДА</dc:title>
  <dc:creator>Zoran</dc:creator>
  <cp:lastModifiedBy>Zoran</cp:lastModifiedBy>
  <cp:revision>92</cp:revision>
  <dcterms:created xsi:type="dcterms:W3CDTF">2006-08-16T00:00:00Z</dcterms:created>
  <dcterms:modified xsi:type="dcterms:W3CDTF">2021-02-15T13:25:40Z</dcterms:modified>
</cp:coreProperties>
</file>