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74"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58" autoAdjust="0"/>
    <p:restoredTop sz="94660"/>
  </p:normalViewPr>
  <p:slideViewPr>
    <p:cSldViewPr>
      <p:cViewPr varScale="1">
        <p:scale>
          <a:sx n="67" d="100"/>
          <a:sy n="67"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solidFill>
                  <a:srgbClr val="FFFF00"/>
                </a:solidFill>
              </a:rPr>
              <a:t>ИСТОРИЈА ДРЖАВЕ И ПРАВА СРПСКОГ НАРОДА</a:t>
            </a:r>
            <a:endParaRPr lang="en-US"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a:p>
            <a:pPr algn="just">
              <a:buNone/>
            </a:pPr>
            <a:r>
              <a:rPr lang="sr-Cyrl-RS" dirty="0" smtClean="0">
                <a:solidFill>
                  <a:srgbClr val="FFFF00"/>
                </a:solidFill>
              </a:rPr>
              <a:t>Девето</a:t>
            </a:r>
            <a:r>
              <a:rPr lang="sr-Cyrl-RS" dirty="0" smtClean="0">
                <a:solidFill>
                  <a:srgbClr val="FFFF00"/>
                </a:solidFill>
              </a:rPr>
              <a:t> </a:t>
            </a:r>
            <a:r>
              <a:rPr lang="sr-Cyrl-RS" dirty="0" smtClean="0">
                <a:solidFill>
                  <a:srgbClr val="FFFF00"/>
                </a:solidFill>
              </a:rPr>
              <a:t>предавање.</a:t>
            </a:r>
          </a:p>
          <a:p>
            <a:pPr algn="just">
              <a:buNone/>
            </a:pPr>
            <a:endParaRPr lang="sr-Cyrl-RS" dirty="0" smtClean="0">
              <a:solidFill>
                <a:srgbClr val="FFFF00"/>
              </a:solidFill>
            </a:endParaRPr>
          </a:p>
          <a:p>
            <a:pPr algn="just">
              <a:buNone/>
            </a:pPr>
            <a:r>
              <a:rPr lang="sr-Cyrl-CS" dirty="0" smtClean="0">
                <a:solidFill>
                  <a:srgbClr val="FFFF00"/>
                </a:solidFill>
              </a:rPr>
              <a:t>П</a:t>
            </a:r>
            <a:r>
              <a:rPr lang="sr-Cyrl-RS" dirty="0" smtClean="0">
                <a:solidFill>
                  <a:srgbClr val="FFFF00"/>
                </a:solidFill>
              </a:rPr>
              <a:t>роф. др Душан Јеротијевић</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solidFill>
                  <a:srgbClr val="FFFF00"/>
                </a:solidFill>
              </a:rPr>
              <a:t> </a:t>
            </a:r>
            <a:r>
              <a:rPr lang="sr-Cyrl-CS" sz="2400" dirty="0" smtClean="0">
                <a:solidFill>
                  <a:srgbClr val="FFFF00"/>
                </a:solidFill>
              </a:rPr>
              <a:t> На изборима од 8. фебруара 1925. године, Сељачка странка добија поново 67 хрватских мандата. Највећа хрватска странка тражила је ужу везу са највећом српском, Радикалном странком, која је држала власт, и после дужих преговора, нашла је. Радићевци су ушли са радикалима у владу 18. јула 1925. године.</a:t>
            </a:r>
            <a:endParaRPr lang="en-US" sz="2400" dirty="0" smtClean="0">
              <a:solidFill>
                <a:srgbClr val="FFFF00"/>
              </a:solidFill>
            </a:endParaRPr>
          </a:p>
          <a:p>
            <a:pPr algn="just"/>
            <a:r>
              <a:rPr lang="sr-Cyrl-CS" sz="2400" dirty="0" smtClean="0">
                <a:solidFill>
                  <a:srgbClr val="FFFF00"/>
                </a:solidFill>
              </a:rPr>
              <a:t>         Већ 4. априла 1926. године , Пашић је поднео оставку своје владе. Разлози за оставку су лично незадовољан створеном политичком ситуацијом  и  оштри напади у јавности због неких афера његовог сина, које су довеле до образовања једне посебне истражне анкете у скупштини. То је била и последња влада у којој је Пашић учествовао. Његова странка наставила је још једно време сарадњу са Хрватском сељачком странком под вођством Николе Узуновића као председника владе. Радић се показао исто толико незгодан друг у влади као и ван ње.</a:t>
            </a:r>
            <a:endParaRPr lang="en-US" sz="2400" dirty="0" smtClean="0">
              <a:solidFill>
                <a:srgbClr val="FFFF00"/>
              </a:solidFill>
            </a:endParaRPr>
          </a:p>
          <a:p>
            <a:pPr algn="just"/>
            <a:r>
              <a:rPr lang="sr-Cyrl-CS" sz="2400" dirty="0" smtClean="0">
                <a:solidFill>
                  <a:srgbClr val="FFFF00"/>
                </a:solidFill>
              </a:rPr>
              <a:t>         За време Узуновићеве владе, 10. децембра 1926. године, умро је Никола Пашић. Његовом смрћу нестало је главне водеће личности у Радикалној странци и једног јаког ауторитета у парламентарном животу. Одмах по његовој смрти, у Радикалној странци долази до разних подела које слабе странку и значајно умањују њен ауторитет у јавности.</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85000" lnSpcReduction="10000"/>
          </a:bodyPr>
          <a:lstStyle/>
          <a:p>
            <a:pPr algn="just"/>
            <a:r>
              <a:rPr lang="sr-Cyrl-CS" sz="2400" dirty="0" smtClean="0">
                <a:solidFill>
                  <a:srgbClr val="FFFF00"/>
                </a:solidFill>
              </a:rPr>
              <a:t> Вукићевићева владавина, као и владавина његове владе, само је продубила јаз, те је тај период остао запамћен као време тешких оптужби и  грубих поступака, великих грешака и грубих речи.</a:t>
            </a:r>
            <a:endParaRPr lang="en-US" sz="2400" dirty="0" smtClean="0">
              <a:solidFill>
                <a:srgbClr val="FFFF00"/>
              </a:solidFill>
            </a:endParaRPr>
          </a:p>
          <a:p>
            <a:pPr algn="just"/>
            <a:r>
              <a:rPr lang="sr-Cyrl-CS" sz="2400" dirty="0" smtClean="0">
                <a:solidFill>
                  <a:srgbClr val="FFFF00"/>
                </a:solidFill>
              </a:rPr>
              <a:t>         Резултат се десио 20. јуна 1928. године, када је народни посланик Пуниша Рачић( иначе јунак са солунског фронта), изазван хрватским провокацијама и омаловажавањем српских жртава, у скупштинској сали убио Павла Радића и доктора Ђуру Басаричека, а тешко ранио Стјепана Радића и још два хрватска посланика. Раздражење је после тог догађаја, а нарочито после Радићеве смрти (8. августа), захватило најшире кругове. Хрватски посланици и чланови Самосталне демократске странке напустили су скупштину и прекинули односе са странкама владине већине. Осећало се да ове људе притискује тешка атмосфера проливене крви и мутна неодређеност у погледу развоја даљих догађаја. Покушаји да без нових избора дође до сарадње измећу странака парламента нису успели, а процењено је да нови избори, у тако општој раздражености, не би донели ништа добро</a:t>
            </a:r>
            <a:r>
              <a:rPr lang="sr-Cyrl-CS" sz="2400" dirty="0" smtClean="0">
                <a:solidFill>
                  <a:srgbClr val="FFFF00"/>
                </a:solidFill>
              </a:rPr>
              <a:t>.</a:t>
            </a:r>
          </a:p>
          <a:p>
            <a:pPr algn="just"/>
            <a:r>
              <a:rPr lang="sr-Cyrl-CS" sz="2400" dirty="0" smtClean="0">
                <a:solidFill>
                  <a:srgbClr val="FFFF00"/>
                </a:solidFill>
              </a:rPr>
              <a:t>Српски политичари су сматрали Србију за стандарног носиоца југословенског јединства, као што је Пијемонт био за Италију или Пруска за Немачко царство. Хрватски политичари су користили сваку прилику да у сарадњи са српским непријатељима подривају Краљевину.</a:t>
            </a:r>
            <a:endParaRPr lang="en-US" sz="2400" dirty="0" smtClean="0">
              <a:solidFill>
                <a:srgbClr val="FFFF00"/>
              </a:solidFill>
            </a:endParaRPr>
          </a:p>
          <a:p>
            <a:pPr algn="just"/>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lnSpcReduction="10000"/>
          </a:bodyPr>
          <a:lstStyle/>
          <a:p>
            <a:pPr algn="just"/>
            <a:r>
              <a:rPr lang="sr-Cyrl-CS" sz="2400" dirty="0" smtClean="0">
                <a:solidFill>
                  <a:srgbClr val="FFFF00"/>
                </a:solidFill>
              </a:rPr>
              <a:t> Недуго након тога, 6. јануара 1929, користећи као изговор политичку кризу коју су изазвала убиства, краљ Александар је укинуо устав, распустио скупштину и увео личну диктатуру. Такође је 3. октобра променио име државе у Краљевина Југославија и променио унутрашњу поделу са 33 области на 9 бановина.</a:t>
            </a:r>
            <a:endParaRPr lang="en-US" sz="2400" dirty="0" smtClean="0">
              <a:solidFill>
                <a:srgbClr val="FFFF00"/>
              </a:solidFill>
            </a:endParaRPr>
          </a:p>
          <a:p>
            <a:pPr algn="just"/>
            <a:r>
              <a:rPr lang="sr-Cyrl-CS" sz="2400" dirty="0" smtClean="0">
                <a:solidFill>
                  <a:srgbClr val="FFFF00"/>
                </a:solidFill>
              </a:rPr>
              <a:t>Хрватски отпор новом режиму  био је јак и крајем 1932. Хрватска сељачка странка је објавила Загребачки манифест који је захтевао „крај српске доминације и диктатуре“. Режим је на овом </a:t>
            </a:r>
            <a:endParaRPr lang="en-US" sz="2400" dirty="0" smtClean="0">
              <a:solidFill>
                <a:srgbClr val="FFFF00"/>
              </a:solidFill>
            </a:endParaRPr>
          </a:p>
          <a:p>
            <a:pPr algn="just"/>
            <a:r>
              <a:rPr lang="sr-Cyrl-CS" sz="2400" dirty="0" smtClean="0">
                <a:solidFill>
                  <a:srgbClr val="FFFF00"/>
                </a:solidFill>
              </a:rPr>
              <a:t>реаговао затварањем многих политичких противника, укључујући новог вођу Хрватске сељачке странке Влатка Мачека. Упркос овим мерама, опозиција диктатури је настављена, док су Хрвати тражили решење „хрватског питања“. Крајем 1934, краљ је планирао да ослободи Мачека из затвора, спроведе демократске реформе и покуша да нађе заједнички језик између Срба и Хрвата.</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solidFill>
                  <a:srgbClr val="FFFF00"/>
                </a:solidFill>
              </a:rPr>
              <a:t>  </a:t>
            </a:r>
            <a:r>
              <a:rPr lang="sr-Cyrl-CS" sz="2400" dirty="0" smtClean="0">
                <a:solidFill>
                  <a:srgbClr val="FFFF00"/>
                </a:solidFill>
              </a:rPr>
              <a:t> Међутим, краљ је убијен у Марсељу 9. октобра 1934, од стране припадника ВМРО-а Владе Черноземског, у завери југословенске емиграције и радикалних елемената забрањених политичких партија, у сарадњи са хрватском  екстремно-десничарском усташком организацијом. </a:t>
            </a:r>
            <a:endParaRPr lang="en-US" sz="2400" dirty="0" smtClean="0">
              <a:solidFill>
                <a:srgbClr val="FFFF00"/>
              </a:solidFill>
            </a:endParaRPr>
          </a:p>
          <a:p>
            <a:pPr algn="just"/>
            <a:r>
              <a:rPr lang="sr-Cyrl-CS" sz="2400" dirty="0" smtClean="0">
                <a:solidFill>
                  <a:srgbClr val="FFFF00"/>
                </a:solidFill>
              </a:rPr>
              <a:t>         Пошто је најстарији Александров син Петар био малолетан, трочлано намесништво, одређено по Александровој жељи, преузело је улогу краља. Намесништвом је доминирао краљев брат кнез Павле Карађорђевић. Крајем тридесетих, унутрашње тензије су наставиле да расту српским и хрватским тежњама за успостављањем етничких федералних јединица. Срби су желели и формално заокружавање српских земаља,а Хрвати су желели знатно проширење на рачун српског етничког простора. </a:t>
            </a:r>
            <a:endParaRPr lang="en-US" sz="2400" dirty="0" smtClean="0">
              <a:solidFill>
                <a:srgbClr val="FFFF00"/>
              </a:solidFill>
            </a:endParaRPr>
          </a:p>
          <a:p>
            <a:pPr algn="just"/>
            <a:r>
              <a:rPr lang="sr-Cyrl-CS" sz="2400" dirty="0" smtClean="0">
                <a:solidFill>
                  <a:srgbClr val="FFFF00"/>
                </a:solidFill>
              </a:rPr>
              <a:t>        Експанзија нацистичке Немачке 1938. је дала нови подстрек напорима да се реше ови проблеми. Кнез Павле је 1939. именовао Драгишу Цветковића за новог премијера, са циљем постизања споразума са хрватском опозицијом. Према овом споразуму, Влатко Мачек је постао потпредседник владе Југославије и створена је аутономна Бановина Хрватска са својим сабором 26. августа 1939. године.</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just">
              <a:buNone/>
            </a:pPr>
            <a:r>
              <a:rPr lang="sr-Cyrl-RS" dirty="0" smtClean="0">
                <a:solidFill>
                  <a:srgbClr val="FFFF00"/>
                </a:solidFill>
              </a:rPr>
              <a:t>Питања</a:t>
            </a:r>
            <a:r>
              <a:rPr lang="sr-Cyrl-RS" dirty="0" smtClean="0">
                <a:solidFill>
                  <a:srgbClr val="FFFF00"/>
                </a:solidFill>
              </a:rPr>
              <a:t>:</a:t>
            </a:r>
          </a:p>
          <a:p>
            <a:pPr algn="just">
              <a:buFontTx/>
              <a:buChar char="-"/>
            </a:pPr>
            <a:r>
              <a:rPr lang="sr-Cyrl-CS" dirty="0" smtClean="0">
                <a:solidFill>
                  <a:srgbClr val="FFFF00"/>
                </a:solidFill>
              </a:rPr>
              <a:t>Када</a:t>
            </a:r>
            <a:r>
              <a:rPr lang="sr-Cyrl-RS" dirty="0" smtClean="0">
                <a:solidFill>
                  <a:srgbClr val="FFFF00"/>
                </a:solidFill>
              </a:rPr>
              <a:t> је донет први Устав Краљевине СХС?</a:t>
            </a:r>
          </a:p>
          <a:p>
            <a:pPr algn="just">
              <a:buFontTx/>
              <a:buChar char="-"/>
            </a:pPr>
            <a:r>
              <a:rPr lang="sr-Cyrl-RS" dirty="0" smtClean="0">
                <a:solidFill>
                  <a:srgbClr val="FFFF00"/>
                </a:solidFill>
              </a:rPr>
              <a:t>Који је хрватски политичар водио субвезирну политику против СХС?</a:t>
            </a:r>
          </a:p>
          <a:p>
            <a:pPr algn="just">
              <a:buFontTx/>
              <a:buChar char="-"/>
            </a:pPr>
            <a:r>
              <a:rPr lang="sr-Cyrl-RS" dirty="0" smtClean="0">
                <a:solidFill>
                  <a:srgbClr val="FFFF00"/>
                </a:solidFill>
              </a:rPr>
              <a:t>Какав је био положај централних органа власти по Уставу Краљевине СХС?</a:t>
            </a:r>
          </a:p>
          <a:p>
            <a:pPr algn="just">
              <a:buFontTx/>
              <a:buChar char="-"/>
            </a:pPr>
            <a:r>
              <a:rPr lang="sr-Cyrl-RS" dirty="0" smtClean="0">
                <a:solidFill>
                  <a:srgbClr val="FFFF00"/>
                </a:solidFill>
              </a:rPr>
              <a:t>Када је краљ Александар завео лични режим?</a:t>
            </a:r>
          </a:p>
          <a:p>
            <a:pPr algn="just">
              <a:buFontTx/>
              <a:buChar char="-"/>
            </a:pP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ctr">
              <a:buNone/>
            </a:pPr>
            <a:endParaRPr lang="sr-Cyrl-RS" dirty="0" smtClean="0">
              <a:solidFill>
                <a:srgbClr val="FFFF00"/>
              </a:solidFill>
            </a:endParaRPr>
          </a:p>
          <a:p>
            <a:pPr algn="ctr">
              <a:buNone/>
            </a:pPr>
            <a:r>
              <a:rPr lang="sr-Cyrl-RS" dirty="0" smtClean="0">
                <a:solidFill>
                  <a:srgbClr val="FFFF00"/>
                </a:solidFill>
              </a:rPr>
              <a:t>Толико за сада.</a:t>
            </a:r>
          </a:p>
          <a:p>
            <a:pPr algn="ctr">
              <a:buNone/>
            </a:pPr>
            <a:r>
              <a:rPr lang="sr-Cyrl-RS" dirty="0" smtClean="0">
                <a:solidFill>
                  <a:srgbClr val="FFFF00"/>
                </a:solidFill>
              </a:rPr>
              <a:t>Надам се скором виђењу.</a:t>
            </a:r>
          </a:p>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r>
              <a:rPr lang="sr-Cyrl-CS" dirty="0" smtClean="0">
                <a:solidFill>
                  <a:srgbClr val="FFFF00"/>
                </a:solidFill>
              </a:rPr>
              <a:t>С</a:t>
            </a:r>
            <a:r>
              <a:rPr lang="sr-Cyrl-RS" dirty="0" smtClean="0">
                <a:solidFill>
                  <a:srgbClr val="FFFF00"/>
                </a:solidFill>
              </a:rPr>
              <a:t>ва питања на мејл: </a:t>
            </a:r>
            <a:r>
              <a:rPr lang="sr-Latn-BA" smtClean="0">
                <a:solidFill>
                  <a:srgbClr val="FFFF00"/>
                </a:solidFill>
              </a:rPr>
              <a:t>dusanjerotijevic@gmail.com</a:t>
            </a: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3600" dirty="0" smtClean="0">
                <a:solidFill>
                  <a:srgbClr val="FFFF00"/>
                </a:solidFill>
              </a:rPr>
              <a:t>КРАЉЕВИНА СХС 1918-1929</a:t>
            </a:r>
            <a:endParaRPr lang="en-US" sz="3600"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40000" lnSpcReduction="20000"/>
          </a:bodyPr>
          <a:lstStyle/>
          <a:p>
            <a:pPr algn="just"/>
            <a:r>
              <a:rPr lang="sr-Cyrl-CS" dirty="0" smtClean="0">
                <a:solidFill>
                  <a:srgbClr val="FFFF00"/>
                </a:solidFill>
              </a:rPr>
              <a:t> </a:t>
            </a:r>
            <a:r>
              <a:rPr lang="sr-Cyrl-CS" sz="5400" dirty="0" smtClean="0">
                <a:solidFill>
                  <a:srgbClr val="FFFF00"/>
                </a:solidFill>
              </a:rPr>
              <a:t>Видовдански устав је први устав јужнословенске државе, тачније Краљевине СХС. Име је добио по датуму доношења, 28. јуну 1921. године. Важио је до 6. јануара 1929. године. Процес усвајања Видовданског устава показаће велике политичке сукобе у новој држави. Иако су постојали ранији планови о доношењу устава (види упутства  Крфска декларација, Женевски споразум), устав је на крају донет тесном већином и прегласавањем на националној основи. За устав је гласало 223 посланика Уставотворне скупштине (Радикална странка, Демократска странка, Вошњакови земљорадници, Југословенска муслиманска организација и Национална турска странка). Против је било 35 посланика (социјалисти, републиканци и Српска земљорадничка странка), а апстинирао је чак 161 посланик - Хрватска републиканска сељачка странка (бојкотовала од почетка рад Скупштине), Комунистичка партија Југославије, Народни клуб и Југословенски клуб. </a:t>
            </a:r>
            <a:endParaRPr lang="sr-Cyrl-RS" sz="5400" dirty="0"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solidFill>
                  <a:srgbClr val="FFFF00"/>
                </a:solidFill>
              </a:rPr>
              <a:t>Краљевина СХС је одређена као уставна, парламентарна и наследна монархија, чији је језик српско-хрватско-словеначки (очигледна политичка формулација). Успостављено је унитарно уређење (теорија о троплеменом народу). Прокламована начела поделе власти била су деформисана каснијим одредбама, али је у принципу постојао парламентаризам.</a:t>
            </a:r>
            <a:endParaRPr lang="en-US" sz="2400" dirty="0" smtClean="0">
              <a:solidFill>
                <a:srgbClr val="FFFF00"/>
              </a:solidFill>
            </a:endParaRPr>
          </a:p>
          <a:p>
            <a:pPr algn="just"/>
            <a:r>
              <a:rPr lang="sr-Cyrl-CS" sz="2400" dirty="0" smtClean="0">
                <a:solidFill>
                  <a:srgbClr val="FFFF00"/>
                </a:solidFill>
              </a:rPr>
              <a:t>         Законодавну власт делили су краљ и народна скупштина. Краљ је имао широк круг овлашћења - законодавна иницијатива, санкција, промулгација закона, као и иницијатива и сагласност за промену устава. Имао је и право проглашења рата и закључења мира. Поседовао је и широка овлашћења у погледу постављања судија и распуштања скупштине. Уз то имао је класична овлашћења шефа државе.</a:t>
            </a:r>
            <a:endParaRPr lang="en-US" sz="2400" dirty="0" smtClean="0">
              <a:solidFill>
                <a:srgbClr val="FFFF00"/>
              </a:solidFill>
            </a:endParaRPr>
          </a:p>
          <a:p>
            <a:pPr algn="just"/>
            <a:r>
              <a:rPr lang="sr-Cyrl-CS" sz="2400" dirty="0" smtClean="0">
                <a:solidFill>
                  <a:srgbClr val="FFFF00"/>
                </a:solidFill>
              </a:rPr>
              <a:t>         Народна скупштина је била једнодомно представничко тело. Бирачко право било је  ограничено релативно високим старосним цензусом, а нису га имале ни жене. Сваки члан скупштине имао је право законодавне иницијативе, посланичког питања, интерпелације. У случају промене устава, скупштина се распуштала и бирала нова, што је имало значење скривеног уставотворног референдума.</a:t>
            </a:r>
            <a:endParaRPr lang="en-US" sz="2400" dirty="0" smtClean="0">
              <a:solidFill>
                <a:srgbClr val="FFFF00"/>
              </a:solidFill>
            </a:endParaRPr>
          </a:p>
          <a:p>
            <a:pPr algn="just"/>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solidFill>
                  <a:srgbClr val="FFFF00"/>
                </a:solidFill>
              </a:rPr>
              <a:t> Министарски савет је био одговоран и краљу и народној скупштини (орлеански парламентаризам), а министри нису морали бити из редова посланика. Постојала је и кривична и грађанска одговорност министара, уз специјалан Државни суд. Министарски савет имао је право законодавне иницијативе, издавање уредби за примену закона и оних са законском снагом у посебним случајевима.</a:t>
            </a:r>
            <a:endParaRPr lang="en-US" sz="2400" dirty="0" smtClean="0">
              <a:solidFill>
                <a:srgbClr val="FFFF00"/>
              </a:solidFill>
            </a:endParaRPr>
          </a:p>
          <a:p>
            <a:pPr algn="just"/>
            <a:r>
              <a:rPr lang="sr-Cyrl-CS" sz="2400" dirty="0" smtClean="0">
                <a:solidFill>
                  <a:srgbClr val="FFFF00"/>
                </a:solidFill>
              </a:rPr>
              <a:t>         Судови су били независни и организовали су се као првостепени, апелациони и Касациони суд (са седиштем у Загребу). Били су предвиђени и посебни управни судови (Државни савет и Главна контрола). Био је прописан и велики број                     социјално-економских права, као и посебан Привредни савет.</a:t>
            </a:r>
            <a:endParaRPr lang="en-US" sz="2400" dirty="0" smtClean="0">
              <a:solidFill>
                <a:srgbClr val="FFFF00"/>
              </a:solidFill>
            </a:endParaRPr>
          </a:p>
          <a:p>
            <a:pPr algn="just"/>
            <a:r>
              <a:rPr lang="sr-Cyrl-CS" sz="2400" dirty="0" smtClean="0">
                <a:solidFill>
                  <a:srgbClr val="FFFF00"/>
                </a:solidFill>
              </a:rPr>
              <a:t>         Јединице територијално-административне поделе су биле области, окрузи, срезови и општине. У пракси Устав није функционисао како је замишљено. Неке одредбе, пре свега у судству, нису поштоване и судство је остало разједињено. Парламент је био изложен опструкцијама, а краљ склон раду на своју руку. Испуњавање права грађана није било на високом нивоу у пракси. Читав устав делио је судбину политички и национално растрзане земље</a:t>
            </a:r>
            <a:r>
              <a:rPr lang="sr-Cyrl-CS" sz="2400" dirty="0" smtClean="0">
                <a:solidFill>
                  <a:srgbClr val="FFFF00"/>
                </a:solidFill>
              </a:rPr>
              <a:t>.</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a:bodyPr>
          <a:lstStyle/>
          <a:p>
            <a:pPr algn="just"/>
            <a:r>
              <a:rPr lang="sr-Cyrl-CS" sz="2400" dirty="0" smtClean="0"/>
              <a:t> </a:t>
            </a:r>
            <a:r>
              <a:rPr lang="sr-Cyrl-CS" sz="2400" dirty="0" smtClean="0">
                <a:solidFill>
                  <a:srgbClr val="FFFF00"/>
                </a:solidFill>
              </a:rPr>
              <a:t>Три недеље после прогласа уједињења образована је прва заједничка влада Срба, Хрвата и Словенаца. Она је била концентрациона, што значи да су  у њу ушли представници ових наших странака, свих племена и све три главне вере у земљи. Да би се то могло извести, ради што повољнијег утиска у народу, владу је требало проширити знатно више него што се у први мах замишљало. У њу је ушло 20 чланова, од којих су 18 били ресорни министри. Тако је од првог дана, пристанком свих, проширен круг заједничких послова и учињен један знатан корак ка централизацији власти, мада су задржане дотле постојеће покрајинске владе са њиховим ужим компетенцијама. </a:t>
            </a:r>
            <a:endParaRPr lang="en-US" sz="2400" dirty="0" smtClean="0">
              <a:solidFill>
                <a:srgbClr val="FFFF00"/>
              </a:solidFill>
            </a:endParaRPr>
          </a:p>
          <a:p>
            <a:pPr algn="just"/>
            <a:r>
              <a:rPr lang="sr-Cyrl-CS" sz="2400" dirty="0" smtClean="0">
                <a:solidFill>
                  <a:srgbClr val="FFFF00"/>
                </a:solidFill>
              </a:rPr>
              <a:t>         За председника владе није дошао Никола Пашић, који је испочетка био изабран за то место, као вођа најјаче странке у Србији и дотадањи шеф владе, него његов партијски друг Стојан Протић. Пашић је одређен за председника југословенске делегације за преговоре о миру.</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ru-RU" sz="2400" dirty="0" smtClean="0">
                <a:solidFill>
                  <a:srgbClr val="FFFF00"/>
                </a:solidFill>
              </a:rPr>
              <a:t> </a:t>
            </a:r>
            <a:r>
              <a:rPr lang="sr-Cyrl-CS" sz="2400" dirty="0" smtClean="0">
                <a:solidFill>
                  <a:srgbClr val="FFFF00"/>
                </a:solidFill>
              </a:rPr>
              <a:t> </a:t>
            </a:r>
            <a:r>
              <a:rPr lang="sr-Cyrl-CS" sz="2400" dirty="0" smtClean="0">
                <a:solidFill>
                  <a:srgbClr val="FFFF00"/>
                </a:solidFill>
              </a:rPr>
              <a:t>У своме делу о уставном праву Краљевине Срба, Хрвата и Словенаца, С. Јовановић је изложио општу тенденцију Видовданског устава: „Видовдански устав начињен је под претпоставком да су Срби, Хрвати и Словенци један народ и да се све разлике између њих своде на разлике имена, вере, азбуке (у случају Словенаца, још и неке разлике језика). Те разлике Видовдански устав оставио је недирнуте: свакоме племену обезбеђено је и његово посебно име, и његова посебна вера, и његова посебна азбука, односно језик: и српство, и хрватство, и словенство ушли су равноправно у сам државни појам. Али, даље од тога Видовдански устав није ишао. Он није дозвољавао могућности Србима, Хрватима, Словенцима да се развијају у својим одвојеним племенским областима. Тежње за племенским издвајањем сматрао је као једну сметњу за стварање јаке националне државе.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10000"/>
          </a:bodyPr>
          <a:lstStyle/>
          <a:p>
            <a:pPr algn="just"/>
            <a:r>
              <a:rPr lang="sr-Cyrl-CS" sz="2400" dirty="0" smtClean="0">
                <a:solidFill>
                  <a:srgbClr val="FFFF00"/>
                </a:solidFill>
              </a:rPr>
              <a:t> Краљ Петар је умро 16. августа 1921. године у Београду, у једној скромној и повученој вили на Топчидерском брду. Краљ Александар, који га је наследио, вршио је стварно краљевску власт као државни регент све од 11. јуна 1914, кад се краљ Петар због болести повукао од послова. У току рата, услед великих напора и узбуђења, болест старога краља само се погоршавала. Млади престолонаследник примио је дужност у најтежем моменту, неколико дана пред Сарајевски атентат, који ће и њега и целу Србију ставити пред најсудбоносније одлуке.</a:t>
            </a:r>
            <a:endParaRPr lang="en-US" sz="2400" dirty="0" smtClean="0">
              <a:solidFill>
                <a:srgbClr val="FFFF00"/>
              </a:solidFill>
            </a:endParaRPr>
          </a:p>
          <a:p>
            <a:pPr algn="just"/>
            <a:r>
              <a:rPr lang="sr-Cyrl-CS" sz="2400" dirty="0" smtClean="0">
                <a:solidFill>
                  <a:srgbClr val="FFFF00"/>
                </a:solidFill>
              </a:rPr>
              <a:t>         Најдуже незадовољни у нашем политичком животу остали су Хрвати. Њихово питање представља, све до распада СФРЈ, једно од најтежих унутрашњих питања Југославије. Оно је један од најглавнијих узрока за све политичке кризе од уједињења до распада. Нема ниједне владе којој оно није задавало најозбиљније тешкоће. Због њега је сав наш политички живот добио једно време карактер племенске борбе, потискујући интерес за сва друга крупна привредна и социјална питања, која су била од прворазредног значаја за развој друштва и државе.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solidFill>
                  <a:srgbClr val="FFFF00"/>
                </a:solidFill>
              </a:rPr>
              <a:t>Тако се дошло дотле да је земља, уместо у 14 или 15, била подељена у 33 области, од којих неке нису имале ни 200.000 становника. Очигледно је да је подела била лоша, неправедна и зато од првог дана изложена оштрој и оправданој критици.</a:t>
            </a:r>
            <a:endParaRPr lang="en-US" sz="2400" dirty="0" smtClean="0">
              <a:solidFill>
                <a:srgbClr val="FFFF00"/>
              </a:solidFill>
            </a:endParaRPr>
          </a:p>
          <a:p>
            <a:pPr algn="just"/>
            <a:r>
              <a:rPr lang="sr-Cyrl-CS" sz="2400" dirty="0" smtClean="0">
                <a:solidFill>
                  <a:srgbClr val="FFFF00"/>
                </a:solidFill>
              </a:rPr>
              <a:t>         Вођа Хрватске сељачке странке, С. Радић је у иностранству почео да тражи подршку за „хрватско питање“. Он је 1923. године напустио земљу, покушавајући да у Енглеској, СССР-у и Аустрији добије подршку за осамостаљивање хрватске државе. Аустрија је била немоћна, као поражена из недавно окончаног рата; Енглези су му објаснили да унутрашње спорове треба да решава на законит начин у својој земљи; у СССР-у су Радићеву борбу бољшевици хтели да употребе за јачање својих класних схватања и интереса међу Југословенима, а не за развијање хрватскога национализма. Пошто није постигао никакав успех, он се после скоро годину дана вратио у Загреб.</a:t>
            </a:r>
            <a:endParaRPr lang="en-US" sz="2400" dirty="0" smtClean="0">
              <a:solidFill>
                <a:srgbClr val="FFFF00"/>
              </a:solidFill>
            </a:endParaRPr>
          </a:p>
          <a:p>
            <a:pPr algn="just"/>
            <a:r>
              <a:rPr lang="sr-Cyrl-CS" sz="2400" dirty="0" smtClean="0">
                <a:solidFill>
                  <a:srgbClr val="FFFF00"/>
                </a:solidFill>
              </a:rPr>
              <a:t>         Његова партија коначно улази у скупштину приступајући опозицији и изазивајући оставку, до тада чврсте, радикалске владе. Веза Радићеваца са демократима изазвала је коначан расцеп у Демократској странци, из које је иступио Светозар Прибићевић, оснивајући нову странку „самосталних демократа“. </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TotalTime>
  <Words>2054</Words>
  <Application>Microsoft Office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ИСТОРИЈА ДРЖАВЕ И ПРАВА СРПСКОГ НАРОДА</vt:lpstr>
      <vt:lpstr>КРАЉЕВИНА СХС 1918-1929</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ДРЖАВЕ И ПРАВА СРПСКОГ НАРОДА</dc:title>
  <dc:creator>Zoran</dc:creator>
  <cp:lastModifiedBy>Zoran</cp:lastModifiedBy>
  <cp:revision>58</cp:revision>
  <dcterms:created xsi:type="dcterms:W3CDTF">2006-08-16T00:00:00Z</dcterms:created>
  <dcterms:modified xsi:type="dcterms:W3CDTF">2020-05-20T19:23:23Z</dcterms:modified>
</cp:coreProperties>
</file>