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9" r:id="rId9"/>
    <p:sldId id="270" r:id="rId10"/>
    <p:sldId id="271" r:id="rId11"/>
    <p:sldId id="272" r:id="rId12"/>
    <p:sldId id="273" r:id="rId13"/>
    <p:sldId id="274" r:id="rId14"/>
    <p:sldId id="275" r:id="rId15"/>
    <p:sldId id="27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58" autoAdjust="0"/>
    <p:restoredTop sz="94660"/>
  </p:normalViewPr>
  <p:slideViewPr>
    <p:cSldViewPr>
      <p:cViewPr varScale="1">
        <p:scale>
          <a:sx n="67" d="100"/>
          <a:sy n="67"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sr-Cyrl-RS" dirty="0" smtClean="0">
                <a:solidFill>
                  <a:srgbClr val="FFFF00"/>
                </a:solidFill>
              </a:rPr>
              <a:t>ИСТОРИЈА ДРЖАВЕ И ПРАВА СРПСКОГ НАРОДА</a:t>
            </a:r>
            <a:endParaRPr lang="en-US" dirty="0">
              <a:solidFill>
                <a:srgbClr val="FFFF00"/>
              </a:solidFill>
            </a:endParaRPr>
          </a:p>
        </p:txBody>
      </p:sp>
      <p:sp>
        <p:nvSpPr>
          <p:cNvPr id="5" name="Content Placeholder 4"/>
          <p:cNvSpPr>
            <a:spLocks noGrp="1"/>
          </p:cNvSpPr>
          <p:nvPr>
            <p:ph idx="1"/>
          </p:nvPr>
        </p:nvSpPr>
        <p:spPr/>
        <p:txBody>
          <a:bodyPr/>
          <a:lstStyle/>
          <a:p>
            <a:pPr algn="just">
              <a:buNone/>
            </a:pPr>
            <a:endParaRPr lang="sr-Cyrl-RS" dirty="0" smtClean="0">
              <a:solidFill>
                <a:srgbClr val="FFFF00"/>
              </a:solidFill>
            </a:endParaRPr>
          </a:p>
          <a:p>
            <a:pPr algn="just">
              <a:buNone/>
            </a:pPr>
            <a:r>
              <a:rPr lang="sr-Cyrl-RS" dirty="0" smtClean="0">
                <a:solidFill>
                  <a:srgbClr val="FFFF00"/>
                </a:solidFill>
              </a:rPr>
              <a:t>Седмо</a:t>
            </a:r>
            <a:r>
              <a:rPr lang="sr-Cyrl-RS" dirty="0" smtClean="0">
                <a:solidFill>
                  <a:srgbClr val="FFFF00"/>
                </a:solidFill>
              </a:rPr>
              <a:t> </a:t>
            </a:r>
            <a:r>
              <a:rPr lang="sr-Cyrl-RS" dirty="0" smtClean="0">
                <a:solidFill>
                  <a:srgbClr val="FFFF00"/>
                </a:solidFill>
              </a:rPr>
              <a:t>предавање за време ванредног стања.</a:t>
            </a:r>
          </a:p>
          <a:p>
            <a:pPr algn="just">
              <a:buNone/>
            </a:pPr>
            <a:endParaRPr lang="sr-Cyrl-RS" dirty="0" smtClean="0">
              <a:solidFill>
                <a:srgbClr val="FFFF00"/>
              </a:solidFill>
            </a:endParaRPr>
          </a:p>
          <a:p>
            <a:pPr algn="just">
              <a:buNone/>
            </a:pPr>
            <a:r>
              <a:rPr lang="sr-Cyrl-CS" dirty="0" smtClean="0">
                <a:solidFill>
                  <a:srgbClr val="FFFF00"/>
                </a:solidFill>
              </a:rPr>
              <a:t>П</a:t>
            </a:r>
            <a:r>
              <a:rPr lang="sr-Cyrl-RS" dirty="0" smtClean="0">
                <a:solidFill>
                  <a:srgbClr val="FFFF00"/>
                </a:solidFill>
              </a:rPr>
              <a:t>роф. др Душан Јеротијевић</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ru-RU" sz="2400" dirty="0" smtClean="0">
                <a:solidFill>
                  <a:srgbClr val="FFFF00"/>
                </a:solidFill>
              </a:rPr>
              <a:t> Из рата је Србија изашла увећана за 32.000 км</a:t>
            </a:r>
            <a:r>
              <a:rPr lang="ru-RU" sz="2400" baseline="30000" dirty="0" smtClean="0">
                <a:solidFill>
                  <a:srgbClr val="FFFF00"/>
                </a:solidFill>
              </a:rPr>
              <a:t>2  </a:t>
            </a:r>
            <a:r>
              <a:rPr lang="ru-RU" sz="2400" dirty="0" smtClean="0">
                <a:solidFill>
                  <a:srgbClr val="FFFF00"/>
                </a:solidFill>
              </a:rPr>
              <a:t>и за 1,5 милиона становника. Укупна површина Србије је сада износила 87.800 км</a:t>
            </a:r>
            <a:r>
              <a:rPr lang="ru-RU" sz="2400" baseline="30000" dirty="0" smtClean="0">
                <a:solidFill>
                  <a:srgbClr val="FFFF00"/>
                </a:solidFill>
              </a:rPr>
              <a:t>2</a:t>
            </a:r>
            <a:r>
              <a:rPr lang="ru-RU" sz="2400" dirty="0" smtClean="0">
                <a:solidFill>
                  <a:srgbClr val="FFFF00"/>
                </a:solidFill>
              </a:rPr>
              <a:t> а Црне Горе 15.300 км</a:t>
            </a:r>
            <a:r>
              <a:rPr lang="ru-RU" sz="2400" baseline="30000" dirty="0" smtClean="0">
                <a:solidFill>
                  <a:srgbClr val="FFFF00"/>
                </a:solidFill>
              </a:rPr>
              <a:t>2</a:t>
            </a:r>
            <a:r>
              <a:rPr lang="ru-RU" sz="2400" dirty="0" smtClean="0">
                <a:solidFill>
                  <a:srgbClr val="FFFF00"/>
                </a:solidFill>
              </a:rPr>
              <a:t>. Две српска државе су добиле (коначно) заједничку границу. Аустро-Угарска је наставила провокације из Албаније (упади шиптарских банди преко границе) покушавајући да ума</a:t>
            </a:r>
            <a:r>
              <a:rPr lang="sr-Cyrl-CS" sz="2400" dirty="0" smtClean="0">
                <a:solidFill>
                  <a:srgbClr val="FFFF00"/>
                </a:solidFill>
              </a:rPr>
              <a:t>њ</a:t>
            </a:r>
            <a:r>
              <a:rPr lang="ru-RU" sz="2400" dirty="0" smtClean="0">
                <a:solidFill>
                  <a:srgbClr val="FFFF00"/>
                </a:solidFill>
              </a:rPr>
              <a:t>и значај дотадаш</a:t>
            </a:r>
            <a:r>
              <a:rPr lang="sr-Cyrl-CS" sz="2400" dirty="0" smtClean="0">
                <a:solidFill>
                  <a:srgbClr val="FFFF00"/>
                </a:solidFill>
              </a:rPr>
              <a:t>њ</a:t>
            </a:r>
            <a:r>
              <a:rPr lang="ru-RU" sz="2400" dirty="0" smtClean="0">
                <a:solidFill>
                  <a:srgbClr val="FFFF00"/>
                </a:solidFill>
              </a:rPr>
              <a:t>их српских победа. Српске трупе су се из Албаније повукле    19. октобра 1913. године, после аустроугарског ултиматума.</a:t>
            </a:r>
            <a:endParaRPr lang="en-US" sz="2400" dirty="0" smtClean="0">
              <a:solidFill>
                <a:srgbClr val="FFFF00"/>
              </a:solidFill>
            </a:endParaRPr>
          </a:p>
          <a:p>
            <a:pPr algn="just"/>
            <a:r>
              <a:rPr lang="ru-RU" sz="2400" dirty="0" smtClean="0">
                <a:solidFill>
                  <a:srgbClr val="FFFF00"/>
                </a:solidFill>
              </a:rPr>
              <a:t>         Победе српске војске имале су велики одјек међу Србима у Аустро-Угарској као и осталим словенским народима (Хрватима, Словенцима, Чесима, Словацима). Југословенски покрет је знатно ојачао. Аустро-Угарска је сматрала да оваква Србија представ</a:t>
            </a:r>
            <a:r>
              <a:rPr lang="sr-Cyrl-CS" sz="2400" dirty="0" smtClean="0">
                <a:solidFill>
                  <a:srgbClr val="FFFF00"/>
                </a:solidFill>
              </a:rPr>
              <a:t>љ</a:t>
            </a:r>
            <a:r>
              <a:rPr lang="ru-RU" sz="2400" dirty="0" smtClean="0">
                <a:solidFill>
                  <a:srgbClr val="FFFF00"/>
                </a:solidFill>
              </a:rPr>
              <a:t>а прет</a:t>
            </a:r>
            <a:r>
              <a:rPr lang="sr-Cyrl-CS" sz="2400" dirty="0" smtClean="0">
                <a:solidFill>
                  <a:srgbClr val="FFFF00"/>
                </a:solidFill>
              </a:rPr>
              <a:t>њ</a:t>
            </a:r>
            <a:r>
              <a:rPr lang="ru-RU" sz="2400" dirty="0" smtClean="0">
                <a:solidFill>
                  <a:srgbClr val="FFFF00"/>
                </a:solidFill>
              </a:rPr>
              <a:t>у за </a:t>
            </a:r>
            <a:r>
              <a:rPr lang="sr-Cyrl-CS" sz="2400" dirty="0" smtClean="0">
                <a:solidFill>
                  <a:srgbClr val="FFFF00"/>
                </a:solidFill>
              </a:rPr>
              <a:t>њ</a:t>
            </a:r>
            <a:r>
              <a:rPr lang="ru-RU" sz="2400" dirty="0" smtClean="0">
                <a:solidFill>
                  <a:srgbClr val="FFFF00"/>
                </a:solidFill>
              </a:rPr>
              <a:t>ен опстанак. Она је чекала тренутак за обрачун са Србијом, а Немачка за коначни обрачун са Антантом. Светски сукоб је био на помолу. Србија је у кратком периоду до почетка Првог светског рата, успела само да ојача своје везе са Антантом и започне преговоре о уједи</a:t>
            </a:r>
            <a:r>
              <a:rPr lang="sr-Cyrl-CS" sz="2400" dirty="0" smtClean="0">
                <a:solidFill>
                  <a:srgbClr val="FFFF00"/>
                </a:solidFill>
              </a:rPr>
              <a:t>њ</a:t>
            </a:r>
            <a:r>
              <a:rPr lang="ru-RU" sz="2400" dirty="0" smtClean="0">
                <a:solidFill>
                  <a:srgbClr val="FFFF00"/>
                </a:solidFill>
              </a:rPr>
              <a:t>е</a:t>
            </a:r>
            <a:r>
              <a:rPr lang="sr-Cyrl-CS" sz="2400" dirty="0" smtClean="0">
                <a:solidFill>
                  <a:srgbClr val="FFFF00"/>
                </a:solidFill>
              </a:rPr>
              <a:t>њ</a:t>
            </a:r>
            <a:r>
              <a:rPr lang="ru-RU" sz="2400" dirty="0" smtClean="0">
                <a:solidFill>
                  <a:srgbClr val="FFFF00"/>
                </a:solidFill>
              </a:rPr>
              <a:t>у са Црном Гором (што је била обострана же</a:t>
            </a:r>
            <a:r>
              <a:rPr lang="sr-Cyrl-CS" sz="2400" dirty="0" smtClean="0">
                <a:solidFill>
                  <a:srgbClr val="FFFF00"/>
                </a:solidFill>
              </a:rPr>
              <a:t>љ</a:t>
            </a:r>
            <a:r>
              <a:rPr lang="ru-RU" sz="2400" dirty="0" smtClean="0">
                <a:solidFill>
                  <a:srgbClr val="FFFF00"/>
                </a:solidFill>
              </a:rPr>
              <a:t>а). Једно значајно поглав</a:t>
            </a:r>
            <a:r>
              <a:rPr lang="sr-Cyrl-CS" sz="2400" dirty="0" smtClean="0">
                <a:solidFill>
                  <a:srgbClr val="FFFF00"/>
                </a:solidFill>
              </a:rPr>
              <a:t>љ</a:t>
            </a:r>
            <a:r>
              <a:rPr lang="ru-RU" sz="2400" dirty="0" smtClean="0">
                <a:solidFill>
                  <a:srgbClr val="FFFF00"/>
                </a:solidFill>
              </a:rPr>
              <a:t>е у историји српског народа је завршено са венцем победе, а нова велика искуше</a:t>
            </a:r>
            <a:r>
              <a:rPr lang="sr-Cyrl-CS" sz="2400" dirty="0" smtClean="0">
                <a:solidFill>
                  <a:srgbClr val="FFFF00"/>
                </a:solidFill>
              </a:rPr>
              <a:t>њ</a:t>
            </a:r>
            <a:r>
              <a:rPr lang="ru-RU" sz="2400" dirty="0" smtClean="0">
                <a:solidFill>
                  <a:srgbClr val="FFFF00"/>
                </a:solidFill>
              </a:rPr>
              <a:t>а су била на помолу.</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FontTx/>
              <a:buChar char="-"/>
            </a:pPr>
            <a:r>
              <a:rPr lang="sr-Cyrl-CS" sz="2400" dirty="0" smtClean="0"/>
              <a:t> </a:t>
            </a:r>
            <a:r>
              <a:rPr lang="sr-Cyrl-CS" sz="2400" dirty="0" smtClean="0">
                <a:solidFill>
                  <a:srgbClr val="FFFF00"/>
                </a:solidFill>
              </a:rPr>
              <a:t>Упркос стабилизовању фронта у Македонији, жеља бугарске владе за мир је настала због догађаја који су били далеко од Македоније. Примирје је потписано  31. јула, а питања територија су решена споразумом из Букурешта и Цариграда. Букурештански споразум је закључен 10. августа 1913. године између српских, грчких, црногорских и бугарских делегата, чиме је окончан Други балкански рат. </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r>
              <a:rPr lang="sr-Cyrl-CS" sz="2400" dirty="0" smtClean="0">
                <a:solidFill>
                  <a:srgbClr val="FFFF00"/>
                </a:solidFill>
              </a:rPr>
              <a:t>На Видовдан, 28. јуна 1914. године у Сарајеву убијен је аустроугарски  надвојвода (ерцхерцог) Франц Фердинанд. Омладинац Недељко Чабриновић је најпре бацио бомбу на престолонаследника, али је надвојвода тог пута остао неповређен. Непун сат касније, Гаврило Принцип је из испалио два хица и усмртио надвојводу и, грешком, његову супругу Софију војвоткињу Хоенберг. Оба атентатора су одмах била ухваћена.</a:t>
            </a:r>
            <a:endParaRPr lang="en-US" sz="2400" dirty="0" smtClean="0">
              <a:solidFill>
                <a:srgbClr val="FFFF00"/>
              </a:solidFill>
            </a:endParaRPr>
          </a:p>
          <a:p>
            <a:pPr algn="just"/>
            <a:r>
              <a:rPr lang="sr-Cyrl-CS" sz="2400" dirty="0" smtClean="0">
                <a:solidFill>
                  <a:srgbClr val="FFFF00"/>
                </a:solidFill>
              </a:rPr>
              <a:t>         Следећих дана полиција је ухапсила још тројицу њих: Трифка Грабежа, Васу Чубриловића и Цветка Поповића. Мухамед Мехмедбашић успео је да побегне и да се пребаци у Црну Гору. Оптужница је подигнута против 25 лица. Сви ухапшени били су аустроугарски држављани. </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FontTx/>
              <a:buChar char="-"/>
            </a:pPr>
            <a:r>
              <a:rPr lang="sr-Cyrl-CS" sz="2400" dirty="0" smtClean="0"/>
              <a:t> </a:t>
            </a:r>
            <a:r>
              <a:rPr lang="sr-Cyrl-CS" sz="2400" dirty="0" smtClean="0">
                <a:solidFill>
                  <a:srgbClr val="FFFF00"/>
                </a:solidFill>
              </a:rPr>
              <a:t>Држање званичне Србије после првих вести о Сарајевском атентату било је у складу са уобичајним реаговањима у тим приликама, али и са извесном журбом да се суседној сили предочи како влада у Београду не само што жали, већ и осуђује учињени злочин. Српски посланик у Бечу, Јован М. Јовановић ,телеграфисао је у Београд у 19:16 часова. Влада је у 22:30 часова одговорила и наложила Јовановићу да изјави у име краљевске владе министру иностраних дела најдубље саучешће. Такође, представници владе одмах су изјавили саучешће аустријском посланику у Београду. </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lnSpcReduction="10000"/>
          </a:bodyPr>
          <a:lstStyle/>
          <a:p>
            <a:pPr algn="just"/>
            <a:r>
              <a:rPr lang="sr-Cyrl-CS" sz="2400" dirty="0" smtClean="0">
                <a:solidFill>
                  <a:srgbClr val="FFFF00"/>
                </a:solidFill>
              </a:rPr>
              <a:t> Јован М. Јовановић се у Бечу узалуд трудио да оспори оптужбе против своје земље и да делује у правцу смиривања тензија. Када су 2. јула у Беч пренесена тела убијених, надвојводе и његове супруге, спуштена је у његовом стану застава на пола копља. Прве недеље јула ни по чему нису наговештавале оно што се спремало. </a:t>
            </a:r>
            <a:endParaRPr lang="en-US" sz="2400" dirty="0" smtClean="0">
              <a:solidFill>
                <a:srgbClr val="FFFF00"/>
              </a:solidFill>
            </a:endParaRPr>
          </a:p>
          <a:p>
            <a:pPr algn="just"/>
            <a:r>
              <a:rPr lang="sr-Cyrl-CS" sz="2400" dirty="0" smtClean="0">
                <a:solidFill>
                  <a:srgbClr val="FFFF00"/>
                </a:solidFill>
              </a:rPr>
              <a:t>Убрзо се чуло да се барон Гизл враћа у Београд на своје место аустроугарског посланика, па је ова вест примљена са олакшањем. Ипак, све су ово биле варке политичких и војних врхова Аустрије и Немачке којима су они хтели да добију на времену за припрему, како би могли да изненаде непријатеља. Знајући да могу да изврше мобилизацију и концетрацију снага знатно пре Француза, а неупоредиво пре Руса, Немци су хтели да једним муњевитим продором кроз Белгију за неколико недеља баце Француску на колена, а да потом прегрупишу армије и нанесу одлучујући пораз Русији.</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sr-Cyrl-CS" sz="2400" dirty="0" smtClean="0">
                <a:solidFill>
                  <a:srgbClr val="FFFF00"/>
                </a:solidFill>
              </a:rPr>
              <a:t> Посланик Гизл је 23. јула 1914. године у 18 часова предао ултимативну ноту заступнику српског председника владе Лазару Пачу, министру финансија. Одговор је изричито тражен у року од 48 часова. </a:t>
            </a:r>
            <a:endParaRPr lang="en-US" sz="2400" dirty="0" smtClean="0">
              <a:solidFill>
                <a:srgbClr val="FFFF00"/>
              </a:solidFill>
            </a:endParaRPr>
          </a:p>
          <a:p>
            <a:pPr algn="just"/>
            <a:r>
              <a:rPr lang="sr-Cyrl-CS" sz="2400" dirty="0" smtClean="0">
                <a:solidFill>
                  <a:srgbClr val="FFFF00"/>
                </a:solidFill>
              </a:rPr>
              <a:t>Уз опширну оптужбу Србије, изложену око основне тезе да се идеја о атентату родила у Београду, да су оружје и муницију дали официри и чиновници чланови народне одбране и да су пребацивање у Босну извеле старешине српске пограничне службе, ултимативни захтев је изложен у десет тачака. Од Владе Србије се тражило да забрани све публикације које пишу против Аустро-Угарске и својом општом тенденцију угрожавају њен територијални интегритет; да одмах распусти Народну одбрану и слична удружења и да спречи да она наставе свој рад под другим именом и у другом </a:t>
            </a:r>
            <a:r>
              <a:rPr lang="sr-Cyrl-CS" sz="2400" dirty="0" smtClean="0">
                <a:solidFill>
                  <a:srgbClr val="FFFF00"/>
                </a:solidFill>
              </a:rPr>
              <a:t>виду.</a:t>
            </a:r>
            <a:endParaRPr lang="en-US" sz="2400" dirty="0" smtClean="0">
              <a:solidFill>
                <a:srgbClr val="FFFF00"/>
              </a:solidFill>
            </a:endParaRPr>
          </a:p>
          <a:p>
            <a:pPr algn="just"/>
            <a:r>
              <a:rPr lang="sr-Cyrl-CS" sz="2400" dirty="0" smtClean="0">
                <a:solidFill>
                  <a:srgbClr val="FFFF00"/>
                </a:solidFill>
              </a:rPr>
              <a:t>Тражено је и  да се прихвати сарадња органа царско-краљевске владе у угушивању субверзивног покрета управљеног против територијалног интегритета Царства; да се отвори истрага против учесника у Сарајевском атентату и да се прихвати да у овој истрази учествују органи Аустро-Угарске; да се одмах ухапсе Војислав Танкосића и Милан </a:t>
            </a:r>
            <a:r>
              <a:rPr lang="sr-Cyrl-CS" sz="2400" dirty="0" smtClean="0">
                <a:solidFill>
                  <a:srgbClr val="FFFF00"/>
                </a:solidFill>
              </a:rPr>
              <a:t>Цигановић.</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lstStyle/>
          <a:p>
            <a:pPr algn="just">
              <a:buNone/>
            </a:pPr>
            <a:r>
              <a:rPr lang="sr-Cyrl-RS" dirty="0" smtClean="0">
                <a:solidFill>
                  <a:srgbClr val="FFFF00"/>
                </a:solidFill>
              </a:rPr>
              <a:t>Питања:</a:t>
            </a:r>
          </a:p>
          <a:p>
            <a:pPr algn="just">
              <a:buFontTx/>
              <a:buChar char="-"/>
            </a:pPr>
            <a:r>
              <a:rPr lang="sr-Cyrl-RS" dirty="0" smtClean="0">
                <a:solidFill>
                  <a:srgbClr val="FFFF00"/>
                </a:solidFill>
              </a:rPr>
              <a:t>Ко су биле чланице Балканског савеза?</a:t>
            </a:r>
            <a:endParaRPr lang="sr-Cyrl-RS" dirty="0" smtClean="0">
              <a:solidFill>
                <a:srgbClr val="FFFF00"/>
              </a:solidFill>
            </a:endParaRPr>
          </a:p>
          <a:p>
            <a:pPr algn="just">
              <a:buFontTx/>
              <a:buChar char="-"/>
            </a:pPr>
            <a:r>
              <a:rPr lang="sr-Cyrl-RS" dirty="0" smtClean="0">
                <a:solidFill>
                  <a:srgbClr val="FFFF00"/>
                </a:solidFill>
              </a:rPr>
              <a:t>Која је најзначајнија српска победа у Првом балканском рату</a:t>
            </a:r>
            <a:r>
              <a:rPr lang="sr-Cyrl-RS" dirty="0" smtClean="0">
                <a:solidFill>
                  <a:srgbClr val="FFFF00"/>
                </a:solidFill>
              </a:rPr>
              <a:t>?</a:t>
            </a:r>
            <a:endParaRPr lang="sr-Cyrl-RS" dirty="0" smtClean="0">
              <a:solidFill>
                <a:srgbClr val="FFFF00"/>
              </a:solidFill>
            </a:endParaRPr>
          </a:p>
          <a:p>
            <a:pPr algn="just">
              <a:buFontTx/>
              <a:buChar char="-"/>
            </a:pPr>
            <a:r>
              <a:rPr lang="sr-Cyrl-RS" dirty="0" smtClean="0">
                <a:solidFill>
                  <a:srgbClr val="FFFF00"/>
                </a:solidFill>
              </a:rPr>
              <a:t>Која је била заједничка акција српске и бугарске војске</a:t>
            </a:r>
            <a:r>
              <a:rPr lang="sr-Cyrl-RS" dirty="0" smtClean="0">
                <a:solidFill>
                  <a:srgbClr val="FFFF00"/>
                </a:solidFill>
              </a:rPr>
              <a:t>?</a:t>
            </a:r>
            <a:endParaRPr lang="sr-Cyrl-RS" dirty="0" smtClean="0">
              <a:solidFill>
                <a:srgbClr val="FFFF00"/>
              </a:solidFill>
            </a:endParaRPr>
          </a:p>
          <a:p>
            <a:pPr algn="just">
              <a:buFontTx/>
              <a:buChar char="-"/>
            </a:pPr>
            <a:r>
              <a:rPr lang="sr-Cyrl-RS" dirty="0" smtClean="0">
                <a:solidFill>
                  <a:srgbClr val="FFFF00"/>
                </a:solidFill>
              </a:rPr>
              <a:t>Где је Бугарска напала Србију у Другом балканском рату</a:t>
            </a:r>
            <a:r>
              <a:rPr lang="sr-Cyrl-RS" dirty="0" smtClean="0">
                <a:solidFill>
                  <a:srgbClr val="FFFF00"/>
                </a:solidFill>
              </a:rPr>
              <a:t>?</a:t>
            </a:r>
            <a:endParaRPr lang="sr-Cyrl-RS" dirty="0" smtClean="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lstStyle/>
          <a:p>
            <a:pPr algn="ctr">
              <a:buNone/>
            </a:pPr>
            <a:endParaRPr lang="sr-Cyrl-RS" dirty="0" smtClean="0">
              <a:solidFill>
                <a:srgbClr val="FFFF00"/>
              </a:solidFill>
            </a:endParaRPr>
          </a:p>
          <a:p>
            <a:pPr algn="ctr">
              <a:buNone/>
            </a:pPr>
            <a:r>
              <a:rPr lang="sr-Cyrl-RS" dirty="0" smtClean="0">
                <a:solidFill>
                  <a:srgbClr val="FFFF00"/>
                </a:solidFill>
              </a:rPr>
              <a:t>Толико за сада.</a:t>
            </a:r>
          </a:p>
          <a:p>
            <a:pPr algn="ctr">
              <a:buNone/>
            </a:pPr>
            <a:r>
              <a:rPr lang="sr-Cyrl-RS" dirty="0" smtClean="0">
                <a:solidFill>
                  <a:srgbClr val="FFFF00"/>
                </a:solidFill>
              </a:rPr>
              <a:t>Надам се скором виђењу.</a:t>
            </a:r>
          </a:p>
          <a:p>
            <a:pPr algn="ctr">
              <a:buNone/>
            </a:pPr>
            <a:endParaRPr lang="sr-Cyrl-RS" dirty="0" smtClean="0">
              <a:solidFill>
                <a:srgbClr val="FFFF00"/>
              </a:solidFill>
            </a:endParaRPr>
          </a:p>
          <a:p>
            <a:pPr algn="ctr">
              <a:buNone/>
            </a:pPr>
            <a:endParaRPr lang="sr-Cyrl-RS" dirty="0" smtClean="0">
              <a:solidFill>
                <a:srgbClr val="FFFF00"/>
              </a:solidFill>
            </a:endParaRPr>
          </a:p>
          <a:p>
            <a:pPr algn="ctr">
              <a:buNone/>
            </a:pPr>
            <a:r>
              <a:rPr lang="sr-Cyrl-CS" dirty="0" smtClean="0">
                <a:solidFill>
                  <a:srgbClr val="FFFF00"/>
                </a:solidFill>
              </a:rPr>
              <a:t>С</a:t>
            </a:r>
            <a:r>
              <a:rPr lang="sr-Cyrl-RS" dirty="0" smtClean="0">
                <a:solidFill>
                  <a:srgbClr val="FFFF00"/>
                </a:solidFill>
              </a:rPr>
              <a:t>ва питања на мејл: </a:t>
            </a:r>
            <a:r>
              <a:rPr lang="sr-Latn-BA" smtClean="0">
                <a:solidFill>
                  <a:srgbClr val="FFFF00"/>
                </a:solidFill>
              </a:rPr>
              <a:t>dusanjerotijevic@gmail.com</a:t>
            </a:r>
            <a:endParaRPr lang="sr-Cyrl-RS" dirty="0" smtClean="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sr-Cyrl-RS" sz="3600" dirty="0" smtClean="0">
                <a:solidFill>
                  <a:srgbClr val="FFFF00"/>
                </a:solidFill>
              </a:rPr>
              <a:t>СРБИЈА 1912-1914</a:t>
            </a:r>
            <a:endParaRPr lang="en-US" sz="3600" dirty="0">
              <a:solidFill>
                <a:srgbClr val="FFFF00"/>
              </a:solidFill>
            </a:endParaRPr>
          </a:p>
        </p:txBody>
      </p:sp>
      <p:sp>
        <p:nvSpPr>
          <p:cNvPr id="5" name="Content Placeholder 4"/>
          <p:cNvSpPr>
            <a:spLocks noGrp="1"/>
          </p:cNvSpPr>
          <p:nvPr>
            <p:ph idx="1"/>
          </p:nvPr>
        </p:nvSpPr>
        <p:spPr/>
        <p:txBody>
          <a:bodyPr/>
          <a:lstStyle/>
          <a:p>
            <a:pPr algn="just">
              <a:buNone/>
            </a:pPr>
            <a:endParaRPr lang="sr-Cyrl-RS" dirty="0" smtClean="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62500" lnSpcReduction="20000"/>
          </a:bodyPr>
          <a:lstStyle/>
          <a:p>
            <a:pPr algn="just"/>
            <a:r>
              <a:rPr lang="ru-RU" dirty="0" smtClean="0">
                <a:solidFill>
                  <a:srgbClr val="FFFF00"/>
                </a:solidFill>
              </a:rPr>
              <a:t>Уговор о пријате</a:t>
            </a:r>
            <a:r>
              <a:rPr lang="sr-Cyrl-CS" dirty="0" smtClean="0">
                <a:solidFill>
                  <a:srgbClr val="FFFF00"/>
                </a:solidFill>
              </a:rPr>
              <a:t>љ</a:t>
            </a:r>
            <a:r>
              <a:rPr lang="ru-RU" dirty="0" smtClean="0">
                <a:solidFill>
                  <a:srgbClr val="FFFF00"/>
                </a:solidFill>
              </a:rPr>
              <a:t>ству и савезу  између Србије и Бугарске коначно је потписан 13. фебруара 1912. године, са тајним додатком и војном конвенцијом (потписаном 2. јула исте године). Поред тога, постојала су и два споразума генералштабова Србије и Бугарске. Овај споразум је био и круна дипломатског рада Милована Миловановића. На жалост, овај велики српски дипломата није дочекао плодове свога рада. Умро је у јуну 1912. године у напону снаге са            49 година.</a:t>
            </a:r>
            <a:endParaRPr lang="en-US" dirty="0" smtClean="0">
              <a:solidFill>
                <a:srgbClr val="FFFF00"/>
              </a:solidFill>
            </a:endParaRPr>
          </a:p>
          <a:p>
            <a:pPr algn="just"/>
            <a:r>
              <a:rPr lang="ru-RU" dirty="0" smtClean="0">
                <a:solidFill>
                  <a:srgbClr val="FFFF00"/>
                </a:solidFill>
              </a:rPr>
              <a:t>         Наведени уговор био је уперен против Турске, Аустро-Угарске и Румуније (због румунских аспирација на Добру</a:t>
            </a:r>
            <a:r>
              <a:rPr lang="sr-Cyrl-CS" dirty="0" smtClean="0">
                <a:solidFill>
                  <a:srgbClr val="FFFF00"/>
                </a:solidFill>
              </a:rPr>
              <a:t>џ</a:t>
            </a:r>
            <a:r>
              <a:rPr lang="ru-RU" dirty="0" smtClean="0">
                <a:solidFill>
                  <a:srgbClr val="FFFF00"/>
                </a:solidFill>
              </a:rPr>
              <a:t>у). У случају рата са Турском било је предвиђено да Бугарска делује са најма</a:t>
            </a:r>
            <a:r>
              <a:rPr lang="sr-Cyrl-CS" dirty="0" smtClean="0">
                <a:solidFill>
                  <a:srgbClr val="FFFF00"/>
                </a:solidFill>
              </a:rPr>
              <a:t>њ</a:t>
            </a:r>
            <a:r>
              <a:rPr lang="ru-RU" dirty="0" smtClean="0">
                <a:solidFill>
                  <a:srgbClr val="FFFF00"/>
                </a:solidFill>
              </a:rPr>
              <a:t>е 200.000 војника, а Србија са најма</a:t>
            </a:r>
            <a:r>
              <a:rPr lang="sr-Cyrl-CS" dirty="0" smtClean="0">
                <a:solidFill>
                  <a:srgbClr val="FFFF00"/>
                </a:solidFill>
              </a:rPr>
              <a:t>њ</a:t>
            </a:r>
            <a:r>
              <a:rPr lang="ru-RU" dirty="0" smtClean="0">
                <a:solidFill>
                  <a:srgbClr val="FFFF00"/>
                </a:solidFill>
              </a:rPr>
              <a:t>е 150.000. Прецизиране су и обавезе Бугарске у случају напада Аустро-Угарске на Србију и обавезе Србије у случају напада Румуније на Бугарску.  Кра</a:t>
            </a:r>
            <a:r>
              <a:rPr lang="sr-Cyrl-CS" dirty="0" smtClean="0">
                <a:solidFill>
                  <a:srgbClr val="FFFF00"/>
                </a:solidFill>
              </a:rPr>
              <a:t>љ</a:t>
            </a:r>
            <a:r>
              <a:rPr lang="ru-RU" dirty="0" smtClean="0">
                <a:solidFill>
                  <a:srgbClr val="FFFF00"/>
                </a:solidFill>
              </a:rPr>
              <a:t> Фердинанд је обавезе против Аустро-Угарске потписао тек под прет</a:t>
            </a:r>
            <a:r>
              <a:rPr lang="sr-Cyrl-CS" dirty="0" smtClean="0">
                <a:solidFill>
                  <a:srgbClr val="FFFF00"/>
                </a:solidFill>
              </a:rPr>
              <a:t>њ</a:t>
            </a:r>
            <a:r>
              <a:rPr lang="ru-RU" dirty="0" smtClean="0">
                <a:solidFill>
                  <a:srgbClr val="FFFF00"/>
                </a:solidFill>
              </a:rPr>
              <a:t>ом француске владе да Бугарској неће одобрити тражени зајам. Уговором је било предвиђено и да све ослобођене области у Македонији дођу под заједничку власт. Неспорно српске територије биле су северно од Шар-планине, а неспорно бугарске, источно од реке Струме. Територија између     Шар-планине, Струме и Егејског мора је означена као спорна. У овој зони  линија разграничења је повучена од Големог врха изнад Криве Паланке, преко Сопота на Вардару до Охридског језера. Арбитар по овом пита</a:t>
            </a:r>
            <a:r>
              <a:rPr lang="sr-Cyrl-CS" dirty="0" smtClean="0">
                <a:solidFill>
                  <a:srgbClr val="FFFF00"/>
                </a:solidFill>
              </a:rPr>
              <a:t>њ</a:t>
            </a:r>
            <a:r>
              <a:rPr lang="ru-RU" dirty="0" smtClean="0">
                <a:solidFill>
                  <a:srgbClr val="FFFF00"/>
                </a:solidFill>
              </a:rPr>
              <a:t>у био је руски цар.</a:t>
            </a:r>
            <a:endParaRPr lang="en-US" dirty="0" smtClean="0">
              <a:solidFill>
                <a:srgbClr val="FFFF00"/>
              </a:solidFill>
            </a:endParaRPr>
          </a:p>
          <a:p>
            <a:pPr lvl="1" algn="just">
              <a:buFontTx/>
              <a:buChar char="-"/>
            </a:pP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r>
              <a:rPr lang="ru-RU" sz="2400" dirty="0" smtClean="0">
                <a:solidFill>
                  <a:srgbClr val="FFFF00"/>
                </a:solidFill>
              </a:rPr>
              <a:t> Бугарско-грчки споразум је потписан 29. маја 1912. године, а војни 5. октобра исте године. Споразум се односио само на Турску.</a:t>
            </a:r>
            <a:endParaRPr lang="en-US" sz="2400" dirty="0" smtClean="0">
              <a:solidFill>
                <a:srgbClr val="FFFF00"/>
              </a:solidFill>
            </a:endParaRPr>
          </a:p>
          <a:p>
            <a:pPr algn="just"/>
            <a:r>
              <a:rPr lang="ru-RU" sz="2400" dirty="0" smtClean="0">
                <a:solidFill>
                  <a:srgbClr val="FFFF00"/>
                </a:solidFill>
              </a:rPr>
              <a:t>         Црна Гора и Бугарска су зак</a:t>
            </a:r>
            <a:r>
              <a:rPr lang="sr-Cyrl-CS" sz="2400" dirty="0" smtClean="0">
                <a:solidFill>
                  <a:srgbClr val="FFFF00"/>
                </a:solidFill>
              </a:rPr>
              <a:t>љ</a:t>
            </a:r>
            <a:r>
              <a:rPr lang="ru-RU" sz="2400" dirty="0" smtClean="0">
                <a:solidFill>
                  <a:srgbClr val="FFFF00"/>
                </a:solidFill>
              </a:rPr>
              <a:t>училе усмени споразум о војној акцији против Турске септембра 1912. године. </a:t>
            </a:r>
            <a:endParaRPr lang="en-US" sz="2400" dirty="0" smtClean="0">
              <a:solidFill>
                <a:srgbClr val="FFFF00"/>
              </a:solidFill>
            </a:endParaRPr>
          </a:p>
          <a:p>
            <a:pPr algn="just"/>
            <a:r>
              <a:rPr lang="ru-RU" sz="2400" dirty="0" smtClean="0">
                <a:solidFill>
                  <a:srgbClr val="FFFF00"/>
                </a:solidFill>
              </a:rPr>
              <a:t>         Србија и Грчка нису преговоре крунисале уговором, али то није омело ствара</a:t>
            </a:r>
            <a:r>
              <a:rPr lang="sr-Cyrl-CS" sz="2400" dirty="0" smtClean="0">
                <a:solidFill>
                  <a:srgbClr val="FFFF00"/>
                </a:solidFill>
              </a:rPr>
              <a:t>њ</a:t>
            </a:r>
            <a:r>
              <a:rPr lang="ru-RU" sz="2400" dirty="0" smtClean="0">
                <a:solidFill>
                  <a:srgbClr val="FFFF00"/>
                </a:solidFill>
              </a:rPr>
              <a:t>е савеза.</a:t>
            </a:r>
            <a:endParaRPr lang="en-US" sz="2400" dirty="0" smtClean="0">
              <a:solidFill>
                <a:srgbClr val="FFFF00"/>
              </a:solidFill>
            </a:endParaRPr>
          </a:p>
          <a:p>
            <a:pPr algn="just"/>
            <a:r>
              <a:rPr lang="ru-RU" sz="2400" dirty="0" smtClean="0">
                <a:solidFill>
                  <a:srgbClr val="FFFF00"/>
                </a:solidFill>
              </a:rPr>
              <a:t>         Црна Гора и Србија су 27. септембра 1912. године у Луцерну потписале политички и војни споразум, а војну конвенцију 6. октобра 1912. године.</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ru-RU" sz="2400" dirty="0" smtClean="0">
                <a:solidFill>
                  <a:srgbClr val="FFFF00"/>
                </a:solidFill>
              </a:rPr>
              <a:t>Притиснути изгледима скорог рата и поред несугласица одлучили су да цела српска војска дејствује на вардарском, а цела бугарска војска на маричком бојишту.</a:t>
            </a:r>
            <a:endParaRPr lang="en-US" sz="2400" dirty="0" smtClean="0">
              <a:solidFill>
                <a:srgbClr val="FFFF00"/>
              </a:solidFill>
            </a:endParaRPr>
          </a:p>
          <a:p>
            <a:pPr algn="just"/>
            <a:r>
              <a:rPr lang="ru-RU" sz="2400" dirty="0" smtClean="0">
                <a:solidFill>
                  <a:srgbClr val="FFFF00"/>
                </a:solidFill>
              </a:rPr>
              <a:t>         На линији Ћустендил-Дупница (Марек) једна српска и једна бугарска дивизија образоваће савезничку војску.</a:t>
            </a:r>
            <a:endParaRPr lang="en-US" sz="2400" dirty="0" smtClean="0">
              <a:solidFill>
                <a:srgbClr val="FFFF00"/>
              </a:solidFill>
            </a:endParaRPr>
          </a:p>
          <a:p>
            <a:pPr algn="just"/>
            <a:r>
              <a:rPr lang="ru-RU" sz="2400" dirty="0" smtClean="0">
                <a:solidFill>
                  <a:srgbClr val="FFFF00"/>
                </a:solidFill>
              </a:rPr>
              <a:t>         Овај споразум је у суштини био ратни план савезника. Што се тиче Грчке, </a:t>
            </a:r>
            <a:r>
              <a:rPr lang="sr-Cyrl-CS" sz="2400" dirty="0" smtClean="0">
                <a:solidFill>
                  <a:srgbClr val="FFFF00"/>
                </a:solidFill>
              </a:rPr>
              <a:t>њ</a:t>
            </a:r>
            <a:r>
              <a:rPr lang="ru-RU" sz="2400" dirty="0" smtClean="0">
                <a:solidFill>
                  <a:srgbClr val="FFFF00"/>
                </a:solidFill>
              </a:rPr>
              <a:t>ене трупе су биле предвиђене да делују на </a:t>
            </a:r>
            <a:r>
              <a:rPr lang="sr-Cyrl-CS" sz="2400" dirty="0" smtClean="0">
                <a:solidFill>
                  <a:srgbClr val="FFFF00"/>
                </a:solidFill>
              </a:rPr>
              <a:t>њ</a:t>
            </a:r>
            <a:r>
              <a:rPr lang="ru-RU" sz="2400" dirty="0" smtClean="0">
                <a:solidFill>
                  <a:srgbClr val="FFFF00"/>
                </a:solidFill>
              </a:rPr>
              <a:t>еним северним границама,а флота је имала задатак да прекине везу између азијског и европског дела Турске. Велике силе су и да</a:t>
            </a:r>
            <a:r>
              <a:rPr lang="sr-Cyrl-CS" sz="2400" dirty="0" smtClean="0">
                <a:solidFill>
                  <a:srgbClr val="FFFF00"/>
                </a:solidFill>
              </a:rPr>
              <a:t>љ</a:t>
            </a:r>
            <a:r>
              <a:rPr lang="ru-RU" sz="2400" dirty="0" smtClean="0">
                <a:solidFill>
                  <a:srgbClr val="FFFF00"/>
                </a:solidFill>
              </a:rPr>
              <a:t>е покушавале да спрече рат. Британија је упозоравала Србију да може доћи до напада Аустро-Угарске. Русија је ишла на локализацију рата (ограничени рат на Балкану). Аустро-Угарска је обавестила Турску да предстоји напад балканских савезника, па је ова 24. септембра објавила мобилизацију своје европске војске, наводно због маневара око Једрена. Истовремено је забра</a:t>
            </a:r>
            <a:r>
              <a:rPr lang="sr-Cyrl-CS" sz="2400" dirty="0" smtClean="0">
                <a:solidFill>
                  <a:srgbClr val="FFFF00"/>
                </a:solidFill>
              </a:rPr>
              <a:t>њ</a:t>
            </a:r>
            <a:r>
              <a:rPr lang="ru-RU" sz="2400" dirty="0" smtClean="0">
                <a:solidFill>
                  <a:srgbClr val="FFFF00"/>
                </a:solidFill>
              </a:rPr>
              <a:t>ен транзит оружја од Солуна за Србију и запле</a:t>
            </a:r>
            <a:r>
              <a:rPr lang="sr-Cyrl-CS" sz="2400" dirty="0" smtClean="0">
                <a:solidFill>
                  <a:srgbClr val="FFFF00"/>
                </a:solidFill>
              </a:rPr>
              <a:t>њ</a:t>
            </a:r>
            <a:r>
              <a:rPr lang="ru-RU" sz="2400" dirty="0" smtClean="0">
                <a:solidFill>
                  <a:srgbClr val="FFFF00"/>
                </a:solidFill>
              </a:rPr>
              <a:t>ено је више грчких бродова. </a:t>
            </a:r>
            <a:endParaRPr lang="en-US" sz="2400" dirty="0" smtClean="0">
              <a:solidFill>
                <a:srgbClr val="FFFF00"/>
              </a:solidFill>
            </a:endParaRPr>
          </a:p>
          <a:p>
            <a:pPr algn="just"/>
            <a:r>
              <a:rPr lang="ru-RU" sz="2400" dirty="0" smtClean="0">
                <a:solidFill>
                  <a:srgbClr val="FFFF00"/>
                </a:solidFill>
              </a:rPr>
              <a:t>         Балкански савезници су већ увелико вршили мобилизацију. Србија је мобилисала 335.000 </a:t>
            </a:r>
            <a:r>
              <a:rPr lang="sr-Cyrl-CS" sz="2400" dirty="0" smtClean="0">
                <a:solidFill>
                  <a:srgbClr val="FFFF00"/>
                </a:solidFill>
              </a:rPr>
              <a:t>љ</a:t>
            </a:r>
            <a:r>
              <a:rPr lang="ru-RU" sz="2400" dirty="0" smtClean="0">
                <a:solidFill>
                  <a:srgbClr val="FFFF00"/>
                </a:solidFill>
              </a:rPr>
              <a:t>уди, поред већ 20.000 војника мирнодопске војске (укупно у балканским ратовима располагала је са 402.000 </a:t>
            </a:r>
            <a:r>
              <a:rPr lang="sr-Cyrl-CS" sz="2400" dirty="0" smtClean="0">
                <a:solidFill>
                  <a:srgbClr val="FFFF00"/>
                </a:solidFill>
              </a:rPr>
              <a:t>љ</a:t>
            </a:r>
            <a:r>
              <a:rPr lang="ru-RU" sz="2400" dirty="0" smtClean="0">
                <a:solidFill>
                  <a:srgbClr val="FFFF00"/>
                </a:solidFill>
              </a:rPr>
              <a:t>уди). </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20000"/>
          </a:bodyPr>
          <a:lstStyle/>
          <a:p>
            <a:pPr algn="just"/>
            <a:r>
              <a:rPr lang="ru-RU" sz="2400" dirty="0" smtClean="0">
                <a:solidFill>
                  <a:srgbClr val="FFFF00"/>
                </a:solidFill>
              </a:rPr>
              <a:t> Ратни план турске војске направио је Колмар фон дер Голц (Голц-паша). Турска војска је, у почетку, требало да буде у дефанзиви на маричком и вардарском војишту. Према Грчкој и Црној Гори Турци су требали да се осла</a:t>
            </a:r>
            <a:r>
              <a:rPr lang="sr-Cyrl-CS" sz="2400" dirty="0" smtClean="0">
                <a:solidFill>
                  <a:srgbClr val="FFFF00"/>
                </a:solidFill>
              </a:rPr>
              <a:t>њ</a:t>
            </a:r>
            <a:r>
              <a:rPr lang="ru-RU" sz="2400" dirty="0" smtClean="0">
                <a:solidFill>
                  <a:srgbClr val="FFFF00"/>
                </a:solidFill>
              </a:rPr>
              <a:t>ају на две тврђаве, Скадар и Ја</a:t>
            </a:r>
            <a:r>
              <a:rPr lang="sr-Cyrl-CS" sz="2400" dirty="0" smtClean="0">
                <a:solidFill>
                  <a:srgbClr val="FFFF00"/>
                </a:solidFill>
              </a:rPr>
              <a:t>њ</a:t>
            </a:r>
            <a:r>
              <a:rPr lang="ru-RU" sz="2400" dirty="0" smtClean="0">
                <a:solidFill>
                  <a:srgbClr val="FFFF00"/>
                </a:solidFill>
              </a:rPr>
              <a:t>ину. Највећи проблем турске војске је била половична мобилизација.</a:t>
            </a:r>
            <a:endParaRPr lang="en-US" sz="2400" dirty="0" smtClean="0">
              <a:solidFill>
                <a:srgbClr val="FFFF00"/>
              </a:solidFill>
            </a:endParaRPr>
          </a:p>
          <a:p>
            <a:pPr algn="just"/>
            <a:r>
              <a:rPr lang="ru-RU" sz="2400" dirty="0" smtClean="0">
                <a:solidFill>
                  <a:srgbClr val="FFFF00"/>
                </a:solidFill>
              </a:rPr>
              <a:t>         Ратне операције прва започи</a:t>
            </a:r>
            <a:r>
              <a:rPr lang="sr-Cyrl-CS" sz="2400" dirty="0" smtClean="0">
                <a:solidFill>
                  <a:srgbClr val="FFFF00"/>
                </a:solidFill>
              </a:rPr>
              <a:t>њ</a:t>
            </a:r>
            <a:r>
              <a:rPr lang="ru-RU" sz="2400" dirty="0" smtClean="0">
                <a:solidFill>
                  <a:srgbClr val="FFFF00"/>
                </a:solidFill>
              </a:rPr>
              <a:t>е Црна Гора 8. октобра 1912. године. Бугарска, Грчка и Србија су Порти упутили неприхват</a:t>
            </a:r>
            <a:r>
              <a:rPr lang="sr-Cyrl-CS" sz="2400" dirty="0" smtClean="0">
                <a:solidFill>
                  <a:srgbClr val="FFFF00"/>
                </a:solidFill>
              </a:rPr>
              <a:t>љ</a:t>
            </a:r>
            <a:r>
              <a:rPr lang="ru-RU" sz="2400" dirty="0" smtClean="0">
                <a:solidFill>
                  <a:srgbClr val="FFFF00"/>
                </a:solidFill>
              </a:rPr>
              <a:t>иве </a:t>
            </a:r>
            <a:r>
              <a:rPr lang="ru-RU" sz="2400" dirty="0" smtClean="0">
                <a:solidFill>
                  <a:srgbClr val="FFFF00"/>
                </a:solidFill>
              </a:rPr>
              <a:t>захтеве, </a:t>
            </a:r>
            <a:r>
              <a:rPr lang="ru-RU" sz="2400" dirty="0" smtClean="0">
                <a:solidFill>
                  <a:srgbClr val="FFFF00"/>
                </a:solidFill>
              </a:rPr>
              <a:t>које је Турска одбила. Грчка, Бугарска и Србија 18. октобра прелазе турску границу. У наредних месец дана пашће турска доминација на Балкану као кула од карата. Велика српска победа над Турцима код Куманова 24. октобра била је прва у низу </a:t>
            </a:r>
            <a:r>
              <a:rPr lang="sr-Cyrl-CS" sz="2400" dirty="0" smtClean="0">
                <a:solidFill>
                  <a:srgbClr val="FFFF00"/>
                </a:solidFill>
              </a:rPr>
              <a:t>њ</a:t>
            </a:r>
            <a:r>
              <a:rPr lang="ru-RU" sz="2400" dirty="0" smtClean="0">
                <a:solidFill>
                  <a:srgbClr val="FFFF00"/>
                </a:solidFill>
              </a:rPr>
              <a:t>ених великих успеха. Ослобођени су Сјеница, Пријепо</a:t>
            </a:r>
            <a:r>
              <a:rPr lang="sr-Cyrl-CS" sz="2400" dirty="0" smtClean="0">
                <a:solidFill>
                  <a:srgbClr val="FFFF00"/>
                </a:solidFill>
              </a:rPr>
              <a:t>љ</a:t>
            </a:r>
            <a:r>
              <a:rPr lang="ru-RU" sz="2400" dirty="0" smtClean="0">
                <a:solidFill>
                  <a:srgbClr val="FFFF00"/>
                </a:solidFill>
              </a:rPr>
              <a:t>е, Прибој, П</a:t>
            </a:r>
            <a:r>
              <a:rPr lang="sr-Cyrl-CS" sz="2400" dirty="0" smtClean="0">
                <a:solidFill>
                  <a:srgbClr val="FFFF00"/>
                </a:solidFill>
              </a:rPr>
              <a:t>љ</a:t>
            </a:r>
            <a:r>
              <a:rPr lang="ru-RU" sz="2400" dirty="0" smtClean="0">
                <a:solidFill>
                  <a:srgbClr val="FFFF00"/>
                </a:solidFill>
              </a:rPr>
              <a:t>ев</a:t>
            </a:r>
            <a:r>
              <a:rPr lang="sr-Cyrl-CS" sz="2400" dirty="0" smtClean="0">
                <a:solidFill>
                  <a:srgbClr val="FFFF00"/>
                </a:solidFill>
              </a:rPr>
              <a:t>љ</a:t>
            </a:r>
            <a:r>
              <a:rPr lang="ru-RU" sz="2400" dirty="0" smtClean="0">
                <a:solidFill>
                  <a:srgbClr val="FFFF00"/>
                </a:solidFill>
              </a:rPr>
              <a:t>а, Нови Пазар, Приштина,Ђаковица, Призрен. Црногорска војска је истерала Турке из Бијелог По</a:t>
            </a:r>
            <a:r>
              <a:rPr lang="sr-Cyrl-CS" sz="2400" dirty="0" smtClean="0">
                <a:solidFill>
                  <a:srgbClr val="FFFF00"/>
                </a:solidFill>
              </a:rPr>
              <a:t>љ</a:t>
            </a:r>
            <a:r>
              <a:rPr lang="ru-RU" sz="2400" dirty="0" smtClean="0">
                <a:solidFill>
                  <a:srgbClr val="FFFF00"/>
                </a:solidFill>
              </a:rPr>
              <a:t>а, Берана, Пећи и код Ђаковице се сусрела са српском војском. Срби су ослободили Вардарску област (Македонију) и сусрели се са Грцима код Флорине. Бугари су потукли Турке код Кирк Калисе у Тракији, опсели Једрене и кренули ка Чатал</a:t>
            </a:r>
            <a:r>
              <a:rPr lang="sr-Cyrl-CS" sz="2400" dirty="0" smtClean="0">
                <a:solidFill>
                  <a:srgbClr val="FFFF00"/>
                </a:solidFill>
              </a:rPr>
              <a:t>џ</a:t>
            </a:r>
            <a:r>
              <a:rPr lang="ru-RU" sz="2400" dirty="0" smtClean="0">
                <a:solidFill>
                  <a:srgbClr val="FFFF00"/>
                </a:solidFill>
              </a:rPr>
              <a:t>и  и Цариграду. Грци су потукли Турке код Сарантопороса и Селфи</a:t>
            </a:r>
            <a:r>
              <a:rPr lang="sr-Cyrl-CS" sz="2400" dirty="0" smtClean="0">
                <a:solidFill>
                  <a:srgbClr val="FFFF00"/>
                </a:solidFill>
              </a:rPr>
              <a:t>x</a:t>
            </a:r>
            <a:r>
              <a:rPr lang="ru-RU" sz="2400" dirty="0" smtClean="0">
                <a:solidFill>
                  <a:srgbClr val="FFFF00"/>
                </a:solidFill>
              </a:rPr>
              <a:t>е и ушли у Солун.</a:t>
            </a:r>
            <a:endParaRPr lang="en-US" sz="2400" dirty="0" smtClean="0">
              <a:solidFill>
                <a:srgbClr val="FFFF00"/>
              </a:solidFill>
            </a:endParaRPr>
          </a:p>
          <a:p>
            <a:pPr algn="just"/>
            <a:r>
              <a:rPr lang="ru-RU" sz="2400" dirty="0" smtClean="0">
                <a:solidFill>
                  <a:srgbClr val="FFFF00"/>
                </a:solidFill>
              </a:rPr>
              <a:t>Тражене су реформе под надзором балканских савезника.  </a:t>
            </a:r>
            <a:endParaRPr lang="en-US" sz="2400" dirty="0" smtClean="0">
              <a:solidFill>
                <a:srgbClr val="FFFF00"/>
              </a:solidFill>
            </a:endParaRPr>
          </a:p>
          <a:p>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a:bodyPr>
          <a:lstStyle/>
          <a:p>
            <a:pPr algn="just">
              <a:buFontTx/>
              <a:buChar char="-"/>
            </a:pPr>
            <a:r>
              <a:rPr lang="ru-RU" sz="2400" dirty="0" smtClean="0">
                <a:solidFill>
                  <a:srgbClr val="FFFF00"/>
                </a:solidFill>
              </a:rPr>
              <a:t> Српска војска је у међувремену кренула преко северне Албаније на Јадранско море, где је и стигла северно од </a:t>
            </a:r>
            <a:r>
              <a:rPr lang="sr-Cyrl-CS" sz="2400" dirty="0" smtClean="0">
                <a:solidFill>
                  <a:srgbClr val="FFFF00"/>
                </a:solidFill>
              </a:rPr>
              <a:t>Љ</a:t>
            </a:r>
            <a:r>
              <a:rPr lang="ru-RU" sz="2400" dirty="0" smtClean="0">
                <a:solidFill>
                  <a:srgbClr val="FFFF00"/>
                </a:solidFill>
              </a:rPr>
              <a:t>еша 18. новембра, а у Драч 29. новембра. Тако је српски план да се изађе на Јадран остварен на терену. Замисао покојног Милована Миловановића била је остварена под Пашићем, који је као председник владе прихватио тај план. Турска је већ 25. новембра затражила преговоре о примирју. Савезници су је практично избацили са Балкана (до Чатал</a:t>
            </a:r>
            <a:r>
              <a:rPr lang="sr-Cyrl-CS" sz="2400" dirty="0" smtClean="0">
                <a:solidFill>
                  <a:srgbClr val="FFFF00"/>
                </a:solidFill>
              </a:rPr>
              <a:t>џ</a:t>
            </a:r>
            <a:r>
              <a:rPr lang="ru-RU" sz="2400" dirty="0" smtClean="0">
                <a:solidFill>
                  <a:srgbClr val="FFFF00"/>
                </a:solidFill>
              </a:rPr>
              <a:t>е надомак Цариграда) и </a:t>
            </a:r>
            <a:r>
              <a:rPr lang="sr-Cyrl-CS" sz="2400" dirty="0" smtClean="0">
                <a:solidFill>
                  <a:srgbClr val="FFFF00"/>
                </a:solidFill>
              </a:rPr>
              <a:t>њ</a:t>
            </a:r>
            <a:r>
              <a:rPr lang="ru-RU" sz="2400" dirty="0" smtClean="0">
                <a:solidFill>
                  <a:srgbClr val="FFFF00"/>
                </a:solidFill>
              </a:rPr>
              <a:t>ена војска се одржала само у тврђавама (Скадар, Ја</a:t>
            </a:r>
            <a:r>
              <a:rPr lang="sr-Cyrl-CS" sz="2400" dirty="0" smtClean="0">
                <a:solidFill>
                  <a:srgbClr val="FFFF00"/>
                </a:solidFill>
              </a:rPr>
              <a:t>њ</a:t>
            </a:r>
            <a:r>
              <a:rPr lang="ru-RU" sz="2400" dirty="0" smtClean="0">
                <a:solidFill>
                  <a:srgbClr val="FFFF00"/>
                </a:solidFill>
              </a:rPr>
              <a:t>ина, Једрене).</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fontScale="92500" lnSpcReduction="10000"/>
          </a:bodyPr>
          <a:lstStyle/>
          <a:p>
            <a:pPr algn="just"/>
            <a:r>
              <a:rPr lang="ru-RU" sz="2400" dirty="0" smtClean="0">
                <a:solidFill>
                  <a:srgbClr val="FFFF00"/>
                </a:solidFill>
              </a:rPr>
              <a:t> Примирје са Турском је потписано 3. децембра 1912. године у складу са територијалним променама насталим у рату. На иницијативу Француске, у Лондону почи</a:t>
            </a:r>
            <a:r>
              <a:rPr lang="sr-Cyrl-CS" sz="2400" dirty="0" smtClean="0">
                <a:solidFill>
                  <a:srgbClr val="FFFF00"/>
                </a:solidFill>
              </a:rPr>
              <a:t>њ</a:t>
            </a:r>
            <a:r>
              <a:rPr lang="ru-RU" sz="2400" dirty="0" smtClean="0">
                <a:solidFill>
                  <a:srgbClr val="FFFF00"/>
                </a:solidFill>
              </a:rPr>
              <a:t>е конференција амбасадора великих сила. Оне одлучују 17. децембра да признају независну државу Албанију. Почеле су игре око граница ове нове државе која никада у историји није постојала.</a:t>
            </a:r>
            <a:endParaRPr lang="en-US" sz="2400" dirty="0" smtClean="0">
              <a:solidFill>
                <a:srgbClr val="FFFF00"/>
              </a:solidFill>
            </a:endParaRPr>
          </a:p>
          <a:p>
            <a:pPr algn="just"/>
            <a:r>
              <a:rPr lang="ru-RU" sz="2400" dirty="0" smtClean="0">
                <a:solidFill>
                  <a:srgbClr val="FFFF00"/>
                </a:solidFill>
              </a:rPr>
              <a:t>         У међувремену, Грци су 5. марта заузели Ја</a:t>
            </a:r>
            <a:r>
              <a:rPr lang="sr-Cyrl-CS" sz="2400" dirty="0" smtClean="0">
                <a:solidFill>
                  <a:srgbClr val="FFFF00"/>
                </a:solidFill>
              </a:rPr>
              <a:t>њ</a:t>
            </a:r>
            <a:r>
              <a:rPr lang="ru-RU" sz="2400" dirty="0" smtClean="0">
                <a:solidFill>
                  <a:srgbClr val="FFFF00"/>
                </a:solidFill>
              </a:rPr>
              <a:t>ину, а Бугари уз помоћ </a:t>
            </a:r>
            <a:r>
              <a:rPr lang="sr-Cyrl-CS" sz="2400" dirty="0" smtClean="0">
                <a:solidFill>
                  <a:srgbClr val="FFFF00"/>
                </a:solidFill>
              </a:rPr>
              <a:t>II</a:t>
            </a:r>
            <a:r>
              <a:rPr lang="ru-RU" sz="2400" dirty="0" smtClean="0">
                <a:solidFill>
                  <a:srgbClr val="FFFF00"/>
                </a:solidFill>
              </a:rPr>
              <a:t> српске армије Једрене 24. марта. Турска је била принуђена да прихвати савезничке услове и 30. маја 1913. године у Лондону потпише мировни уговор, препуштајући балканским савезницима све поседе у Европи до линије Енос-Мидија. Грчка је добила Крит, а острва у Егејском мору су став</a:t>
            </a:r>
            <a:r>
              <a:rPr lang="sr-Cyrl-CS" sz="2400" dirty="0" smtClean="0">
                <a:solidFill>
                  <a:srgbClr val="FFFF00"/>
                </a:solidFill>
              </a:rPr>
              <a:t>љ</a:t>
            </a:r>
            <a:r>
              <a:rPr lang="ru-RU" sz="2400" dirty="0" smtClean="0">
                <a:solidFill>
                  <a:srgbClr val="FFFF00"/>
                </a:solidFill>
              </a:rPr>
              <a:t>ена под управу великих сила (слично је било и са границама Албаније</a:t>
            </a:r>
            <a:r>
              <a:rPr lang="ru-RU" sz="2400" dirty="0" smtClean="0">
                <a:solidFill>
                  <a:srgbClr val="FFFF00"/>
                </a:solidFill>
              </a:rPr>
              <a:t>).</a:t>
            </a:r>
          </a:p>
          <a:p>
            <a:pPr algn="just"/>
            <a:r>
              <a:rPr lang="ru-RU" sz="2400" dirty="0" smtClean="0">
                <a:solidFill>
                  <a:srgbClr val="FFFF00"/>
                </a:solidFill>
              </a:rPr>
              <a:t>Србија, која је однела к</a:t>
            </a:r>
            <a:r>
              <a:rPr lang="sr-Cyrl-CS" sz="2400" dirty="0" smtClean="0">
                <a:solidFill>
                  <a:srgbClr val="FFFF00"/>
                </a:solidFill>
              </a:rPr>
              <a:t>љ</a:t>
            </a:r>
            <a:r>
              <a:rPr lang="ru-RU" sz="2400" dirty="0" smtClean="0">
                <a:solidFill>
                  <a:srgbClr val="FFFF00"/>
                </a:solidFill>
              </a:rPr>
              <a:t>учне победе у рату и помогла Бугарској код Једрена, била је одбачена са Јадранског мора, па је тражила веће уступке у Македонији где је ослободила многе велике градове и скоро целу вардарску Македонију. </a:t>
            </a: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04800"/>
            <a:ext cx="8229600" cy="6172200"/>
          </a:xfrm>
        </p:spPr>
        <p:txBody>
          <a:bodyPr>
            <a:normAutofit lnSpcReduction="10000"/>
          </a:bodyPr>
          <a:lstStyle/>
          <a:p>
            <a:pPr algn="just"/>
            <a:r>
              <a:rPr lang="ru-RU" sz="2400" dirty="0" smtClean="0">
                <a:solidFill>
                  <a:srgbClr val="FFFF00"/>
                </a:solidFill>
              </a:rPr>
              <a:t>Русија покушава на све начине да измири савезнике. Сазонов, министар иностраних дела Русије позива сву четворицу председника влада држава из балканског савеза у Петроград. Пашић у исто време преговара са Гешовом који није одушев</a:t>
            </a:r>
            <a:r>
              <a:rPr lang="sr-Cyrl-CS" sz="2400" dirty="0" smtClean="0">
                <a:solidFill>
                  <a:srgbClr val="FFFF00"/>
                </a:solidFill>
              </a:rPr>
              <a:t>љ</a:t>
            </a:r>
            <a:r>
              <a:rPr lang="ru-RU" sz="2400" dirty="0" smtClean="0">
                <a:solidFill>
                  <a:srgbClr val="FFFF00"/>
                </a:solidFill>
              </a:rPr>
              <a:t>ен са међусавезничким ратом, али он ускоро подноси оставку и премијер постаје </a:t>
            </a:r>
            <a:r>
              <a:rPr lang="sr-Cyrl-CS" sz="2400" dirty="0" smtClean="0">
                <a:solidFill>
                  <a:srgbClr val="FFFF00"/>
                </a:solidFill>
              </a:rPr>
              <a:t>„</a:t>
            </a:r>
            <a:r>
              <a:rPr lang="ru-RU" sz="2400" dirty="0" smtClean="0">
                <a:solidFill>
                  <a:srgbClr val="FFFF00"/>
                </a:solidFill>
              </a:rPr>
              <a:t>ратоборни</a:t>
            </a:r>
            <a:r>
              <a:rPr lang="sr-Cyrl-CS" sz="2400" dirty="0" smtClean="0">
                <a:solidFill>
                  <a:srgbClr val="FFFF00"/>
                </a:solidFill>
              </a:rPr>
              <a:t>“</a:t>
            </a:r>
            <a:r>
              <a:rPr lang="ru-RU" sz="2400" dirty="0" smtClean="0">
                <a:solidFill>
                  <a:srgbClr val="FFFF00"/>
                </a:solidFill>
              </a:rPr>
              <a:t> Данев. Руски цар 8. јуна ша</a:t>
            </a:r>
            <a:r>
              <a:rPr lang="sr-Cyrl-CS" sz="2400" dirty="0" smtClean="0">
                <a:solidFill>
                  <a:srgbClr val="FFFF00"/>
                </a:solidFill>
              </a:rPr>
              <a:t>љ</a:t>
            </a:r>
            <a:r>
              <a:rPr lang="ru-RU" sz="2400" dirty="0" smtClean="0">
                <a:solidFill>
                  <a:srgbClr val="FFFF00"/>
                </a:solidFill>
              </a:rPr>
              <a:t>е личну поруку у Београд и Софију да се преговори наставе и очувају савез.</a:t>
            </a:r>
            <a:endParaRPr lang="en-US" sz="2400" dirty="0" smtClean="0">
              <a:solidFill>
                <a:srgbClr val="FFFF00"/>
              </a:solidFill>
            </a:endParaRPr>
          </a:p>
          <a:p>
            <a:pPr algn="just"/>
            <a:r>
              <a:rPr lang="ru-RU" sz="2400" dirty="0" smtClean="0">
                <a:solidFill>
                  <a:srgbClr val="FFFF00"/>
                </a:solidFill>
              </a:rPr>
              <a:t>         У јеку преговора у ноћи 29/30. јун 1913. године, Бугари нападају српске положаје на Брегалници. Срби одбијају напад и крећу у офанзиву. Грчка заузима Кавалу, Румуни улазе у област Силистрија, а Турска поново заузима Једрене. Бугарска је преценила своје снаге и то је скупо платила (не треба изоставити значај аустроугарске дипломатије у овом сукобу). Примирје је Бугарска затражила 20. јула 1913. године     (15. јула је Данев поднео оставку). </a:t>
            </a:r>
            <a:endParaRPr lang="en-US" sz="2400" dirty="0" smtClean="0">
              <a:solidFill>
                <a:srgbClr val="FFFF00"/>
              </a:solidFill>
            </a:endParaRPr>
          </a:p>
          <a:p>
            <a:pPr algn="just"/>
            <a:r>
              <a:rPr lang="sr-Cyrl-CS" sz="2400" dirty="0" smtClean="0">
                <a:solidFill>
                  <a:srgbClr val="FFFF00"/>
                </a:solidFill>
              </a:rPr>
              <a:t> </a:t>
            </a:r>
            <a:endParaRPr lang="en-US" sz="2400" dirty="0" smtClean="0">
              <a:solidFill>
                <a:srgbClr val="FFFF00"/>
              </a:solidFill>
            </a:endParaRPr>
          </a:p>
          <a:p>
            <a:pPr algn="just">
              <a:buFontTx/>
              <a:buChar char="-"/>
            </a:pPr>
            <a:endParaRPr lang="sr-Cyrl-RS" sz="2400" dirty="0" smtClean="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444</TotalTime>
  <Words>2194</Words>
  <Application>Microsoft Office PowerPoint</Application>
  <PresentationFormat>On-screen Show (4:3)</PresentationFormat>
  <Paragraphs>48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ИСТОРИЈА ДРЖАВЕ И ПРАВА СРПСКОГ НАРОДА</vt:lpstr>
      <vt:lpstr>СРБИЈА 1912-1914</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ИСТОРИЈА ДРЖАВЕ И ПРАВА СРПСКОГ НАРОДА</dc:title>
  <dc:creator>Zoran</dc:creator>
  <cp:lastModifiedBy>Zoran</cp:lastModifiedBy>
  <cp:revision>53</cp:revision>
  <dcterms:created xsi:type="dcterms:W3CDTF">2006-08-16T00:00:00Z</dcterms:created>
  <dcterms:modified xsi:type="dcterms:W3CDTF">2020-05-06T19:44:57Z</dcterms:modified>
</cp:coreProperties>
</file>