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9" r:id="rId9"/>
    <p:sldId id="270" r:id="rId10"/>
    <p:sldId id="271"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958" autoAdjust="0"/>
    <p:restoredTop sz="94660"/>
  </p:normalViewPr>
  <p:slideViewPr>
    <p:cSldViewPr>
      <p:cViewPr varScale="1">
        <p:scale>
          <a:sx n="67" d="100"/>
          <a:sy n="67"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sr-Cyrl-RS" dirty="0" smtClean="0">
                <a:solidFill>
                  <a:srgbClr val="FFFF00"/>
                </a:solidFill>
              </a:rPr>
              <a:t>ИСТОРИЈА ДРЖАВЕ И ПРАВА СРПСКОГ НАРОДА</a:t>
            </a:r>
            <a:endParaRPr lang="en-US" dirty="0">
              <a:solidFill>
                <a:srgbClr val="FFFF00"/>
              </a:solidFill>
            </a:endParaRPr>
          </a:p>
        </p:txBody>
      </p:sp>
      <p:sp>
        <p:nvSpPr>
          <p:cNvPr id="5" name="Content Placeholder 4"/>
          <p:cNvSpPr>
            <a:spLocks noGrp="1"/>
          </p:cNvSpPr>
          <p:nvPr>
            <p:ph idx="1"/>
          </p:nvPr>
        </p:nvSpPr>
        <p:spPr/>
        <p:txBody>
          <a:bodyPr/>
          <a:lstStyle/>
          <a:p>
            <a:pPr algn="just">
              <a:buNone/>
            </a:pPr>
            <a:endParaRPr lang="sr-Cyrl-RS" dirty="0" smtClean="0">
              <a:solidFill>
                <a:srgbClr val="FFFF00"/>
              </a:solidFill>
            </a:endParaRPr>
          </a:p>
          <a:p>
            <a:pPr algn="just">
              <a:buNone/>
            </a:pPr>
            <a:r>
              <a:rPr lang="sr-Cyrl-RS" dirty="0" smtClean="0">
                <a:solidFill>
                  <a:srgbClr val="FFFF00"/>
                </a:solidFill>
              </a:rPr>
              <a:t>Шесто предавање за време ванредног стања.</a:t>
            </a:r>
          </a:p>
          <a:p>
            <a:pPr algn="just">
              <a:buNone/>
            </a:pPr>
            <a:endParaRPr lang="sr-Cyrl-RS" dirty="0" smtClean="0">
              <a:solidFill>
                <a:srgbClr val="FFFF00"/>
              </a:solidFill>
            </a:endParaRPr>
          </a:p>
          <a:p>
            <a:pPr algn="just">
              <a:buNone/>
            </a:pPr>
            <a:r>
              <a:rPr lang="sr-Cyrl-CS" dirty="0" smtClean="0">
                <a:solidFill>
                  <a:srgbClr val="FFFF00"/>
                </a:solidFill>
              </a:rPr>
              <a:t>П</a:t>
            </a:r>
            <a:r>
              <a:rPr lang="sr-Cyrl-RS" dirty="0" smtClean="0">
                <a:solidFill>
                  <a:srgbClr val="FFFF00"/>
                </a:solidFill>
              </a:rPr>
              <a:t>роф. др Душан Јеротијевић</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fontScale="85000" lnSpcReduction="10000"/>
          </a:bodyPr>
          <a:lstStyle/>
          <a:p>
            <a:pPr algn="just">
              <a:buFontTx/>
              <a:buChar char="-"/>
            </a:pPr>
            <a:r>
              <a:rPr lang="sr-Cyrl-RS" sz="2400" dirty="0" smtClean="0">
                <a:solidFill>
                  <a:srgbClr val="FFFF00"/>
                </a:solidFill>
              </a:rPr>
              <a:t>У периоду од 1909. Милован Миловановић сву своју енергију усмерава ка стварању савеза балканских држава протим Отомаске империје. Постојало је и расположење да српско питање добије подршку чланица Антанте пре свих Русије и Француске, а посебно треба напоменути да је приликом анексије БиХ 1908. Бугарска прогласила независност што је Србија одмах признала, а то је имало значај за зближњавање ове две државе. Сам руски цар је покренуо иницијативу за преговоре и зближњавање Србије и Бугарске. Милован Миловановић је сматрао да Русија од свих великих сила највише поштује српске интересе и да ће преко ње лакше добити подршку и од Француске. Такође било је важно успоставити стабилне односе са другом српском државом Црном Гором и приближити Бугарску и Грчку. За стварање балканског савеза била је значајна посета краља Петра 1. Николе Пашића и Милована Миловановића Русији где је пружена чврста подршка Србији за стварање балканског савеза. Посебан знача је имао Николај Хартвиг руски посланик у Београду. Срж балканског савеза био је споразум Србије и Бугарске чији је идејни творац био Миловам Миловановић. Споразум је потписан 12. 2. 1912. са тајним додатком и војном конвенцијом. Милован Миловановић је нажалост умро у јуну исте године недочекавши да види резултате свог рада.</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lstStyle/>
          <a:p>
            <a:pPr algn="just">
              <a:buNone/>
            </a:pPr>
            <a:r>
              <a:rPr lang="sr-Cyrl-RS" dirty="0" smtClean="0">
                <a:solidFill>
                  <a:srgbClr val="FFFF00"/>
                </a:solidFill>
              </a:rPr>
              <a:t>Питања:</a:t>
            </a:r>
          </a:p>
          <a:p>
            <a:pPr algn="just">
              <a:buFontTx/>
              <a:buChar char="-"/>
            </a:pPr>
            <a:r>
              <a:rPr lang="sr-Cyrl-RS" dirty="0" smtClean="0">
                <a:solidFill>
                  <a:srgbClr val="FFFF00"/>
                </a:solidFill>
              </a:rPr>
              <a:t>Када је коначно устоличена парламентарна демократија у Србији?</a:t>
            </a:r>
          </a:p>
          <a:p>
            <a:pPr algn="just">
              <a:buFontTx/>
              <a:buChar char="-"/>
            </a:pPr>
            <a:r>
              <a:rPr lang="sr-Cyrl-RS" dirty="0" smtClean="0">
                <a:solidFill>
                  <a:srgbClr val="FFFF00"/>
                </a:solidFill>
              </a:rPr>
              <a:t>Када је почео царински рат и ко је победио?</a:t>
            </a:r>
          </a:p>
          <a:p>
            <a:pPr algn="just">
              <a:buFontTx/>
              <a:buChar char="-"/>
            </a:pPr>
            <a:r>
              <a:rPr lang="sr-Cyrl-RS" dirty="0" smtClean="0">
                <a:solidFill>
                  <a:srgbClr val="FFFF00"/>
                </a:solidFill>
              </a:rPr>
              <a:t>Када је склопљен трговински споразум Србије и Бугарске?</a:t>
            </a:r>
          </a:p>
          <a:p>
            <a:pPr algn="just">
              <a:buFontTx/>
              <a:buChar char="-"/>
            </a:pPr>
            <a:r>
              <a:rPr lang="sr-Cyrl-RS" dirty="0" smtClean="0">
                <a:solidFill>
                  <a:srgbClr val="FFFF00"/>
                </a:solidFill>
              </a:rPr>
              <a:t>Ко је био идејни творац балканског савеза?</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lstStyle/>
          <a:p>
            <a:pPr algn="ctr">
              <a:buNone/>
            </a:pPr>
            <a:endParaRPr lang="sr-Cyrl-RS" dirty="0" smtClean="0">
              <a:solidFill>
                <a:srgbClr val="FFFF00"/>
              </a:solidFill>
            </a:endParaRPr>
          </a:p>
          <a:p>
            <a:pPr algn="ctr">
              <a:buNone/>
            </a:pPr>
            <a:r>
              <a:rPr lang="sr-Cyrl-RS" dirty="0" smtClean="0">
                <a:solidFill>
                  <a:srgbClr val="FFFF00"/>
                </a:solidFill>
              </a:rPr>
              <a:t>Толико за сада.</a:t>
            </a:r>
          </a:p>
          <a:p>
            <a:pPr algn="ctr">
              <a:buNone/>
            </a:pPr>
            <a:r>
              <a:rPr lang="sr-Cyrl-RS" dirty="0" smtClean="0">
                <a:solidFill>
                  <a:srgbClr val="FFFF00"/>
                </a:solidFill>
              </a:rPr>
              <a:t>Надам се скором виђењу.</a:t>
            </a:r>
          </a:p>
          <a:p>
            <a:pPr algn="ctr">
              <a:buNone/>
            </a:pPr>
            <a:endParaRPr lang="sr-Cyrl-RS" dirty="0" smtClean="0">
              <a:solidFill>
                <a:srgbClr val="FFFF00"/>
              </a:solidFill>
            </a:endParaRPr>
          </a:p>
          <a:p>
            <a:pPr algn="ctr">
              <a:buNone/>
            </a:pPr>
            <a:endParaRPr lang="sr-Cyrl-RS" dirty="0" smtClean="0">
              <a:solidFill>
                <a:srgbClr val="FFFF00"/>
              </a:solidFill>
            </a:endParaRPr>
          </a:p>
          <a:p>
            <a:pPr algn="ctr">
              <a:buNone/>
            </a:pPr>
            <a:r>
              <a:rPr lang="sr-Cyrl-CS" dirty="0" smtClean="0">
                <a:solidFill>
                  <a:srgbClr val="FFFF00"/>
                </a:solidFill>
              </a:rPr>
              <a:t>С</a:t>
            </a:r>
            <a:r>
              <a:rPr lang="sr-Cyrl-RS" dirty="0" smtClean="0">
                <a:solidFill>
                  <a:srgbClr val="FFFF00"/>
                </a:solidFill>
              </a:rPr>
              <a:t>ва питања на мејл: </a:t>
            </a:r>
            <a:r>
              <a:rPr lang="sr-Latn-BA" smtClean="0">
                <a:solidFill>
                  <a:srgbClr val="FFFF00"/>
                </a:solidFill>
              </a:rPr>
              <a:t>dusanjerotijevic@gmail.com</a:t>
            </a:r>
            <a:endParaRPr lang="sr-Cyrl-RS" dirty="0" smtClean="0">
              <a:solidFill>
                <a:srgbClr val="FFFF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sr-Cyrl-RS" sz="3600" dirty="0" smtClean="0">
                <a:solidFill>
                  <a:srgbClr val="FFFF00"/>
                </a:solidFill>
              </a:rPr>
              <a:t>СРБИЈА 1903-1912</a:t>
            </a:r>
            <a:endParaRPr lang="en-US" sz="3600" dirty="0">
              <a:solidFill>
                <a:srgbClr val="FFFF00"/>
              </a:solidFill>
            </a:endParaRPr>
          </a:p>
        </p:txBody>
      </p:sp>
      <p:sp>
        <p:nvSpPr>
          <p:cNvPr id="5" name="Content Placeholder 4"/>
          <p:cNvSpPr>
            <a:spLocks noGrp="1"/>
          </p:cNvSpPr>
          <p:nvPr>
            <p:ph idx="1"/>
          </p:nvPr>
        </p:nvSpPr>
        <p:spPr/>
        <p:txBody>
          <a:bodyPr/>
          <a:lstStyle/>
          <a:p>
            <a:pPr algn="just">
              <a:buNone/>
            </a:pPr>
            <a:endParaRPr lang="sr-Cyrl-RS" dirty="0" smtClean="0">
              <a:solidFill>
                <a:srgbClr val="FFFF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lvl="1" algn="just">
              <a:buFontTx/>
              <a:buChar char="-"/>
            </a:pPr>
            <a:r>
              <a:rPr lang="sr-Cyrl-CS" sz="2400" dirty="0" smtClean="0">
                <a:solidFill>
                  <a:srgbClr val="FFFF00"/>
                </a:solidFill>
              </a:rPr>
              <a:t>Мајски</a:t>
            </a:r>
            <a:r>
              <a:rPr lang="sr-Cyrl-RS" sz="2400" dirty="0" smtClean="0">
                <a:solidFill>
                  <a:srgbClr val="FFFF00"/>
                </a:solidFill>
              </a:rPr>
              <a:t> преврат је донео суштинске промене како у унутрашњој тако и у спољној политици Краљевине Србије. На унутрашњем плану се коначно учврстила парламентарна монархија. То је био израз жеље огромне већине народа оличен у краљу Петру Карађорђевићу као и парламентарним странкама. Поједине велике силе правиле су проблеме Србији по питању положаја официра-завереника. У овоме је најизразитија била Велика Британија тражећи кажњавање официра-завереника. Она је чак и прекинула дипломатске односе са Србијом. За разлику од ње Русија, Француска, Италија па и Аустроугарска су признале нову власт и нову династију, јер су промену власти и династије сматрали унутрашњом ствари Србије. Основ за праламентарну демократију у Србији </a:t>
            </a:r>
            <a:r>
              <a:rPr lang="sr-Cyrl-RS" sz="2400" dirty="0" smtClean="0">
                <a:solidFill>
                  <a:srgbClr val="FFFF00"/>
                </a:solidFill>
              </a:rPr>
              <a:t>би</a:t>
            </a:r>
            <a:r>
              <a:rPr lang="en-US" sz="2400" dirty="0" smtClean="0">
                <a:solidFill>
                  <a:srgbClr val="FFFF00"/>
                </a:solidFill>
              </a:rPr>
              <a:t>o</a:t>
            </a:r>
            <a:r>
              <a:rPr lang="sr-Cyrl-RS" sz="2400" dirty="0" smtClean="0">
                <a:solidFill>
                  <a:srgbClr val="FFFF00"/>
                </a:solidFill>
              </a:rPr>
              <a:t> је нови Устав који се базирао на Уставу </a:t>
            </a:r>
            <a:r>
              <a:rPr lang="sr-Cyrl-RS" sz="2400" dirty="0" smtClean="0">
                <a:solidFill>
                  <a:srgbClr val="FFFF00"/>
                </a:solidFill>
              </a:rPr>
              <a:t>из 1888.</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buFontTx/>
              <a:buChar char="-"/>
            </a:pPr>
            <a:r>
              <a:rPr lang="sr-Cyrl-RS" sz="2400" dirty="0" smtClean="0">
                <a:solidFill>
                  <a:srgbClr val="FFFF00"/>
                </a:solidFill>
              </a:rPr>
              <a:t>Почетком 20. века заоштрене су супротности између великих сила и окончано је формирање два блока великих сила Антанте (Француска, Уједињено Краљевсто, Русија) и Централних сила (Немачка, Аустроугарска и Италија). Обе ове групације су настојале да прошире свој утицај на мање државе, као и да истакну своје интересне свере. Посебну опасност за Србију представљала је Аустроугарска које је после окупације БиХ желела да прошири свој утицај кроз Рашку област, Косово и Метохију, Повардарје и друге делове Отоманске империје како би постигла апсолутну доминацију у овом делу Европе и извршила што већи продор на исток. </a:t>
            </a:r>
          </a:p>
          <a:p>
            <a:pPr algn="just">
              <a:buFontTx/>
              <a:buChar char="-"/>
            </a:pPr>
            <a:r>
              <a:rPr lang="sr-Cyrl-RS" sz="2400" dirty="0" smtClean="0">
                <a:solidFill>
                  <a:srgbClr val="FFFF00"/>
                </a:solidFill>
              </a:rPr>
              <a:t>Спољна политика Србије била је уобличена од стране лидера </a:t>
            </a:r>
            <a:r>
              <a:rPr lang="sr-Cyrl-RS" sz="2400" dirty="0" smtClean="0">
                <a:solidFill>
                  <a:srgbClr val="FFFF00"/>
                </a:solidFill>
              </a:rPr>
              <a:t>Народне </a:t>
            </a:r>
            <a:r>
              <a:rPr lang="sr-Cyrl-RS" sz="2400" dirty="0" smtClean="0">
                <a:solidFill>
                  <a:srgbClr val="FFFF00"/>
                </a:solidFill>
              </a:rPr>
              <a:t>радикалне странке Николе Пашића као и једног од првака ове странке и великог интелектуалца Милована Миловановића.</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buFontTx/>
              <a:buChar char="-"/>
            </a:pPr>
            <a:r>
              <a:rPr lang="sr-Cyrl-RS" sz="2400" dirty="0" smtClean="0">
                <a:solidFill>
                  <a:srgbClr val="FFFF00"/>
                </a:solidFill>
              </a:rPr>
              <a:t>Као министар </a:t>
            </a:r>
            <a:r>
              <a:rPr lang="sr-Cyrl-RS" sz="2400" dirty="0" smtClean="0">
                <a:solidFill>
                  <a:srgbClr val="FFFF00"/>
                </a:solidFill>
              </a:rPr>
              <a:t>иностраних дела</a:t>
            </a:r>
            <a:r>
              <a:rPr lang="sr-Cyrl-RS" sz="2400" dirty="0" smtClean="0">
                <a:solidFill>
                  <a:srgbClr val="FFFF00"/>
                </a:solidFill>
              </a:rPr>
              <a:t> </a:t>
            </a:r>
            <a:r>
              <a:rPr lang="sr-Cyrl-RS" sz="2400" dirty="0" smtClean="0">
                <a:solidFill>
                  <a:srgbClr val="FFFF00"/>
                </a:solidFill>
              </a:rPr>
              <a:t>у Влади Саве Грујића, Никола Пашић је поставио нека основна начела српске спољне политике. То су била начела: Балкан балканским народима (мисли се на тада постојеће и формиране балканске народе Србе, Грке и Бугаре), зближавање и сарадња са Црном Гором, Бугарском и Грчком, блиско пријатељство и ослонац на Русију, стицање економске независности од Аустроугарске и отварање и приближавање западним силама Француској и Уједињеном Краљевству. Посебан значај за успостављање добрих односа са Великом Британијом имао је тадашњи српски посланик у Риму Милован Миловановић. Он је веома заслужан за успостављање дипломатских односа између Србије и Уједињеног Краљевства 1906.</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r>
              <a:rPr lang="sr-Cyrl-RS" sz="2400" dirty="0" smtClean="0">
                <a:solidFill>
                  <a:srgbClr val="FFFF00"/>
                </a:solidFill>
              </a:rPr>
              <a:t>Вероватно најзначајније спољно политичко питање Краљевине Србије било је стварање савеза са Бугарском. Србија је 1904. водила преговоре са Бугарском са којом је и исте године потписан споразум. Споразум се састојао од јавног и тајног дела. У јавном делу истакнуто је да се води заједничка царинска политика, да се отворе границе за све њихове производе узајамно и да се тежи стварању царинског савеза. Што се тиче тајног дела у њему се истиче савезништво у борби за очување територијалне целине, независности и владајућих династија, поред тога Србија и Бугарска су се сагласиле да траже реформе у 3 вилајета европске Турске (Косовском, Битољском и Солунском, уз тежњу да се захтеви протегну и на Једренски вилајет). Овај споразум имао је велики значај због будућег царинског рата Србије и Аустроугарске 1906-1911.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buFontTx/>
              <a:buChar char="-"/>
            </a:pPr>
            <a:r>
              <a:rPr lang="sr-Cyrl-RS" sz="2400" dirty="0" smtClean="0">
                <a:solidFill>
                  <a:srgbClr val="FFFF00"/>
                </a:solidFill>
              </a:rPr>
              <a:t>У периоду после 1903. појачан је национални рад у српским крајевима под турском окупацијом. Још раније српски народ је организовао четничку акцију за одбрану српског живља и супртотстављање турској власти. Српске четничке војводе Мицко Крстић, Василије Трбић, Бабунски Стојковић, Воја Танкосић и многи други били су трн у оку турске власти у јужним српским крајевима. Проблем је био бугарски покушај да преко своје екстремистичке организације ВМРО прошире утицај у вардарској области. Због тога је често долазило до сукоба између српских и бугарских бораца што је штетило стварању савеза двеју држава против Турске. Српски четници су дали велики допринос припреми за ослободилачке ратове 1912.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lnSpcReduction="10000"/>
          </a:bodyPr>
          <a:lstStyle/>
          <a:p>
            <a:pPr algn="just">
              <a:buFontTx/>
              <a:buChar char="-"/>
            </a:pPr>
            <a:r>
              <a:rPr lang="sr-Cyrl-RS" sz="2400" dirty="0" smtClean="0">
                <a:solidFill>
                  <a:srgbClr val="FFFF00"/>
                </a:solidFill>
              </a:rPr>
              <a:t>Трговински</a:t>
            </a:r>
            <a:r>
              <a:rPr lang="sr-Cyrl-RS" sz="2400" dirty="0" smtClean="0">
                <a:solidFill>
                  <a:srgbClr val="FFFF00"/>
                </a:solidFill>
              </a:rPr>
              <a:t> </a:t>
            </a:r>
            <a:r>
              <a:rPr lang="sr-Cyrl-RS" sz="2400" dirty="0" smtClean="0">
                <a:solidFill>
                  <a:srgbClr val="FFFF00"/>
                </a:solidFill>
              </a:rPr>
              <a:t>сукоб између Србије и Аустроугарске почео је 1906. пошто је Бугарска објавила споразум о царинској сарадњи са Србијом. Аустроугарска је прекинула преговоре о трговинском уговору и забранила увоз и транспорт стоке и пољопривредних производа из Србије преко ње. Уз </a:t>
            </a:r>
            <a:r>
              <a:rPr lang="sr-Cyrl-RS" sz="2400" dirty="0" smtClean="0">
                <a:solidFill>
                  <a:srgbClr val="FFFF00"/>
                </a:solidFill>
              </a:rPr>
              <a:t>посредовање, </a:t>
            </a:r>
            <a:r>
              <a:rPr lang="sr-Cyrl-RS" sz="2400" dirty="0" smtClean="0">
                <a:solidFill>
                  <a:srgbClr val="FFFF00"/>
                </a:solidFill>
              </a:rPr>
              <a:t>преговори су настављени и наредних </a:t>
            </a:r>
            <a:r>
              <a:rPr lang="sr-Cyrl-RS" sz="2400" dirty="0" smtClean="0">
                <a:solidFill>
                  <a:srgbClr val="FFFF00"/>
                </a:solidFill>
              </a:rPr>
              <a:t>година, </a:t>
            </a:r>
            <a:r>
              <a:rPr lang="sr-Cyrl-RS" sz="2400" dirty="0" smtClean="0">
                <a:solidFill>
                  <a:srgbClr val="FFFF00"/>
                </a:solidFill>
              </a:rPr>
              <a:t>али је Србија успела да преко својих партнера пронађе нова тржишта у Немачкој, Француској, Русији, Египту, Швајцарској и другим земљама. Србија је развила и кланичну индустрију и успела је да смањи у огромном проценту учешће Аустроугарске у њеној спољној трговини. Трговачки путеви преко Дунава (Румунија и Бугарска, а такође и преко </a:t>
            </a:r>
            <a:r>
              <a:rPr lang="sr-Cyrl-RS" sz="2400" dirty="0" smtClean="0">
                <a:solidFill>
                  <a:srgbClr val="FFFF00"/>
                </a:solidFill>
              </a:rPr>
              <a:t>Солуна</a:t>
            </a:r>
            <a:r>
              <a:rPr lang="sr-Cyrl-RS" sz="2400" dirty="0" smtClean="0">
                <a:solidFill>
                  <a:srgbClr val="FFFF00"/>
                </a:solidFill>
              </a:rPr>
              <a:t>) </a:t>
            </a:r>
            <a:r>
              <a:rPr lang="sr-Cyrl-RS" sz="2400" dirty="0" smtClean="0">
                <a:solidFill>
                  <a:srgbClr val="FFFF00"/>
                </a:solidFill>
              </a:rPr>
              <a:t>имали су огроман значај за прекомпозицију српског извоза. Нови трговински споразум са Аустроугарском закључен 1910. није могао да измени огромне промене у српској спољној трговини.</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fontScale="92500"/>
          </a:bodyPr>
          <a:lstStyle/>
          <a:p>
            <a:pPr algn="just">
              <a:buFontTx/>
              <a:buChar char="-"/>
            </a:pPr>
            <a:r>
              <a:rPr lang="sr-Cyrl-RS" sz="2400" dirty="0" smtClean="0">
                <a:solidFill>
                  <a:srgbClr val="FFFF00"/>
                </a:solidFill>
              </a:rPr>
              <a:t>Независно од покушаја балканских земаља да створе савез против Турске, Русија и Аустроугарска су склопиле спразум у Мирцштегу крај Беча о одржавању </a:t>
            </a:r>
            <a:r>
              <a:rPr lang="sr-Latn-BA" sz="2400" dirty="0" smtClean="0">
                <a:solidFill>
                  <a:srgbClr val="FFFF00"/>
                </a:solidFill>
              </a:rPr>
              <a:t>status quo </a:t>
            </a:r>
            <a:r>
              <a:rPr lang="sr-Cyrl-RS" sz="2400" dirty="0" smtClean="0">
                <a:solidFill>
                  <a:srgbClr val="FFFF00"/>
                </a:solidFill>
              </a:rPr>
              <a:t>на Балкану. Аустроугарска је хтела да припреми терен за ширење свог утицаја на Балкану и пре свега анексију БиХ. Од Србије је Аустроугарска тражила да раскине поменути трговински споразум јер се њиме угрожава право највећег повлашћења Аустроугарској. Раније је наведено да је царински рат трајао пуних 5 година и да је Србија из њега изашла као победник међутим, у том периоду дошло је и до анексије БиХ што је зазвало велику кризу у односима између Аустроугарске и Србије. Милован Миловановић који је у периоду 1908-1912 био министар иностраних дела и председник Владе покушао је да од анексије извуче неку корист за Србију (једно морско пристаниште и приступ до њега), али једино што је од пријатељских земаља могао да добије било је уверавање да ће у погодном тренутку Србија добити подршку за остваривање њених националних интереса у јужним крајевима.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428</TotalTime>
  <Words>1228</Words>
  <Application>Microsoft Office PowerPoint</Application>
  <PresentationFormat>On-screen Show (4:3)</PresentationFormat>
  <Paragraphs>26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ИСТОРИЈА ДРЖАВЕ И ПРАВА СРПСКОГ НАРОДА</vt:lpstr>
      <vt:lpstr>СРБИЈА 1903-1912</vt:lpstr>
      <vt:lpstr>Slide 3</vt:lpstr>
      <vt:lpstr>Slide 4</vt:lpstr>
      <vt:lpstr>Slide 5</vt:lpstr>
      <vt:lpstr>Slide 6</vt:lpstr>
      <vt:lpstr>Slide 7</vt:lpstr>
      <vt:lpstr>Slide 8</vt:lpstr>
      <vt:lpstr>Slide 9</vt:lpstr>
      <vt:lpstr>Slide 10</vt:lpstr>
      <vt:lpstr>Slide 11</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ИСТОРИЈА ДРЖАВЕ И ПРАВА СРПСКОГ НАРОДА</dc:title>
  <dc:creator>Zoran</dc:creator>
  <cp:lastModifiedBy>Zoran</cp:lastModifiedBy>
  <cp:revision>51</cp:revision>
  <dcterms:created xsi:type="dcterms:W3CDTF">2006-08-16T00:00:00Z</dcterms:created>
  <dcterms:modified xsi:type="dcterms:W3CDTF">2020-04-28T22:00:44Z</dcterms:modified>
</cp:coreProperties>
</file>