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95" r:id="rId2"/>
    <p:sldId id="396" r:id="rId3"/>
    <p:sldId id="397" r:id="rId4"/>
    <p:sldId id="398" r:id="rId5"/>
    <p:sldId id="399" r:id="rId6"/>
    <p:sldId id="400" r:id="rId7"/>
    <p:sldId id="401" r:id="rId8"/>
    <p:sldId id="402" r:id="rId9"/>
    <p:sldId id="403"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419" r:id="rId25"/>
    <p:sldId id="420" r:id="rId26"/>
    <p:sldId id="421" r:id="rId27"/>
    <p:sldId id="42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C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8A4DA-EC4F-41DD-B551-7616E6EB737A}" type="datetimeFigureOut">
              <a:rPr lang="sr-Latn-CS" smtClean="0"/>
              <a:pPr/>
              <a:t>11.12.2021.</a:t>
            </a:fld>
            <a:endParaRPr lang="sr-Latn-C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r-Latn-C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C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A3DD-AA4B-4EE2-BF94-0BDA7E70D8CA}" type="slidenum">
              <a:rPr lang="sr-Latn-CS" smtClean="0"/>
              <a:pPr/>
              <a:t>‹#›</a:t>
            </a:fld>
            <a:endParaRPr lang="sr-Latn-CS"/>
          </a:p>
        </p:txBody>
      </p:sp>
    </p:spTree>
    <p:extLst>
      <p:ext uri="{BB962C8B-B14F-4D97-AF65-F5344CB8AC3E}">
        <p14:creationId xmlns:p14="http://schemas.microsoft.com/office/powerpoint/2010/main" val="2785810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15690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98929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641983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84077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8906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027166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51983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85341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7129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16716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5E91-D7E6-47FD-B56E-DFD7ED9D5058}"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FC2A9D-B1EA-4680-84B8-CF3316DF8074}" type="slidenum">
              <a:rPr lang="en-US" smtClean="0"/>
              <a:pPr/>
              <a:t>‹#›</a:t>
            </a:fld>
            <a:endParaRPr lang="en-US"/>
          </a:p>
        </p:txBody>
      </p:sp>
    </p:spTree>
    <p:extLst>
      <p:ext uri="{BB962C8B-B14F-4D97-AF65-F5344CB8AC3E}">
        <p14:creationId xmlns:p14="http://schemas.microsoft.com/office/powerpoint/2010/main" val="272862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5E91-D7E6-47FD-B56E-DFD7ED9D5058}" type="datetimeFigureOut">
              <a:rPr lang="en-US" smtClean="0"/>
              <a:pPr/>
              <a:t>12/11/2021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C2A9D-B1EA-4680-84B8-CF3316DF8074}" type="slidenum">
              <a:rPr lang="en-US" smtClean="0"/>
              <a:pPr/>
              <a:t>‹#›</a:t>
            </a:fld>
            <a:endParaRPr lang="en-US"/>
          </a:p>
        </p:txBody>
      </p:sp>
    </p:spTree>
    <p:extLst>
      <p:ext uri="{BB962C8B-B14F-4D97-AF65-F5344CB8AC3E}">
        <p14:creationId xmlns:p14="http://schemas.microsoft.com/office/powerpoint/2010/main" val="3840101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a:spLocks noGrp="1"/>
          </p:cNvSpPr>
          <p:nvPr>
            <p:ph idx="1"/>
          </p:nvPr>
        </p:nvSpPr>
        <p:spPr/>
        <p:txBody>
          <a:bodyPr/>
          <a:lstStyle/>
          <a:p>
            <a:pPr algn="ctr">
              <a:buNone/>
            </a:pPr>
            <a:r>
              <a:rPr lang="sr-Latn-RS" dirty="0" smtClean="0"/>
              <a:t/>
            </a:r>
            <a:br>
              <a:rPr lang="sr-Latn-RS" dirty="0" smtClean="0"/>
            </a:br>
            <a:r>
              <a:rPr lang="sr-Latn-RS" dirty="0"/>
              <a:t/>
            </a:r>
            <a:br>
              <a:rPr lang="sr-Latn-RS" dirty="0"/>
            </a:br>
            <a:r>
              <a:rPr lang="sr-Latn-RS" dirty="0" smtClean="0"/>
              <a:t/>
            </a:r>
            <a:br>
              <a:rPr lang="sr-Latn-RS" dirty="0" smtClean="0"/>
            </a:br>
            <a:r>
              <a:rPr lang="sr-Latn-RS" sz="5400" dirty="0" smtClean="0"/>
              <a:t>MREŽE</a:t>
            </a:r>
            <a:endParaRPr lang="sr-Latn-C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sr-Latn-CS" sz="2600" b="1" i="1" dirty="0" smtClean="0">
                <a:latin typeface="Times New Roman" pitchFamily="18" charset="0"/>
                <a:cs typeface="Times New Roman" pitchFamily="18" charset="0"/>
              </a:rPr>
              <a:t>KONTROLA GREŠAKA</a:t>
            </a:r>
          </a:p>
          <a:p>
            <a:pPr algn="just"/>
            <a:r>
              <a:rPr lang="sr-Latn-CS" sz="2600" dirty="0" smtClean="0">
                <a:latin typeface="Times New Roman" pitchFamily="18" charset="0"/>
                <a:cs typeface="Times New Roman" pitchFamily="18" charset="0"/>
              </a:rPr>
              <a:t>Postoje dve osnovne kategorije postupaka za kontrolu grešaka kod sistema za prenos podataka: zahtev za automatskim ponavljanjem (ARQ – Automatic Repeat Request) i kontrola greške unapred (FEC – Forward Error Control). </a:t>
            </a:r>
          </a:p>
          <a:p>
            <a:pPr algn="just"/>
            <a:r>
              <a:rPr lang="sr-Latn-CS" sz="2600" dirty="0" smtClean="0">
                <a:latin typeface="Times New Roman" pitchFamily="18" charset="0"/>
                <a:cs typeface="Times New Roman" pitchFamily="18" charset="0"/>
              </a:rPr>
              <a:t>ARQ sistemi za kontrlu grešaka koriste kodove za detekciju grešaka. Kod ARQ postupaka prijemnik odbacuje blok ili frejm koji je primljen sa greškom i zahteva, korišćenjem povratnog kanala, da se neispravni blok ponovo pošalje.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Latn-CS" sz="2600" dirty="0" smtClean="0">
                <a:latin typeface="Times New Roman" pitchFamily="18" charset="0"/>
                <a:cs typeface="Times New Roman" pitchFamily="18" charset="0"/>
              </a:rPr>
              <a:t>Kod FEC sistema za kontrlu grešaka se koristi kôd za kontrolu grešaka (kao što su blok kodovi ili konvolucioni kodovi). Kada prijemnik detektuje prisustvo greške u primljenom bloku podataka on pokušava da locira grešku i ispravi je. Kada se obavi ispravljanje greške, ispravljeni frejm se zatim isporučuje korisniku.Kod sistema gde povratni kanali nisu na raspolaganju ili ponovni prenos nije pogodan iz nekog razloga (kao što su satelitske komunikacije), korišćenje FEC sistema je neophodno</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pl-PL" b="1" i="1" dirty="0" smtClean="0"/>
              <a:t>Postupci zahteva za automatskim ponavljanjem </a:t>
            </a:r>
            <a:r>
              <a:rPr lang="sr-Cyrl-RS" b="1" i="1" dirty="0" smtClean="0"/>
              <a:t> </a:t>
            </a:r>
            <a:endParaRPr lang="sr-Latn-RS" b="1" i="1" dirty="0" smtClean="0"/>
          </a:p>
          <a:p>
            <a:endParaRPr lang="sr-Latn-RS" b="1" i="1" dirty="0" smtClean="0"/>
          </a:p>
          <a:p>
            <a:r>
              <a:rPr lang="sr-Latn-CS" dirty="0" smtClean="0">
                <a:latin typeface="Times New Roman" pitchFamily="18" charset="0"/>
                <a:cs typeface="Times New Roman" pitchFamily="18" charset="0"/>
              </a:rPr>
              <a:t>Postoje dve osnovne vrste ARQ šema: </a:t>
            </a:r>
            <a:r>
              <a:rPr lang="sr-Latn-CS" b="1" dirty="0" smtClean="0">
                <a:latin typeface="Times New Roman" pitchFamily="18" charset="0"/>
                <a:cs typeface="Times New Roman" pitchFamily="18" charset="0"/>
              </a:rPr>
              <a:t>stani-i-čekaj </a:t>
            </a:r>
            <a:r>
              <a:rPr lang="sr-Latn-CS" dirty="0" smtClean="0">
                <a:latin typeface="Times New Roman" pitchFamily="18" charset="0"/>
                <a:cs typeface="Times New Roman" pitchFamily="18" charset="0"/>
              </a:rPr>
              <a:t>i </a:t>
            </a:r>
            <a:r>
              <a:rPr lang="sr-Latn-CS" b="1" dirty="0" smtClean="0">
                <a:latin typeface="Times New Roman" pitchFamily="18" charset="0"/>
                <a:cs typeface="Times New Roman" pitchFamily="18" charset="0"/>
              </a:rPr>
              <a:t>kontinualni ARQ</a:t>
            </a:r>
            <a:r>
              <a:rPr lang="sr-Latn-CS" dirty="0" smtClean="0">
                <a:latin typeface="Times New Roman" pitchFamily="18" charset="0"/>
                <a:cs typeface="Times New Roman" pitchFamily="18" charset="0"/>
              </a:rPr>
              <a:t>. Opisaćemo njihov rad korišćenjem sledećih pretpostavki: </a:t>
            </a:r>
          </a:p>
          <a:p>
            <a:r>
              <a:rPr lang="sr-Latn-CS" dirty="0" smtClean="0">
                <a:latin typeface="Times New Roman" pitchFamily="18" charset="0"/>
                <a:cs typeface="Times New Roman" pitchFamily="18" charset="0"/>
              </a:rPr>
              <a:t>(1) Jedan predajnik šalje informaciju jednom prijemniku. </a:t>
            </a:r>
          </a:p>
          <a:p>
            <a:r>
              <a:rPr lang="sr-Latn-CS" dirty="0" smtClean="0">
                <a:latin typeface="Times New Roman" pitchFamily="18" charset="0"/>
                <a:cs typeface="Times New Roman" pitchFamily="18" charset="0"/>
              </a:rPr>
              <a:t>(2) Prijemnik može da šalje potvrdu o prijemu predajniku. </a:t>
            </a:r>
          </a:p>
          <a:p>
            <a:r>
              <a:rPr lang="sr-Latn-CS" dirty="0" smtClean="0">
                <a:latin typeface="Times New Roman" pitchFamily="18" charset="0"/>
                <a:cs typeface="Times New Roman" pitchFamily="18" charset="0"/>
              </a:rPr>
              <a:t>(3) Informacioni frejmovi i potvrde sadrže kodove za detekciju grešaka. </a:t>
            </a:r>
          </a:p>
          <a:p>
            <a:r>
              <a:rPr lang="sr-Latn-CS" dirty="0" smtClean="0">
                <a:latin typeface="Times New Roman" pitchFamily="18" charset="0"/>
                <a:cs typeface="Times New Roman" pitchFamily="18" charset="0"/>
              </a:rPr>
              <a:t>(4) Informacioni frejmovi i potvrde, primljeni sa greškom, se ignorišu i odbacuju</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US" dirty="0"/>
          </a:p>
        </p:txBody>
      </p:sp>
      <p:sp>
        <p:nvSpPr>
          <p:cNvPr id="3" name="Content Placeholder 2"/>
          <p:cNvSpPr>
            <a:spLocks noGrp="1"/>
          </p:cNvSpPr>
          <p:nvPr>
            <p:ph idx="1"/>
          </p:nvPr>
        </p:nvSpPr>
        <p:spPr>
          <a:xfrm>
            <a:off x="457200" y="1000108"/>
            <a:ext cx="8229600" cy="5126055"/>
          </a:xfrm>
        </p:spPr>
        <p:txBody>
          <a:bodyPr>
            <a:normAutofit/>
          </a:bodyPr>
          <a:lstStyle/>
          <a:p>
            <a:r>
              <a:rPr lang="sr-Latn-CS" sz="2400" b="1" dirty="0" smtClean="0">
                <a:latin typeface="Times New Roman" pitchFamily="18" charset="0"/>
                <a:cs typeface="Times New Roman" pitchFamily="18" charset="0"/>
              </a:rPr>
              <a:t>Stani-i-čekaj</a:t>
            </a:r>
          </a:p>
          <a:p>
            <a:r>
              <a:rPr lang="sr-Latn-CS" sz="2400" i="1" dirty="0" smtClean="0">
                <a:latin typeface="Times New Roman" pitchFamily="18" charset="0"/>
                <a:cs typeface="Times New Roman" pitchFamily="18" charset="0"/>
              </a:rPr>
              <a:t>Funkcionisanje bez grešaka</a:t>
            </a:r>
          </a:p>
          <a:p>
            <a:r>
              <a:rPr lang="sr-Latn-CS" sz="2400" dirty="0" smtClean="0">
                <a:latin typeface="Times New Roman" pitchFamily="18" charset="0"/>
                <a:cs typeface="Times New Roman" pitchFamily="18" charset="0"/>
              </a:rPr>
              <a:t>Osnovni način rada bez grešaka stani-i-čekaj ARQ sistema je prikazan na slici 7-1. Predajnik šalje jedan informacioni frejm i čeka da primi potvrdu od prijemnika. Sledeći frejm se čalje tek nakon prijema potvrde od prijemnika.</a:t>
            </a:r>
          </a:p>
          <a:p>
            <a:endParaRPr lang="en-US" dirty="0"/>
          </a:p>
        </p:txBody>
      </p:sp>
      <p:pic>
        <p:nvPicPr>
          <p:cNvPr id="4" name="Picture 3"/>
          <p:cNvPicPr>
            <a:picLocks noChangeAspect="1"/>
          </p:cNvPicPr>
          <p:nvPr/>
        </p:nvPicPr>
        <p:blipFill>
          <a:blip r:embed="rId2"/>
          <a:stretch>
            <a:fillRect/>
          </a:stretch>
        </p:blipFill>
        <p:spPr>
          <a:xfrm>
            <a:off x="928662" y="3643314"/>
            <a:ext cx="3714776" cy="2064586"/>
          </a:xfrm>
          <a:prstGeom prst="rect">
            <a:avLst/>
          </a:prstGeom>
        </p:spPr>
      </p:pic>
      <p:sp>
        <p:nvSpPr>
          <p:cNvPr id="6" name="TextBox 5"/>
          <p:cNvSpPr txBox="1"/>
          <p:nvPr/>
        </p:nvSpPr>
        <p:spPr>
          <a:xfrm>
            <a:off x="4929190" y="5214950"/>
            <a:ext cx="964559" cy="369332"/>
          </a:xfrm>
          <a:prstGeom prst="rect">
            <a:avLst/>
          </a:prstGeom>
          <a:noFill/>
        </p:spPr>
        <p:txBody>
          <a:bodyPr wrap="none" rtlCol="0">
            <a:spAutoFit/>
          </a:bodyPr>
          <a:lstStyle/>
          <a:p>
            <a:r>
              <a:rPr lang="sr-Latn-RS" dirty="0" smtClean="0"/>
              <a:t>Slika 7-1</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sr-Latn-CS" sz="2400" i="1" dirty="0" smtClean="0">
                <a:latin typeface="Times New Roman" pitchFamily="18" charset="0"/>
                <a:cs typeface="Times New Roman" pitchFamily="18" charset="0"/>
              </a:rPr>
              <a:t>Oporavak od izgubljenog informacionog frejma</a:t>
            </a:r>
          </a:p>
          <a:p>
            <a:pPr algn="just"/>
            <a:endParaRPr lang="sr-Latn-CS" sz="2400" b="1" dirty="0" smtClean="0">
              <a:latin typeface="Times New Roman" pitchFamily="18" charset="0"/>
              <a:cs typeface="Times New Roman" pitchFamily="18" charset="0"/>
            </a:endParaRPr>
          </a:p>
          <a:p>
            <a:pPr algn="just"/>
            <a:r>
              <a:rPr lang="sr-Latn-CS" sz="2400" b="1"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Kada je informacioni frejm oštećen, prijemnik detektuje grešku i ne šalje nazad nikakvu potvrdu. Da bi se oporavio od ove situacije, predajnik  startuje tajmer odmaj nakon okončanja odašiljanja frejma. Kada tajmer prekorači prag koji se  zove vrednost tajmauta, predajnik ponovo šalje isti frejm. Proces se nastavlja sve dok predajnik ne primi potvrdu od prijemnika. Ovo je prikazano na slici 7.2</a:t>
            </a:r>
          </a:p>
          <a:p>
            <a:endParaRPr lang="en-US" sz="24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endParaRPr lang="en-US" dirty="0"/>
          </a:p>
        </p:txBody>
      </p:sp>
      <p:sp>
        <p:nvSpPr>
          <p:cNvPr id="3" name="Content Placeholder 2"/>
          <p:cNvSpPr>
            <a:spLocks noGrp="1"/>
          </p:cNvSpPr>
          <p:nvPr>
            <p:ph idx="1"/>
          </p:nvPr>
        </p:nvSpPr>
        <p:spPr>
          <a:xfrm>
            <a:off x="457200" y="1214422"/>
            <a:ext cx="8229600" cy="4911741"/>
          </a:xfrm>
        </p:spPr>
        <p:txBody>
          <a:bodyPr>
            <a:normAutofit fontScale="92500" lnSpcReduction="20000"/>
          </a:bodyPr>
          <a:lstStyle/>
          <a:p>
            <a:endParaRPr lang="sr-Latn-CS" dirty="0" smtClean="0"/>
          </a:p>
          <a:p>
            <a:endParaRPr lang="sr-Latn-CS" dirty="0" smtClean="0"/>
          </a:p>
          <a:p>
            <a:endParaRPr lang="sr-Latn-CS" dirty="0" smtClean="0"/>
          </a:p>
          <a:p>
            <a:endParaRPr lang="sr-Latn-CS" dirty="0" smtClean="0"/>
          </a:p>
          <a:p>
            <a:endParaRPr lang="sr-Latn-CS" dirty="0" smtClean="0"/>
          </a:p>
          <a:p>
            <a:pPr algn="ctr">
              <a:buNone/>
            </a:pPr>
            <a:r>
              <a:rPr lang="sr-Latn-CS" sz="2600" dirty="0" smtClean="0">
                <a:latin typeface="Times New Roman" pitchFamily="18" charset="0"/>
                <a:cs typeface="Times New Roman" pitchFamily="18" charset="0"/>
              </a:rPr>
              <a:t>Slika7-2</a:t>
            </a:r>
          </a:p>
          <a:p>
            <a:pPr algn="just"/>
            <a:r>
              <a:rPr lang="sr-Latn-CS" sz="2800" dirty="0" smtClean="0">
                <a:latin typeface="Times New Roman" pitchFamily="18" charset="0"/>
                <a:cs typeface="Times New Roman" pitchFamily="18" charset="0"/>
              </a:rPr>
              <a:t>Ovde je od velike važnosti izbor odgovarajuće vrednosti za prag tajmauta. Predajnik bi trebalo da dâ šansu prijemniku da pošalje potvrdu nazad, pre ponovnog slanja. Razmotrimo sliku 7.3 koja prikazuje vremena koja igraju ulogu u predaji i odašiljanju potvrde. Postoje četiri komponente : Tf je vreme prenosa informacionog frejma;</a:t>
            </a:r>
            <a:endParaRPr lang="en-US" sz="2800" dirty="0">
              <a:latin typeface="Times New Roman" pitchFamily="18" charset="0"/>
              <a:cs typeface="Times New Roman" pitchFamily="18" charset="0"/>
            </a:endParaRPr>
          </a:p>
        </p:txBody>
      </p:sp>
      <p:pic>
        <p:nvPicPr>
          <p:cNvPr id="4" name="Content Placeholder 3"/>
          <p:cNvPicPr>
            <a:picLocks noChangeAspect="1"/>
          </p:cNvPicPr>
          <p:nvPr/>
        </p:nvPicPr>
        <p:blipFill>
          <a:blip r:embed="rId2"/>
          <a:stretch>
            <a:fillRect/>
          </a:stretch>
        </p:blipFill>
        <p:spPr>
          <a:xfrm>
            <a:off x="2428860" y="1357298"/>
            <a:ext cx="3353566" cy="17510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endParaRPr lang="en-US" dirty="0"/>
          </a:p>
        </p:txBody>
      </p:sp>
      <p:sp>
        <p:nvSpPr>
          <p:cNvPr id="3" name="Content Placeholder 2"/>
          <p:cNvSpPr>
            <a:spLocks noGrp="1"/>
          </p:cNvSpPr>
          <p:nvPr>
            <p:ph idx="1"/>
          </p:nvPr>
        </p:nvSpPr>
        <p:spPr>
          <a:xfrm>
            <a:off x="457200" y="1214422"/>
            <a:ext cx="8229600" cy="4911741"/>
          </a:xfrm>
        </p:spPr>
        <p:txBody>
          <a:bodyPr/>
          <a:lstStyle/>
          <a:p>
            <a:r>
              <a:rPr lang="sr-Latn-CS" sz="2400" dirty="0" smtClean="0">
                <a:latin typeface="Times New Roman" pitchFamily="18" charset="0"/>
                <a:cs typeface="Times New Roman" pitchFamily="18" charset="0"/>
              </a:rPr>
              <a:t>TA je vreme prenosa potvrde; TP je vreme obrade frejma u prijemniku</a:t>
            </a:r>
            <a:r>
              <a:rPr lang="ru-RU" sz="2400"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t</a:t>
            </a:r>
            <a:r>
              <a:rPr lang="ru-RU" sz="2400" dirty="0" smtClean="0">
                <a:latin typeface="Times New Roman" pitchFamily="18" charset="0"/>
                <a:cs typeface="Times New Roman" pitchFamily="18" charset="0"/>
              </a:rPr>
              <a:t> </a:t>
            </a:r>
            <a:r>
              <a:rPr lang="sr-Latn-CS" sz="2400" dirty="0" smtClean="0">
                <a:latin typeface="Times New Roman" pitchFamily="18" charset="0"/>
                <a:cs typeface="Times New Roman" pitchFamily="18" charset="0"/>
              </a:rPr>
              <a:t>je vreme prostiranja signala u jednom smeru između predajnika i prijemnika</a:t>
            </a:r>
            <a:r>
              <a:rPr lang="ru-RU" sz="2400" dirty="0" smtClean="0">
                <a:latin typeface="Times New Roman" pitchFamily="18" charset="0"/>
                <a:cs typeface="Times New Roman" pitchFamily="18" charset="0"/>
              </a:rPr>
              <a:t>.</a:t>
            </a:r>
            <a:endParaRPr lang="sr-Latn-CS" sz="2400" dirty="0" smtClean="0">
              <a:latin typeface="Times New Roman" pitchFamily="18" charset="0"/>
              <a:cs typeface="Times New Roman" pitchFamily="18" charset="0"/>
            </a:endParaRPr>
          </a:p>
          <a:p>
            <a:endParaRPr lang="en-US" dirty="0"/>
          </a:p>
        </p:txBody>
      </p:sp>
      <p:pic>
        <p:nvPicPr>
          <p:cNvPr id="4" name="Picture 3"/>
          <p:cNvPicPr>
            <a:picLocks noChangeAspect="1"/>
          </p:cNvPicPr>
          <p:nvPr/>
        </p:nvPicPr>
        <p:blipFill>
          <a:blip r:embed="rId2"/>
          <a:stretch>
            <a:fillRect/>
          </a:stretch>
        </p:blipFill>
        <p:spPr>
          <a:xfrm>
            <a:off x="2071670" y="2500306"/>
            <a:ext cx="4188895" cy="3092028"/>
          </a:xfrm>
          <a:prstGeom prst="rect">
            <a:avLst/>
          </a:prstGeom>
        </p:spPr>
      </p:pic>
      <p:sp>
        <p:nvSpPr>
          <p:cNvPr id="5" name="Rectangle 4"/>
          <p:cNvSpPr/>
          <p:nvPr/>
        </p:nvSpPr>
        <p:spPr>
          <a:xfrm>
            <a:off x="857224" y="5786454"/>
            <a:ext cx="3734548" cy="369332"/>
          </a:xfrm>
          <a:prstGeom prst="rect">
            <a:avLst/>
          </a:prstGeom>
        </p:spPr>
        <p:txBody>
          <a:bodyPr wrap="none">
            <a:spAutoFit/>
          </a:bodyPr>
          <a:lstStyle/>
          <a:p>
            <a:pPr lvl="6" algn="just"/>
            <a:r>
              <a:rPr lang="sr-Latn-CS" dirty="0" smtClean="0"/>
              <a:t>Slika 7-3</a:t>
            </a:r>
            <a:endParaRPr lang="sr-Latn-C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r>
              <a:rPr lang="sr-Latn-CS" dirty="0" smtClean="0">
                <a:latin typeface="Times New Roman" pitchFamily="18" charset="0"/>
                <a:cs typeface="Times New Roman" pitchFamily="18" charset="0"/>
              </a:rPr>
              <a:t>neophodno je da tajmaut bude veći od 2 + TA + TP. Zbog toga što postoji varijacija vremena obrade frejma TP, vrednost tajmauta se često podesi tako da je nekoliko puta veća od minimalne.</a:t>
            </a:r>
          </a:p>
          <a:p>
            <a:pPr algn="just"/>
            <a:endParaRPr lang="sr-Latn-CS" dirty="0" smtClean="0">
              <a:latin typeface="Times New Roman" pitchFamily="18" charset="0"/>
              <a:cs typeface="Times New Roman" pitchFamily="18" charset="0"/>
            </a:endParaRPr>
          </a:p>
          <a:p>
            <a:pPr algn="just"/>
            <a:r>
              <a:rPr lang="sr-Latn-CS" b="1" dirty="0" smtClean="0">
                <a:latin typeface="Times New Roman" pitchFamily="18" charset="0"/>
                <a:cs typeface="Times New Roman" pitchFamily="18" charset="0"/>
              </a:rPr>
              <a:t>Oporavak od izgubljene potvrde </a:t>
            </a:r>
          </a:p>
          <a:p>
            <a:pPr algn="just"/>
            <a:r>
              <a:rPr lang="sr-Latn-CS" dirty="0" smtClean="0">
                <a:latin typeface="Times New Roman" pitchFamily="18" charset="0"/>
                <a:cs typeface="Times New Roman" pitchFamily="18" charset="0"/>
              </a:rPr>
              <a:t>Kada je potvrda oštećena, ona se ignoriše od strane predajnika, koji se sada ponaša kao da potvrda uopšte nije ni primljena. Mehanizam tajmauta će prouzrokovati ponovni prenos frejma. Ovo je prikazano na slici 7-4.</a:t>
            </a:r>
            <a:endParaRPr lang="sr-Latn-C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ctr">
              <a:buNone/>
            </a:pPr>
            <a:r>
              <a:rPr lang="sr-Latn-CS" sz="2400" dirty="0" smtClean="0"/>
              <a:t>Slika 7-4</a:t>
            </a:r>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r>
              <a:rPr lang="sr-Latn-CS" sz="2400" dirty="0" smtClean="0">
                <a:latin typeface="Times New Roman" pitchFamily="18" charset="0"/>
                <a:cs typeface="Times New Roman" pitchFamily="18" charset="0"/>
              </a:rPr>
              <a:t>Primetimo da u ovom slučaju prijemnik prima dve kopije (duplikate) istog frejma. Ovde je važno da prijemnik shvati da je ustvari primio isti frejm dva puta, a ne dva različita frejma</a:t>
            </a:r>
            <a:r>
              <a:rPr lang="sr-Latn-CS" dirty="0" smtClean="0"/>
              <a:t>.</a:t>
            </a:r>
          </a:p>
          <a:p>
            <a:endParaRPr lang="en-US" dirty="0"/>
          </a:p>
        </p:txBody>
      </p:sp>
      <p:pic>
        <p:nvPicPr>
          <p:cNvPr id="4" name="Picture 3"/>
          <p:cNvPicPr>
            <a:picLocks noChangeAspect="1"/>
          </p:cNvPicPr>
          <p:nvPr/>
        </p:nvPicPr>
        <p:blipFill>
          <a:blip r:embed="rId2"/>
          <a:stretch>
            <a:fillRect/>
          </a:stretch>
        </p:blipFill>
        <p:spPr>
          <a:xfrm>
            <a:off x="2143108" y="1500174"/>
            <a:ext cx="4000528" cy="22539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Latn-CS" sz="2800" dirty="0" smtClean="0">
                <a:latin typeface="Times New Roman" pitchFamily="18" charset="0"/>
                <a:cs typeface="Times New Roman" pitchFamily="18" charset="0"/>
              </a:rPr>
              <a:t>Detekcija duplikata se postiže korišćenjem rednih brojeva. Svakom frejmu se dodeljuje broj u predajniku. Prijemnik upoređuje ovaj broj sa brojem iz prethodno primljenog frejma. Duplicirani frejm je detektovan ako je njegov broj isti sa brojem prethodno primljenog frejma. Duplicirani frejm se odbacuje u prijemniku, ali se opet šalje potvrda o uspešnom prijemu. Kod stani-i-čekaj ARQ, dovoljno je jedan bit da bi se obeležio broj frejma.</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lgn="just">
              <a:buNone/>
            </a:pPr>
            <a:r>
              <a:rPr lang="sr-Latn-CS" dirty="0" smtClean="0"/>
              <a:t>	</a:t>
            </a:r>
            <a:r>
              <a:rPr lang="sr-Latn-CS" sz="2800" dirty="0" smtClean="0">
                <a:latin typeface="Times New Roman" pitchFamily="18" charset="0"/>
                <a:cs typeface="Times New Roman" pitchFamily="18" charset="0"/>
              </a:rPr>
              <a:t>Sve mreže mogu biti kategorizovane po izvesnim 	karakteristikama kao što su: </a:t>
            </a:r>
          </a:p>
          <a:p>
            <a:pPr algn="just"/>
            <a:r>
              <a:rPr lang="sr-Latn-CS" sz="2800" dirty="0" smtClean="0">
                <a:latin typeface="Times New Roman" pitchFamily="18" charset="0"/>
                <a:cs typeface="Times New Roman" pitchFamily="18" charset="0"/>
              </a:rPr>
              <a:t> </a:t>
            </a:r>
            <a:r>
              <a:rPr lang="sr-Latn-CS" sz="2800" b="1" dirty="0" smtClean="0">
                <a:latin typeface="Times New Roman" pitchFamily="18" charset="0"/>
                <a:cs typeface="Times New Roman" pitchFamily="18" charset="0"/>
              </a:rPr>
              <a:t>Topologija: </a:t>
            </a:r>
            <a:r>
              <a:rPr lang="sr-Latn-CS" sz="2800" dirty="0" smtClean="0">
                <a:latin typeface="Times New Roman" pitchFamily="18" charset="0"/>
                <a:cs typeface="Times New Roman" pitchFamily="18" charset="0"/>
              </a:rPr>
              <a:t>geometrijski raspored računarskog sistema. Najčešće topologije su magistrala, zvezda i prsten. </a:t>
            </a:r>
          </a:p>
          <a:p>
            <a:pPr algn="just"/>
            <a:r>
              <a:rPr lang="sr-Latn-CS" sz="2800" dirty="0" smtClean="0">
                <a:latin typeface="Times New Roman" pitchFamily="18" charset="0"/>
                <a:cs typeface="Times New Roman" pitchFamily="18" charset="0"/>
              </a:rPr>
              <a:t> </a:t>
            </a:r>
            <a:r>
              <a:rPr lang="sr-Latn-CS" sz="2800" b="1" dirty="0" smtClean="0">
                <a:latin typeface="Times New Roman" pitchFamily="18" charset="0"/>
                <a:cs typeface="Times New Roman" pitchFamily="18" charset="0"/>
              </a:rPr>
              <a:t>Protokol: </a:t>
            </a:r>
            <a:r>
              <a:rPr lang="sr-Latn-CS" sz="2800" dirty="0" smtClean="0">
                <a:latin typeface="Times New Roman" pitchFamily="18" charset="0"/>
                <a:cs typeface="Times New Roman" pitchFamily="18" charset="0"/>
              </a:rPr>
              <a:t>zajednički skup pravila i signala koji definiše kako računari koriste mrežu da komuniciraju međusobno. Jedan od najpopularnijih protokola za lokalne računarske mreže se zove Ethernet. Drugi popularni LAN protokol za PC računare je IBM-ova prstenasta mreža sa žetonom (Token ring). </a:t>
            </a:r>
          </a:p>
          <a:p>
            <a:endParaRPr lang="en-US" sz="3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sr-Latn-CS" sz="2800" b="1" dirty="0" smtClean="0">
                <a:latin typeface="Times New Roman" pitchFamily="18" charset="0"/>
                <a:cs typeface="Times New Roman" pitchFamily="18" charset="0"/>
              </a:rPr>
              <a:t>Numerisanje potvrda</a:t>
            </a:r>
          </a:p>
          <a:p>
            <a:pPr algn="just"/>
            <a:r>
              <a:rPr lang="sr-Latn-CS" sz="2800" dirty="0" smtClean="0">
                <a:latin typeface="Times New Roman" pitchFamily="18" charset="0"/>
                <a:cs typeface="Times New Roman" pitchFamily="18" charset="0"/>
              </a:rPr>
              <a:t> Razmotrimo scenario prikazan na slici 7-5. Prenešen je frejm 0, ali je potrebno neuobičajeno dugo vreme za obradu, jer je prijemnik spor. Međutim, na kraju se potvrda ipak odašilje nazad. U međuvremenu, predajnik čeka vreme definisano tajmautom i ponovo šalje frejm 0. Nakon prijema potvrde koja potiče od prvog frejma 0, predajnik nastavlja sa frejmom 1, koji se ošteti i dolazi u prijemnik sa greškom. Predajnik, međutim, misli da je frejm 1 primljen ispravno, jer prima potvrdu koja je u stvari vraćena za frejm 0.</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endParaRPr lang="en-US" dirty="0"/>
          </a:p>
        </p:txBody>
      </p:sp>
      <p:sp>
        <p:nvSpPr>
          <p:cNvPr id="3" name="Content Placeholder 2"/>
          <p:cNvSpPr>
            <a:spLocks noGrp="1"/>
          </p:cNvSpPr>
          <p:nvPr>
            <p:ph idx="1"/>
          </p:nvPr>
        </p:nvSpPr>
        <p:spPr>
          <a:xfrm>
            <a:off x="457200" y="1071546"/>
            <a:ext cx="8229600" cy="5286412"/>
          </a:xfrm>
        </p:spPr>
        <p:txBody>
          <a:bodyPr>
            <a:normAutofit lnSpcReduction="10000"/>
          </a:bodyPr>
          <a:lstStyle/>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just"/>
            <a:endParaRPr lang="sr-Latn-CS" sz="2400" dirty="0" smtClean="0">
              <a:latin typeface="Times New Roman" pitchFamily="18" charset="0"/>
              <a:cs typeface="Times New Roman" pitchFamily="18" charset="0"/>
            </a:endParaRPr>
          </a:p>
          <a:p>
            <a:pPr algn="ctr">
              <a:buNone/>
            </a:pPr>
            <a:r>
              <a:rPr lang="sr-Latn-CS" sz="2400" dirty="0" smtClean="0"/>
              <a:t>Slika 7-5</a:t>
            </a:r>
            <a:endParaRPr lang="sr-Latn-CS" sz="2400" dirty="0" smtClean="0">
              <a:latin typeface="Times New Roman" pitchFamily="18" charset="0"/>
              <a:cs typeface="Times New Roman" pitchFamily="18" charset="0"/>
            </a:endParaRPr>
          </a:p>
          <a:p>
            <a:pPr algn="just"/>
            <a:r>
              <a:rPr lang="sr-Latn-CS" sz="2400" dirty="0" smtClean="0">
                <a:latin typeface="Times New Roman" pitchFamily="18" charset="0"/>
                <a:cs typeface="Times New Roman" pitchFamily="18" charset="0"/>
              </a:rPr>
              <a:t>Jasno je da je nastala greška u radu protokola i da frejm 1 nije ispravno stigao u prijemnik. Da bi se izbegle ovakve i slične greške u radu, neophodno je obečežiti potvrde istim brojem kao i frejm kojem odgovaraju. Na slici 7-6 je prikazano kako ovo rešava problem koji je upravo opisan.</a:t>
            </a:r>
          </a:p>
          <a:p>
            <a:endParaRPr lang="sr-Latn-CS" dirty="0" smtClean="0"/>
          </a:p>
          <a:p>
            <a:endParaRPr lang="en-US" dirty="0"/>
          </a:p>
        </p:txBody>
      </p:sp>
      <p:pic>
        <p:nvPicPr>
          <p:cNvPr id="4" name="Picture 3"/>
          <p:cNvPicPr>
            <a:picLocks noChangeAspect="1"/>
          </p:cNvPicPr>
          <p:nvPr/>
        </p:nvPicPr>
        <p:blipFill>
          <a:blip r:embed="rId2"/>
          <a:stretch>
            <a:fillRect/>
          </a:stretch>
        </p:blipFill>
        <p:spPr>
          <a:xfrm>
            <a:off x="2071670" y="1214422"/>
            <a:ext cx="4500594" cy="26099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28728" y="1428736"/>
            <a:ext cx="6300180" cy="3743960"/>
          </a:xfrm>
          <a:prstGeom prst="rect">
            <a:avLst/>
          </a:prstGeom>
        </p:spPr>
      </p:pic>
      <p:sp>
        <p:nvSpPr>
          <p:cNvPr id="5" name="Rectangle 4"/>
          <p:cNvSpPr/>
          <p:nvPr/>
        </p:nvSpPr>
        <p:spPr>
          <a:xfrm>
            <a:off x="3857620" y="5500702"/>
            <a:ext cx="964559" cy="369332"/>
          </a:xfrm>
          <a:prstGeom prst="rect">
            <a:avLst/>
          </a:prstGeom>
        </p:spPr>
        <p:txBody>
          <a:bodyPr wrap="none">
            <a:spAutoFit/>
          </a:bodyPr>
          <a:lstStyle/>
          <a:p>
            <a:r>
              <a:rPr lang="sr-Latn-CS" dirty="0" smtClean="0"/>
              <a:t>Slika 7-6</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a:spLocks noGrp="1"/>
          </p:cNvSpPr>
          <p:nvPr>
            <p:ph idx="1"/>
          </p:nvPr>
        </p:nvSpPr>
        <p:spPr/>
        <p:txBody>
          <a:bodyPr>
            <a:normAutofit/>
          </a:bodyPr>
          <a:lstStyle/>
          <a:p>
            <a:pPr marL="0" indent="0">
              <a:buNone/>
            </a:pPr>
            <a:r>
              <a:rPr lang="sr-Latn-CS" sz="2400" b="1" dirty="0" smtClean="0"/>
              <a:t>	</a:t>
            </a:r>
            <a:r>
              <a:rPr lang="it-IT" sz="2400" b="1" dirty="0" smtClean="0"/>
              <a:t>Problemi </a:t>
            </a:r>
            <a:r>
              <a:rPr lang="it-IT" sz="2400" b="1" dirty="0"/>
              <a:t>sa stani-i-čekaj </a:t>
            </a:r>
            <a:r>
              <a:rPr lang="sr-Latn-RS" sz="2400" b="1" dirty="0" smtClean="0"/>
              <a:t> </a:t>
            </a:r>
            <a:r>
              <a:rPr lang="it-IT" sz="2400" b="1" dirty="0" smtClean="0"/>
              <a:t>ARQ protokolom</a:t>
            </a:r>
            <a:endParaRPr lang="sr-Latn-CS" sz="2400" b="1" dirty="0" smtClean="0"/>
          </a:p>
          <a:p>
            <a:endParaRPr lang="sr-Latn-CS" sz="2000" b="1" dirty="0" smtClean="0"/>
          </a:p>
          <a:p>
            <a:pPr algn="just"/>
            <a:r>
              <a:rPr lang="sr-Latn-CS" sz="2400" dirty="0">
                <a:latin typeface="Times New Roman" pitchFamily="18" charset="0"/>
                <a:cs typeface="Times New Roman" pitchFamily="18" charset="0"/>
              </a:rPr>
              <a:t>Definišimo maksimalnu iskorišćenost predajnika, , kao proporciju vremena vremena kada nije besposlen, pod uslovom da uvek ima nove pakete za odašiljanje. Ova veličina je data sa (pod pretpostavkom predaje i preijema bez grešaka</a:t>
            </a:r>
            <a:r>
              <a:rPr lang="sr-Latn-CS" sz="2400" dirty="0" smtClean="0">
                <a:latin typeface="Times New Roman" pitchFamily="18" charset="0"/>
                <a:cs typeface="Times New Roman" pitchFamily="18" charset="0"/>
              </a:rPr>
              <a:t>).</a:t>
            </a:r>
          </a:p>
          <a:p>
            <a:pPr algn="just"/>
            <a:endParaRPr lang="sr-Latn-CS" sz="2000" dirty="0"/>
          </a:p>
          <a:p>
            <a:pPr algn="just"/>
            <a:r>
              <a:rPr lang="sr-Latn-CS" sz="2000" dirty="0" smtClean="0"/>
              <a:t>                                                         (7-1)</a:t>
            </a:r>
            <a:endParaRPr lang="sr-Latn-CS" sz="2000" dirty="0"/>
          </a:p>
        </p:txBody>
      </p:sp>
      <p:pic>
        <p:nvPicPr>
          <p:cNvPr id="5" name="Picture 4"/>
          <p:cNvPicPr>
            <a:picLocks noChangeAspect="1"/>
          </p:cNvPicPr>
          <p:nvPr/>
        </p:nvPicPr>
        <p:blipFill>
          <a:blip r:embed="rId2"/>
          <a:stretch>
            <a:fillRect/>
          </a:stretch>
        </p:blipFill>
        <p:spPr>
          <a:xfrm>
            <a:off x="928662" y="4143380"/>
            <a:ext cx="2462348" cy="84908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sr-Latn-CS" sz="2400" dirty="0" smtClean="0">
                <a:latin typeface="Times New Roman" pitchFamily="18" charset="0"/>
                <a:cs typeface="Times New Roman" pitchFamily="18" charset="0"/>
              </a:rPr>
              <a:t>Razmotrimo slučaj kada se informacioni frejmovi sastoje od 10000 bitova, a frejmovi potvrde od 100 bitova svaki. Za dužinu veze između predajnika i prijemnika koja je 10000 m dugačka, vreme prostiranja signala iznosi približno </a:t>
            </a:r>
            <a:r>
              <a:rPr lang="sr-Latn-CS" sz="2400" dirty="0" smtClean="0">
                <a:latin typeface="Symbol" pitchFamily="18" charset="2"/>
                <a:cs typeface="Times New Roman" pitchFamily="18" charset="0"/>
              </a:rPr>
              <a:t></a:t>
            </a:r>
            <a:r>
              <a:rPr lang="sr-Latn-CS" sz="2400" dirty="0" smtClean="0">
                <a:latin typeface="Times New Roman" pitchFamily="18" charset="0"/>
                <a:cs typeface="Times New Roman" pitchFamily="18" charset="0"/>
              </a:rPr>
              <a:t> = 50 </a:t>
            </a:r>
            <a:r>
              <a:rPr lang="sr-Latn-CS" sz="2400" dirty="0" smtClean="0">
                <a:latin typeface="Symbol" pitchFamily="18" charset="2"/>
                <a:cs typeface="Times New Roman" pitchFamily="18" charset="0"/>
              </a:rPr>
              <a:t></a:t>
            </a:r>
            <a:r>
              <a:rPr lang="sr-Latn-CS" sz="2400" dirty="0" smtClean="0">
                <a:latin typeface="Times New Roman" pitchFamily="18" charset="0"/>
                <a:cs typeface="Times New Roman" pitchFamily="18" charset="0"/>
              </a:rPr>
              <a:t>s (pod pretpostavkom da je brzina signala 0.6 </a:t>
            </a:r>
            <a:r>
              <a:rPr lang="sr-Latn-CS" sz="2400" dirty="0" smtClean="0">
                <a:latin typeface="Symbol" pitchFamily="18" charset="2"/>
                <a:cs typeface="Times New Roman" pitchFamily="18" charset="0"/>
              </a:rPr>
              <a:t></a:t>
            </a:r>
            <a:r>
              <a:rPr lang="sr-Latn-CS" sz="2400" dirty="0" smtClean="0">
                <a:latin typeface="Times New Roman" pitchFamily="18" charset="0"/>
                <a:cs typeface="Times New Roman" pitchFamily="18" charset="0"/>
              </a:rPr>
              <a:t> brzina svetlosti. Tipično vreme obrade iznosi Tf = 10 </a:t>
            </a:r>
            <a:r>
              <a:rPr lang="sr-Latn-CS" sz="2400" dirty="0" smtClean="0">
                <a:latin typeface="Symbol" pitchFamily="18" charset="2"/>
                <a:cs typeface="Times New Roman" pitchFamily="18" charset="0"/>
              </a:rPr>
              <a:t></a:t>
            </a:r>
            <a:r>
              <a:rPr lang="sr-Latn-CS" sz="2400" dirty="0" smtClean="0">
                <a:latin typeface="Times New Roman" pitchFamily="18" charset="0"/>
                <a:cs typeface="Times New Roman" pitchFamily="18" charset="0"/>
              </a:rPr>
              <a:t>s. Sada ćemo da izračunamo jednačinu (7-1) za dva tipična slučaja:</a:t>
            </a:r>
          </a:p>
          <a:p>
            <a:pPr algn="just"/>
            <a:r>
              <a:rPr lang="sr-Cyrl-CS" sz="2400" i="1" dirty="0" smtClean="0">
                <a:latin typeface="Times New Roman" pitchFamily="18" charset="0"/>
                <a:cs typeface="Times New Roman" pitchFamily="18" charset="0"/>
              </a:rPr>
              <a:t>1. </a:t>
            </a:r>
            <a:r>
              <a:rPr lang="sr-Latn-CS" sz="2400" i="1" dirty="0" smtClean="0">
                <a:latin typeface="Times New Roman" pitchFamily="18" charset="0"/>
                <a:cs typeface="Times New Roman" pitchFamily="18" charset="0"/>
              </a:rPr>
              <a:t>Brzina prenosa</a:t>
            </a:r>
            <a:r>
              <a:rPr lang="sr-Cyrl-CS" sz="2400" i="1" dirty="0" smtClean="0">
                <a:latin typeface="Times New Roman" pitchFamily="18" charset="0"/>
                <a:cs typeface="Times New Roman" pitchFamily="18" charset="0"/>
              </a:rPr>
              <a:t>= 10 </a:t>
            </a:r>
            <a:r>
              <a:rPr lang="en-US" sz="2400" i="1" dirty="0" smtClean="0">
                <a:latin typeface="Times New Roman" pitchFamily="18" charset="0"/>
                <a:cs typeface="Times New Roman" pitchFamily="18" charset="0"/>
              </a:rPr>
              <a:t>Kbps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357290" y="5000636"/>
            <a:ext cx="1760653" cy="604403"/>
          </a:xfrm>
          <a:prstGeom prst="rect">
            <a:avLst/>
          </a:prstGeom>
        </p:spPr>
      </p:pic>
      <p:pic>
        <p:nvPicPr>
          <p:cNvPr id="5" name="Picture 4"/>
          <p:cNvPicPr>
            <a:picLocks noChangeAspect="1"/>
          </p:cNvPicPr>
          <p:nvPr/>
        </p:nvPicPr>
        <p:blipFill>
          <a:blip r:embed="rId3"/>
          <a:stretch>
            <a:fillRect/>
          </a:stretch>
        </p:blipFill>
        <p:spPr>
          <a:xfrm>
            <a:off x="4286248" y="5000636"/>
            <a:ext cx="1944602" cy="60440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sr-Latn-CS" sz="2400" i="1" dirty="0" smtClean="0">
              <a:latin typeface="Times New Roman" pitchFamily="18" charset="0"/>
              <a:cs typeface="Times New Roman" pitchFamily="18" charset="0"/>
            </a:endParaRPr>
          </a:p>
          <a:p>
            <a:endParaRPr lang="sr-Latn-CS" sz="2400" i="1" dirty="0" smtClean="0">
              <a:latin typeface="Times New Roman" pitchFamily="18" charset="0"/>
              <a:cs typeface="Times New Roman" pitchFamily="18" charset="0"/>
            </a:endParaRPr>
          </a:p>
          <a:p>
            <a:endParaRPr lang="sr-Latn-CS" sz="2400" i="1" dirty="0" smtClean="0">
              <a:latin typeface="Times New Roman" pitchFamily="18" charset="0"/>
              <a:cs typeface="Times New Roman" pitchFamily="18" charset="0"/>
            </a:endParaRPr>
          </a:p>
          <a:p>
            <a:r>
              <a:rPr lang="sr-Latn-CS" sz="2400" i="1" dirty="0" smtClean="0">
                <a:latin typeface="Times New Roman" pitchFamily="18" charset="0"/>
                <a:cs typeface="Times New Roman" pitchFamily="18" charset="0"/>
              </a:rPr>
              <a:t>2. Brzina prenosa</a:t>
            </a:r>
            <a:r>
              <a:rPr lang="sr-Cyrl-RS" sz="2400" i="1" dirty="0" smtClean="0">
                <a:latin typeface="Times New Roman" pitchFamily="18" charset="0"/>
                <a:cs typeface="Times New Roman" pitchFamily="18" charset="0"/>
              </a:rPr>
              <a:t>= 100 М</a:t>
            </a:r>
            <a:r>
              <a:rPr lang="sr-Latn-CS" sz="2400" i="1" dirty="0" smtClean="0">
                <a:latin typeface="Times New Roman" pitchFamily="18" charset="0"/>
                <a:cs typeface="Times New Roman" pitchFamily="18" charset="0"/>
              </a:rPr>
              <a:t>bps:</a:t>
            </a:r>
          </a:p>
          <a:p>
            <a:endParaRPr lang="en-US" sz="2400" i="1" dirty="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1000100" y="1857364"/>
            <a:ext cx="2898578" cy="614850"/>
          </a:xfrm>
          <a:prstGeom prst="rect">
            <a:avLst/>
          </a:prstGeom>
        </p:spPr>
      </p:pic>
      <p:pic>
        <p:nvPicPr>
          <p:cNvPr id="5" name="Picture 4"/>
          <p:cNvPicPr>
            <a:picLocks noChangeAspect="1"/>
          </p:cNvPicPr>
          <p:nvPr/>
        </p:nvPicPr>
        <p:blipFill>
          <a:blip r:embed="rId3"/>
          <a:stretch>
            <a:fillRect/>
          </a:stretch>
        </p:blipFill>
        <p:spPr>
          <a:xfrm>
            <a:off x="1071538" y="3714752"/>
            <a:ext cx="2275384" cy="630528"/>
          </a:xfrm>
          <a:prstGeom prst="rect">
            <a:avLst/>
          </a:prstGeom>
        </p:spPr>
      </p:pic>
      <p:pic>
        <p:nvPicPr>
          <p:cNvPr id="6" name="Picture 5"/>
          <p:cNvPicPr>
            <a:picLocks noChangeAspect="1"/>
          </p:cNvPicPr>
          <p:nvPr/>
        </p:nvPicPr>
        <p:blipFill>
          <a:blip r:embed="rId4"/>
          <a:stretch>
            <a:fillRect/>
          </a:stretch>
        </p:blipFill>
        <p:spPr>
          <a:xfrm>
            <a:off x="4500562" y="3714752"/>
            <a:ext cx="2001242" cy="630528"/>
          </a:xfrm>
          <a:prstGeom prst="rect">
            <a:avLst/>
          </a:prstGeom>
        </p:spPr>
      </p:pic>
      <p:pic>
        <p:nvPicPr>
          <p:cNvPr id="7" name="Picture 6"/>
          <p:cNvPicPr>
            <a:picLocks noChangeAspect="1"/>
          </p:cNvPicPr>
          <p:nvPr/>
        </p:nvPicPr>
        <p:blipFill>
          <a:blip r:embed="rId5"/>
          <a:stretch>
            <a:fillRect/>
          </a:stretch>
        </p:blipFill>
        <p:spPr>
          <a:xfrm>
            <a:off x="1357290" y="4786322"/>
            <a:ext cx="2643206" cy="61334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sr-Latn-CS" sz="2600" dirty="0" smtClean="0">
                <a:latin typeface="Times New Roman" pitchFamily="18" charset="0"/>
                <a:cs typeface="Times New Roman" pitchFamily="18" charset="0"/>
              </a:rPr>
              <a:t>Iz prethodnih izračunavanja je jasno da je vreme kada je predajnik nezaposlen zanemarljivo kada su male brzine prenosa i tada se stani-i-čekaj ARQ savršeno uklapa u scenario. Međutim, kada su brzine prenosa velike, stani-i-čekaj protokol može da prouzrokuje gubljenje značajne količine vremena predajnika zbog čekanja na potvrdu</a:t>
            </a:r>
            <a:r>
              <a:rPr lang="sr-Latn-CS" dirty="0" smtClean="0"/>
              <a:t>.</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buNone/>
            </a:pPr>
            <a:r>
              <a:rPr lang="sr-Latn-RS" i="1" dirty="0" smtClean="0">
                <a:latin typeface="Times New Roman" pitchFamily="18" charset="0"/>
                <a:cs typeface="Times New Roman" pitchFamily="18" charset="0"/>
              </a:rPr>
              <a:t>Kontrolno pitanje</a:t>
            </a:r>
          </a:p>
          <a:p>
            <a:pPr>
              <a:buNone/>
            </a:pPr>
            <a:r>
              <a:rPr lang="sr-Latn-CS" dirty="0" smtClean="0"/>
              <a:t>1.   Objasniti osnovni princip </a:t>
            </a:r>
            <a:r>
              <a:rPr lang="sr-Latn-CS" i="1" dirty="0" smtClean="0"/>
              <a:t>zahteva za automatskim ponavljanjem </a:t>
            </a:r>
            <a:r>
              <a:rPr lang="sr-Latn-CS" dirty="0" smtClean="0"/>
              <a:t>(ARQ).</a:t>
            </a:r>
          </a:p>
          <a:p>
            <a:pPr marL="514350" indent="-514350">
              <a:buAutoNum type="arabicPeriod" startAt="2"/>
            </a:pPr>
            <a:r>
              <a:rPr lang="sr-Latn-CS" dirty="0" smtClean="0"/>
              <a:t>Objasniti osnovni način rada </a:t>
            </a:r>
            <a:r>
              <a:rPr lang="sr-Latn-CS" i="1" dirty="0" smtClean="0"/>
              <a:t>stani-i-čekaj </a:t>
            </a:r>
            <a:r>
              <a:rPr lang="sr-Latn-CS" dirty="0" smtClean="0"/>
              <a:t>ARQ protokola u slučaju da nema grešaka pri prenosu.</a:t>
            </a:r>
          </a:p>
          <a:p>
            <a:pPr marL="514350" indent="-514350">
              <a:buNone/>
            </a:pPr>
            <a:endParaRPr lang="sr-Latn-RS" i="1" dirty="0" smtClean="0">
              <a:latin typeface="Times New Roman" pitchFamily="18" charset="0"/>
              <a:cs typeface="Times New Roman" pitchFamily="18" charset="0"/>
            </a:endParaRPr>
          </a:p>
          <a:p>
            <a:pPr marL="514350" indent="-514350">
              <a:buNone/>
            </a:pPr>
            <a:r>
              <a:rPr lang="sr-Latn-CS" i="1" dirty="0" smtClean="0">
                <a:latin typeface="Times New Roman" pitchFamily="18" charset="0"/>
                <a:cs typeface="Times New Roman" pitchFamily="18" charset="0"/>
              </a:rPr>
              <a:t>Kontrolni zadatak</a:t>
            </a:r>
          </a:p>
          <a:p>
            <a:pPr marL="457200" indent="-457200" algn="just">
              <a:buAutoNum type="arabicPeriod"/>
            </a:pPr>
            <a:r>
              <a:rPr lang="sr-Latn-CS" dirty="0" smtClean="0"/>
              <a:t>Neka se informacioni frejmovi sastoje od 20000 bita, a frejmovi potvrde od 50 bita svaki. Za vezu između predajnika i prijemnika vreme prostiranja signala iznosi </a:t>
            </a:r>
            <a:r>
              <a:rPr lang="sr-Latn-CS" dirty="0" smtClean="0">
                <a:latin typeface="Symbol" panose="05050102010706020507" pitchFamily="18" charset="2"/>
              </a:rPr>
              <a:t></a:t>
            </a:r>
            <a:r>
              <a:rPr lang="sr-Latn-CS" dirty="0" smtClean="0"/>
              <a:t> = 50 </a:t>
            </a:r>
            <a:r>
              <a:rPr lang="sr-Latn-CS" dirty="0" smtClean="0">
                <a:latin typeface="Symbol" panose="05050102010706020507" pitchFamily="18" charset="2"/>
              </a:rPr>
              <a:t></a:t>
            </a:r>
            <a:r>
              <a:rPr lang="sr-Latn-CS" dirty="0" smtClean="0"/>
              <a:t>s.</a:t>
            </a:r>
            <a:r>
              <a:rPr lang="sr-Latn-CS" dirty="0" smtClean="0">
                <a:latin typeface="Times New Roman" pitchFamily="18" charset="0"/>
                <a:cs typeface="Times New Roman" pitchFamily="18" charset="0"/>
              </a:rPr>
              <a:t> Tipično vreme obrade iznosi T</a:t>
            </a:r>
            <a:r>
              <a:rPr lang="sr-Latn-CS" sz="2400" dirty="0" smtClean="0">
                <a:latin typeface="Times New Roman" pitchFamily="18" charset="0"/>
                <a:cs typeface="Times New Roman" pitchFamily="18" charset="0"/>
              </a:rPr>
              <a:t>p</a:t>
            </a:r>
            <a:r>
              <a:rPr lang="sr-Latn-CS" dirty="0" smtClean="0">
                <a:latin typeface="Times New Roman" pitchFamily="18" charset="0"/>
                <a:cs typeface="Times New Roman" pitchFamily="18" charset="0"/>
              </a:rPr>
              <a:t> = 10 </a:t>
            </a:r>
            <a:r>
              <a:rPr lang="sr-Latn-CS" dirty="0" smtClean="0">
                <a:latin typeface="Symbol" pitchFamily="18" charset="2"/>
                <a:cs typeface="Times New Roman" pitchFamily="18" charset="0"/>
              </a:rPr>
              <a:t></a:t>
            </a:r>
            <a:r>
              <a:rPr lang="sr-Latn-CS" dirty="0" smtClean="0">
                <a:latin typeface="Times New Roman" pitchFamily="18" charset="0"/>
                <a:cs typeface="Times New Roman" pitchFamily="18" charset="0"/>
              </a:rPr>
              <a:t>s. Izračunati </a:t>
            </a:r>
            <a:r>
              <a:rPr lang="sr-Latn-CS" dirty="0" smtClean="0">
                <a:latin typeface="Symbol" pitchFamily="18" charset="2"/>
                <a:cs typeface="Times New Roman" pitchFamily="18" charset="0"/>
              </a:rPr>
              <a:t>h (</a:t>
            </a:r>
            <a:r>
              <a:rPr lang="sr-Latn-CS" dirty="0" smtClean="0">
                <a:latin typeface="Times New Roman" pitchFamily="18" charset="0"/>
                <a:cs typeface="Times New Roman" pitchFamily="18" charset="0"/>
              </a:rPr>
              <a:t>maksimalnu iskorišćenost predajnika)</a:t>
            </a:r>
            <a:r>
              <a:rPr lang="sr-Latn-CS" dirty="0" smtClean="0">
                <a:latin typeface="Symbol" pitchFamily="18" charset="2"/>
                <a:cs typeface="Times New Roman" pitchFamily="18" charset="0"/>
              </a:rPr>
              <a:t> </a:t>
            </a:r>
            <a:r>
              <a:rPr lang="sr-Latn-CS" dirty="0" smtClean="0">
                <a:latin typeface="Times New Roman" pitchFamily="18" charset="0"/>
                <a:cs typeface="Times New Roman" pitchFamily="18" charset="0"/>
              </a:rPr>
              <a:t>kod</a:t>
            </a:r>
            <a:r>
              <a:rPr lang="sr-Latn-CS" dirty="0" smtClean="0">
                <a:latin typeface="Symbol" pitchFamily="18" charset="2"/>
                <a:cs typeface="Times New Roman" pitchFamily="18" charset="0"/>
              </a:rPr>
              <a:t> </a:t>
            </a:r>
            <a:r>
              <a:rPr lang="sr-Latn-CS" dirty="0" smtClean="0">
                <a:latin typeface="Times New Roman" pitchFamily="18" charset="0"/>
                <a:cs typeface="Times New Roman" pitchFamily="18" charset="0"/>
              </a:rPr>
              <a:t>stani-i-čekaj ARQ protokola za slučaj kada je </a:t>
            </a:r>
            <a:r>
              <a:rPr lang="sr-Latn-CS" i="1" dirty="0" smtClean="0">
                <a:latin typeface="Times New Roman" pitchFamily="18" charset="0"/>
                <a:cs typeface="Times New Roman" pitchFamily="18" charset="0"/>
              </a:rPr>
              <a:t>brzina prenosa</a:t>
            </a:r>
            <a:r>
              <a:rPr lang="sr-Cyrl-CS" i="1" dirty="0" smtClean="0">
                <a:latin typeface="Times New Roman" pitchFamily="18" charset="0"/>
                <a:cs typeface="Times New Roman" pitchFamily="18" charset="0"/>
              </a:rPr>
              <a:t>= </a:t>
            </a:r>
            <a:r>
              <a:rPr lang="sr-Latn-RS" i="1" dirty="0" smtClean="0">
                <a:latin typeface="Times New Roman" pitchFamily="18" charset="0"/>
                <a:cs typeface="Times New Roman" pitchFamily="18" charset="0"/>
              </a:rPr>
              <a:t>5</a:t>
            </a:r>
            <a:r>
              <a:rPr lang="sr-Cyrl-CS" i="1" dirty="0" smtClean="0">
                <a:latin typeface="Times New Roman" pitchFamily="18" charset="0"/>
                <a:cs typeface="Times New Roman" pitchFamily="18" charset="0"/>
              </a:rPr>
              <a:t>0 </a:t>
            </a:r>
            <a:r>
              <a:rPr lang="sr-Latn-RS" i="1" dirty="0" smtClean="0">
                <a:latin typeface="Times New Roman" pitchFamily="18" charset="0"/>
                <a:cs typeface="Times New Roman" pitchFamily="18" charset="0"/>
              </a:rPr>
              <a:t>M</a:t>
            </a:r>
            <a:r>
              <a:rPr lang="en-US" i="1" dirty="0" smtClean="0">
                <a:latin typeface="Times New Roman" pitchFamily="18" charset="0"/>
                <a:cs typeface="Times New Roman" pitchFamily="18" charset="0"/>
              </a:rPr>
              <a:t>bps</a:t>
            </a:r>
            <a:r>
              <a:rPr lang="sr-Latn-RS" i="1" dirty="0" smtClean="0">
                <a:latin typeface="Times New Roman" pitchFamily="18" charset="0"/>
                <a:cs typeface="Times New Roman" pitchFamily="18" charset="0"/>
              </a:rPr>
              <a:t>.</a:t>
            </a:r>
            <a:endParaRPr lang="sr-Latn-CS" dirty="0" smtClean="0">
              <a:latin typeface="Times New Roman" pitchFamily="18" charset="0"/>
              <a:cs typeface="Times New Roman" pitchFamily="18" charset="0"/>
            </a:endParaRPr>
          </a:p>
          <a:p>
            <a:pPr marL="514350" indent="-514350">
              <a:buNone/>
            </a:pPr>
            <a:endParaRPr lang="sr-Latn-CS" dirty="0" smtClean="0">
              <a:latin typeface="Times New Roman" pitchFamily="18" charset="0"/>
              <a:cs typeface="Times New Roman" pitchFamily="18"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sr-Latn-CS" dirty="0" smtClean="0"/>
              <a:t> </a:t>
            </a:r>
            <a:r>
              <a:rPr lang="sr-Latn-CS" sz="2400" b="1" dirty="0" smtClean="0">
                <a:latin typeface="Times New Roman" pitchFamily="18" charset="0"/>
                <a:cs typeface="Times New Roman" pitchFamily="18" charset="0"/>
              </a:rPr>
              <a:t>Arhitektura: </a:t>
            </a:r>
            <a:r>
              <a:rPr lang="sr-Latn-CS" sz="2400" dirty="0" smtClean="0">
                <a:latin typeface="Times New Roman" pitchFamily="18" charset="0"/>
                <a:cs typeface="Times New Roman" pitchFamily="18" charset="0"/>
              </a:rPr>
              <a:t>mreže mogu široko da se klasifikuju kao one što koriste arhitekturu računara jednakih nadležnosti (peer-to-peer) ili one sa arhitekturom klijent-server (multidomenske mreže). </a:t>
            </a:r>
          </a:p>
          <a:p>
            <a:endParaRPr lang="sr-Latn-CS" sz="2400" dirty="0" smtClean="0">
              <a:latin typeface="Times New Roman" pitchFamily="18" charset="0"/>
              <a:cs typeface="Times New Roman" pitchFamily="18" charset="0"/>
            </a:endParaRPr>
          </a:p>
          <a:p>
            <a:pPr>
              <a:buNone/>
            </a:pPr>
            <a:r>
              <a:rPr lang="sr-Latn-CS" sz="3000" b="1" dirty="0" smtClean="0">
                <a:latin typeface="Times New Roman" pitchFamily="18" charset="0"/>
                <a:cs typeface="Times New Roman" pitchFamily="18" charset="0"/>
              </a:rPr>
              <a:t>OSI model</a:t>
            </a:r>
          </a:p>
          <a:p>
            <a:pPr algn="just"/>
            <a:r>
              <a:rPr lang="sr-Latn-CS" sz="2400" dirty="0" smtClean="0">
                <a:latin typeface="Times New Roman" pitchFamily="18" charset="0"/>
                <a:cs typeface="Times New Roman" pitchFamily="18" charset="0"/>
              </a:rPr>
              <a:t>Model OSI deli zadatke u vezi sa informacijom koja se kreće između umreženih računara u sedam manjih, lakše upravljivih grupa zadataka. Zadatak ili grupa zadataka se zatim dodeljuje svakom od sedam slojeva OSI. </a:t>
            </a:r>
            <a:endParaRPr lang="en-US"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buNone/>
            </a:pPr>
            <a:r>
              <a:rPr lang="sr-Latn-CS" dirty="0" smtClean="0"/>
              <a:t>	Svaki sloj je zaseban, tako da zadaci dodeljeni svakom sloju mogu da se implementiraju nezavisno. To omogućava da rešenja koja nudi jedan sloj ne ugrožavaju druge slojeve. </a:t>
            </a:r>
          </a:p>
          <a:p>
            <a:pPr algn="just"/>
            <a:r>
              <a:rPr lang="sr-Latn-CS" dirty="0" smtClean="0"/>
              <a:t>Sedam slojeva referentnog modela OSI, prikazani na slici 6.6, mogu da se podele u dve kategorije: viši i niži slojevi. Viši slojevi modela OSI se bave pitanjima aplikacije i obično su implementirani samo u softwareu. Najviši sloj, aplikacija, najbliži je krajnjem korisniku. </a:t>
            </a:r>
          </a:p>
          <a:p>
            <a:endParaRPr 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500166" y="1071547"/>
            <a:ext cx="5357850" cy="4335684"/>
          </a:xfrm>
          <a:prstGeom prst="rect">
            <a:avLst/>
          </a:prstGeom>
        </p:spPr>
      </p:pic>
      <p:sp>
        <p:nvSpPr>
          <p:cNvPr id="5" name="Rectangle 4"/>
          <p:cNvSpPr/>
          <p:nvPr/>
        </p:nvSpPr>
        <p:spPr>
          <a:xfrm>
            <a:off x="2786050" y="5715016"/>
            <a:ext cx="2752357" cy="369332"/>
          </a:xfrm>
          <a:prstGeom prst="rect">
            <a:avLst/>
          </a:prstGeom>
        </p:spPr>
        <p:txBody>
          <a:bodyPr wrap="none">
            <a:spAutoFit/>
          </a:bodyPr>
          <a:lstStyle/>
          <a:p>
            <a:r>
              <a:rPr lang="sr-Latn-CS" dirty="0" smtClean="0"/>
              <a:t>Slika 6-6 Slojevi modela OSI</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
            </a:r>
            <a:br>
              <a:rPr lang="sr-Latn-CS" dirty="0" smtClean="0"/>
            </a:br>
            <a:r>
              <a:rPr lang="sr-Latn-CS" dirty="0" smtClean="0"/>
              <a:t>Sloj veze podataka</a:t>
            </a:r>
            <a:endParaRPr lang="en-US" dirty="0"/>
          </a:p>
        </p:txBody>
      </p:sp>
      <p:sp>
        <p:nvSpPr>
          <p:cNvPr id="3" name="Content Placeholder 2"/>
          <p:cNvSpPr>
            <a:spLocks noGrp="1"/>
          </p:cNvSpPr>
          <p:nvPr>
            <p:ph idx="1"/>
          </p:nvPr>
        </p:nvSpPr>
        <p:spPr>
          <a:xfrm>
            <a:off x="457200" y="1600200"/>
            <a:ext cx="8543956" cy="4525963"/>
          </a:xfrm>
        </p:spPr>
        <p:txBody>
          <a:bodyPr>
            <a:normAutofit fontScale="92500" lnSpcReduction="20000"/>
          </a:bodyPr>
          <a:lstStyle/>
          <a:p>
            <a:pPr algn="just">
              <a:buNone/>
            </a:pPr>
            <a:r>
              <a:rPr lang="pl-PL" b="1" i="1" dirty="0" smtClean="0"/>
              <a:t>Struktura protokola za kontrolu veze podataka</a:t>
            </a:r>
          </a:p>
          <a:p>
            <a:pPr algn="just"/>
            <a:r>
              <a:rPr lang="pl-PL" dirty="0" smtClean="0"/>
              <a:t>Osnovna struktura bilo kog protokola za kontrolu veze podataka mora da obezbedi:</a:t>
            </a:r>
          </a:p>
          <a:p>
            <a:pPr algn="just"/>
            <a:r>
              <a:rPr lang="pl-PL" dirty="0" smtClean="0"/>
              <a:t>	1.	Dolazni podaci moraju da se podele na blokove ili frejmove. Početak i kraj svakog frejma/bloka mora jasno da se identifikuje i, na taj način, obezbedi sinhronizaciju blokova/frejmova.</a:t>
            </a:r>
          </a:p>
          <a:p>
            <a:pPr algn="just"/>
            <a:r>
              <a:rPr lang="pl-PL" dirty="0" smtClean="0"/>
              <a:t>	2.	Protokol mora da obezbedi načine za identifikaciju i adresiranje određenih odašiljalaca ili primalaca između mnogih koji su prisutni u mreži ili između velikog broja korisnika povezanih mrežom.</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sr-Latn-CS" dirty="0" smtClean="0"/>
              <a:t>3.	Protokol mora da obezbedi tehniku za proveru grešaka i mora da ima mehanizam za iniciranje postupka za popravku greške u cilju obezbeđenja visokog stepena integriteta poruke. Takođe mora da obezbedi mehanizam za kontrolu protoka. Stanica koja šalje nesme da šalje frejmove brzinom koja je veća od brzine kojom ih prijemna stanica prima.</a:t>
            </a:r>
          </a:p>
          <a:p>
            <a:pPr algn="just"/>
            <a:endParaRPr lang="sr-Latn-CS" b="1" i="1" dirty="0" smtClean="0"/>
          </a:p>
          <a:p>
            <a:pPr>
              <a:buNone/>
            </a:pPr>
            <a:r>
              <a:rPr lang="sr-Latn-CS" b="1" i="1" dirty="0" smtClean="0"/>
              <a:t>Funkcije protokola za kontrolu veze podataka</a:t>
            </a:r>
          </a:p>
          <a:p>
            <a:r>
              <a:rPr lang="sr-Latn-CS" dirty="0" smtClean="0"/>
              <a:t>1. Kontrola frejma ograničava početak i kraj prenosa blokova ili frejmova korišćenjem određenih karaktera ili zastavica.</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r>
              <a:rPr lang="sr-Latn-CS" dirty="0" smtClean="0">
                <a:latin typeface="Times New Roman" pitchFamily="18" charset="0"/>
                <a:cs typeface="Times New Roman" pitchFamily="18" charset="0"/>
              </a:rPr>
              <a:t>2.	Kontrola grešaka obezbeđuje detekciju greške, potvrdu ispravno primljenih blokova i zahteva ponovni prenos pogrešno primljenih blokova. Najčešće korišćene tehnike za detekciju grešaka su vertikalne i longitudinalne provere, kao i ciklične provere redundanse (CRC – Cyclic Redundancy Check)</a:t>
            </a:r>
          </a:p>
          <a:p>
            <a:pPr algn="just"/>
            <a:r>
              <a:rPr lang="sr-Latn-CS" dirty="0" smtClean="0">
                <a:latin typeface="Times New Roman" pitchFamily="18" charset="0"/>
                <a:cs typeface="Times New Roman" pitchFamily="18" charset="0"/>
              </a:rPr>
              <a:t>	3.	Kontrola inicijalizacije garantuje uspostavljanje aktivne veze podataka. Ona uključuje razmenu poruka u cilju uspostavljanja identifikacije, kao i spremnost da se šalje i prima.</a:t>
            </a:r>
          </a:p>
          <a:p>
            <a:pPr algn="just"/>
            <a:r>
              <a:rPr lang="sr-Latn-CS" dirty="0" smtClean="0">
                <a:latin typeface="Times New Roman" pitchFamily="18" charset="0"/>
                <a:cs typeface="Times New Roman" pitchFamily="18" charset="0"/>
              </a:rPr>
              <a:t>	4.	Mogućnosti upravljanja vezom se koriste da vi se nadgledala veza kontrolisanjem smera prenosa, uspostavljanjem i raskidanjem logičke veze i tako dalje. </a:t>
            </a:r>
            <a:endParaRPr lang="sr-Latn-CS"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marL="0" indent="0">
              <a:buNone/>
            </a:pPr>
            <a:r>
              <a:rPr lang="sr-Latn-CS" dirty="0" smtClean="0"/>
              <a:t>	</a:t>
            </a:r>
            <a:r>
              <a:rPr lang="sr-Latn-CS" dirty="0" smtClean="0">
                <a:latin typeface="Times New Roman" pitchFamily="18" charset="0"/>
                <a:cs typeface="Times New Roman" pitchFamily="18" charset="0"/>
              </a:rPr>
              <a:t>Ova funkcija može da bude ugrađena u glavnu 	stanicu ili u sve korisničke stanice.</a:t>
            </a:r>
          </a:p>
          <a:p>
            <a:pPr algn="just"/>
            <a:r>
              <a:rPr lang="sr-Latn-CS" dirty="0" smtClean="0">
                <a:latin typeface="Times New Roman" pitchFamily="18" charset="0"/>
                <a:cs typeface="Times New Roman" pitchFamily="18" charset="0"/>
              </a:rPr>
              <a:t>5.	Transparentnost omogućava da kontrola veze bude nezavisna od koda koji se koristi za prenos informacija, tj. sve kombinacije bitova treba da budu dozvoljene u sadržaju prenetih poruka.</a:t>
            </a:r>
          </a:p>
          <a:p>
            <a:pPr algn="just"/>
            <a:r>
              <a:rPr lang="sr-Latn-CS" dirty="0" smtClean="0">
                <a:latin typeface="Times New Roman" pitchFamily="18" charset="0"/>
                <a:cs typeface="Times New Roman" pitchFamily="18" charset="0"/>
              </a:rPr>
              <a:t>6.	Kontrola protoka se brine  o protoku informacija duž veze podataka i postiže se putem koordinacije predajnika i prijemnika.</a:t>
            </a:r>
          </a:p>
          <a:p>
            <a:pPr algn="just"/>
            <a:r>
              <a:rPr lang="sr-Latn-CS" dirty="0" smtClean="0">
                <a:latin typeface="Times New Roman" pitchFamily="18" charset="0"/>
                <a:cs typeface="Times New Roman" pitchFamily="18" charset="0"/>
              </a:rPr>
              <a:t>7.	Kontrola oporavka od abnormalnih događaja upravlja akcijama koje treba da se preduzmu u cilju oporavka sistema od abnormalnih pojava. </a:t>
            </a:r>
          </a:p>
          <a:p>
            <a:endParaRPr lang="en-US"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2131</TotalTime>
  <Words>1123</Words>
  <Application>Microsoft Office PowerPoint</Application>
  <PresentationFormat>On-screen Show (4:3)</PresentationFormat>
  <Paragraphs>97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 Sloj veze podataka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Poslovni i pravni fakultet</dc:title>
  <dc:creator>Windows User</dc:creator>
  <cp:lastModifiedBy>Zoran</cp:lastModifiedBy>
  <cp:revision>156</cp:revision>
  <dcterms:created xsi:type="dcterms:W3CDTF">2021-02-24T10:06:34Z</dcterms:created>
  <dcterms:modified xsi:type="dcterms:W3CDTF">2021-12-11T09:27:26Z</dcterms:modified>
</cp:coreProperties>
</file>