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1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95" autoAdjust="0"/>
    <p:restoredTop sz="94342" autoAdjust="0"/>
  </p:normalViewPr>
  <p:slideViewPr>
    <p:cSldViewPr>
      <p:cViewPr varScale="1">
        <p:scale>
          <a:sx n="78" d="100"/>
          <a:sy n="78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CS" sz="4000" b="1" dirty="0" smtClean="0"/>
          </a:p>
          <a:p>
            <a:pPr marL="0" indent="0" algn="ctr">
              <a:buNone/>
            </a:pPr>
            <a:endParaRPr lang="sr-Latn-CS" sz="4000" b="1" dirty="0"/>
          </a:p>
          <a:p>
            <a:pPr marL="0" indent="0" algn="ctr">
              <a:buNone/>
            </a:pPr>
            <a:r>
              <a:rPr lang="sr-Latn-CS" sz="4000" b="1" dirty="0" smtClean="0"/>
              <a:t>Mrežni nivo</a:t>
            </a:r>
          </a:p>
          <a:p>
            <a:pPr marL="0" indent="0" algn="ctr">
              <a:buNone/>
            </a:pPr>
            <a:r>
              <a:rPr lang="en-US" altLang="sr-Latn-R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Algoritmi</a:t>
            </a:r>
            <a:r>
              <a:rPr lang="en-US" altLang="sr-Latn-R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sr-Latn-R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rutiranje</a:t>
            </a:r>
            <a:endParaRPr lang="sr-Latn-C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i="1" dirty="0"/>
          </a:p>
        </p:txBody>
      </p:sp>
    </p:spTree>
    <p:extLst>
      <p:ext uri="{BB962C8B-B14F-4D97-AF65-F5344CB8AC3E}">
        <p14:creationId xmlns:p14="http://schemas.microsoft.com/office/powerpoint/2010/main" xmlns="" val="32182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sr-Latn-C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 (DV) Routing</a:t>
            </a:r>
          </a:p>
          <a:p>
            <a:r>
              <a:rPr lang="hr-HR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Svaki ruter ima</a:t>
            </a:r>
            <a:r>
              <a:rPr lang="en-US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</a:t>
            </a:r>
            <a:r>
              <a:rPr lang="hr-HR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r-HR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sa vrstom za svaki drugi ruter u mreži. 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Svaka vrsta sadrži:</a:t>
            </a: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sz="2100" dirty="0" smtClean="0"/>
              <a:t>procenu </a:t>
            </a:r>
            <a:r>
              <a:rPr lang="hr-HR" altLang="sr-Latn-RS" sz="2100" dirty="0"/>
              <a:t>rastojanja do te destinacije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hr-HR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Usvaja se da ruter zna </a:t>
            </a:r>
            <a:r>
              <a:rPr lang="hr-HR" altLang="sr-Latn-R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rastojanje</a:t>
            </a:r>
            <a:r>
              <a:rPr lang="hr-HR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svojih suseda</a:t>
            </a:r>
            <a:endParaRPr lang="en-US" altLang="sr-Latn-R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hr-HR" altLang="sr-Latn-R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rastojanje</a:t>
            </a:r>
            <a:r>
              <a:rPr lang="hr-HR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može biti </a:t>
            </a:r>
            <a:r>
              <a:rPr lang="hr-HR" altLang="sr-Latn-R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 </a:t>
            </a:r>
            <a:r>
              <a:rPr lang="hr-HR" altLang="sr-Latn-R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skokova, </a:t>
            </a:r>
            <a:r>
              <a:rPr lang="hr-HR" altLang="sr-Latn-R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dužina reda čekanja, kašnjenje </a:t>
            </a:r>
            <a:r>
              <a:rPr lang="hr-HR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(utvrđuje se slanjem ECHO paketa)</a:t>
            </a:r>
            <a:r>
              <a:rPr lang="en-US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altLang="sr-Latn-R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Ruter periodično razmenjuje listu ustanovljenih kašnjenja sa svojim susedima</a:t>
            </a:r>
            <a:endParaRPr lang="en-US" altLang="sr-Latn-R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55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Pretpostavimo da je ruter upravo dobio tablicu rutiranja od suseda </a:t>
            </a:r>
            <a:r>
              <a:rPr lang="en-US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Neka </a:t>
            </a:r>
            <a:r>
              <a:rPr lang="en-US" altLang="sr-Latn-R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sr-Latn-RS" sz="21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označava X-ovu ocenu kašnjenja do rutera </a:t>
            </a:r>
            <a:r>
              <a:rPr lang="en-US" altLang="sr-Latn-R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sr-Latn-RS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Neka kašnjenje do </a:t>
            </a:r>
            <a:r>
              <a:rPr lang="en-US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znosi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msec</a:t>
            </a: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Ruter zna kašnjenje do 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osnovu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ECHO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paketa</a:t>
            </a: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zaključuje da do rutera </a:t>
            </a:r>
            <a:r>
              <a:rPr lang="en-US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preko rutera</a:t>
            </a:r>
            <a:r>
              <a:rPr lang="en-US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može stići za </a:t>
            </a:r>
            <a:r>
              <a:rPr lang="en-US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sr-Latn-RS" sz="21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sr-Latn-R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msec</a:t>
            </a:r>
            <a:endParaRPr lang="en-US" altLang="sr-Latn-R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Obavi ovakva izračunavanja za sve svoje susede 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Najmanje kašnjenje do </a:t>
            </a:r>
            <a:r>
              <a:rPr lang="en-US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će definisati najpoželjniju izlaznu liniju 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Stara tabela se ne koristi u izračunavanju</a:t>
            </a: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172144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1571612"/>
            <a:ext cx="3440676" cy="452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3073201"/>
            <a:ext cx="2448272" cy="2202364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0923" y="1447108"/>
            <a:ext cx="3733800" cy="1552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altLang="sr-Latn-R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rimer</a:t>
            </a: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neka J ima procenjeno kašnjenje do suseda A, I, H i K od 8, 10, 12 i 6 ms</a:t>
            </a:r>
            <a:endParaRPr lang="en-US" alt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00694" y="2714620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29190" y="2500306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43636" y="2928934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29190" y="2214554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00694" y="3143248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43636" y="3357562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43636" y="3571876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43636" y="3786190"/>
            <a:ext cx="347666" cy="223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00694" y="4000504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72198" y="4214818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000760" y="4143380"/>
            <a:ext cx="500066" cy="35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715140" y="4429132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15140" y="4643446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82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Ovaj algoritam teorijski dobro funkcioniše, ali u praksi ima mnogo mana.</a:t>
            </a:r>
          </a:p>
          <a:p>
            <a:pPr>
              <a:lnSpc>
                <a:spcPct val="150000"/>
              </a:lnSpc>
            </a:pPr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Mada konvergira ka korektnom rešenju, to može biti veoma </a:t>
            </a:r>
            <a:r>
              <a:rPr lang="sr-Latn-C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sporo.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161108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sr-Latn-C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(LS) Routing</a:t>
            </a:r>
          </a:p>
          <a:p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 je korišćen do </a:t>
            </a:r>
            <a:r>
              <a:rPr lang="en-US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1979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kada je zamenjen LS algoritmon, koji se i danas koristi</a:t>
            </a:r>
            <a:endParaRPr lang="en-US" altLang="sr-Latn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Koraci LS algoritma</a:t>
            </a:r>
            <a:endParaRPr lang="en-US" altLang="sr-Latn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Otkriti svoje susede i ustanoviti njihove mrežne adrese </a:t>
            </a:r>
          </a:p>
          <a:p>
            <a:pPr lvl="1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Izmeriti kašnjenje do svakog suseda </a:t>
            </a:r>
          </a:p>
          <a:p>
            <a:pPr lvl="1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Konstruisati paket koji sadrži sve što znaš </a:t>
            </a:r>
          </a:p>
          <a:p>
            <a:pPr lvl="1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poslati ovaj paket svim ruterima </a:t>
            </a:r>
          </a:p>
          <a:p>
            <a:pPr lvl="1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Izračunati najbolji put do svih </a:t>
            </a:r>
            <a:r>
              <a:rPr lang="hr-HR" alt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rutera</a:t>
            </a: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940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Otkrivanje </a:t>
            </a:r>
            <a:r>
              <a:rPr lang="sr-Latn-C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suseda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boot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ovanja rutera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ruter šalje </a:t>
            </a:r>
            <a:r>
              <a:rPr lang="en-US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svim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point-to-point </a:t>
            </a:r>
            <a:r>
              <a:rPr lang="en-US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ijama</a:t>
            </a:r>
          </a:p>
          <a:p>
            <a:pPr lvl="1">
              <a:lnSpc>
                <a:spcPct val="90000"/>
              </a:lnSpc>
            </a:pP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rutera na drugom karaju se očekuje da odgovore svojim imenom (IP adresom). </a:t>
            </a: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Imena moraju biti globalno jedinstvena </a:t>
            </a:r>
            <a:endParaRPr lang="hr-HR" altLang="sr-Latn-R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endParaRPr lang="hr-HR" altLang="sr-Latn-R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sr-Latn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renje kašnjenja do </a:t>
            </a:r>
            <a:r>
              <a:rPr lang="hr-HR" altLang="sr-Latn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suseda</a:t>
            </a:r>
          </a:p>
          <a:p>
            <a:pPr>
              <a:lnSpc>
                <a:spcPct val="90000"/>
              </a:lnSpc>
            </a:pPr>
            <a:r>
              <a:rPr lang="hr-HR" altLang="sr-Latn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Poslati</a:t>
            </a:r>
            <a:r>
              <a:rPr lang="en-US" altLang="sr-Latn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r>
              <a:rPr lang="en-US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packet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drugi ruter odgovara na ovaj paket</a:t>
            </a:r>
          </a:p>
          <a:p>
            <a:pPr>
              <a:lnSpc>
                <a:spcPct val="90000"/>
              </a:lnSpc>
            </a:pPr>
            <a:r>
              <a:rPr lang="hr-HR" altLang="sr-Latn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Vreme 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slanja ECHO paketa do pristizanja odgovora daje kašnjenje</a:t>
            </a:r>
            <a:endParaRPr lang="en-US" altLang="sr-Latn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hr-HR" altLang="sr-Latn-R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356226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Generisanje Link State </a:t>
            </a:r>
            <a:r>
              <a:rPr lang="sr-Latn-C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Paketa</a:t>
            </a:r>
          </a:p>
          <a:p>
            <a:endParaRPr lang="sr-Latn-C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789040"/>
            <a:ext cx="3816424" cy="21147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231276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su informacije o susedima prikupljene, sledeći korak je da svaki ruter napravi paket koji sadrži sve informacije do kojih je došao</a:t>
            </a:r>
          </a:p>
        </p:txBody>
      </p:sp>
    </p:spTree>
    <p:extLst>
      <p:ext uri="{BB962C8B-B14F-4D97-AF65-F5344CB8AC3E}">
        <p14:creationId xmlns:p14="http://schemas.microsoft.com/office/powerpoint/2010/main" xmlns="" val="615242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960" y="2564905"/>
            <a:ext cx="4431398" cy="288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2564904"/>
            <a:ext cx="3168352" cy="2514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1" y="1583006"/>
            <a:ext cx="7773074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35" y="5359851"/>
            <a:ext cx="5422747" cy="5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50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Distribucija Link State </a:t>
            </a:r>
            <a:r>
              <a:rPr lang="sr-Latn-C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Paketa</a:t>
            </a:r>
          </a:p>
          <a:p>
            <a:r>
              <a:rPr lang="sr-Latn-CS" alt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Najvažniji </a:t>
            </a:r>
            <a:r>
              <a:rPr lang="sr-Latn-C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deo algoritma je pouzdano distribuiranje LS paketa</a:t>
            </a: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r-Latn-CS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distribuciju LS paketa koristi se bujica </a:t>
            </a:r>
            <a:r>
              <a:rPr lang="en-US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flooding</a:t>
            </a:r>
            <a:r>
              <a:rPr lang="sr-Latn-CS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sr-Latn-C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se bujica držala pod kontrolom svaki LS paket sadrži redni broj koji se </a:t>
            </a:r>
            <a:r>
              <a:rPr lang="sr-Latn-CS" alt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umanjuje za 1 </a:t>
            </a:r>
            <a:r>
              <a:rPr lang="sr-Latn-C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slanja svakog novog paketa. </a:t>
            </a: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Ruteri vode evidenciju o svakom paru (izvor, redni_broj) koji su “videli” </a:t>
            </a:r>
          </a:p>
          <a:p>
            <a:r>
              <a:rPr lang="sr-Latn-C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paket već “viđen”, ruter ga odbacuje, inače ga šalje po svim linijama izuzev po onoj po kojoj je dobio paket</a:t>
            </a: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75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sr-Latn-CS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se primi paket sa rednim brojem koji je niži od već viđenog, odbacuje se kao </a:t>
            </a:r>
            <a:r>
              <a:rPr lang="sr-Latn-CS" alt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zastareo</a:t>
            </a:r>
          </a:p>
          <a:p>
            <a:pPr marL="0" indent="0">
              <a:buNone/>
            </a:pPr>
            <a:r>
              <a:rPr lang="sr-Latn-CS" altLang="sr-Latn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Problemi</a:t>
            </a:r>
            <a:r>
              <a:rPr lang="sr-Latn-CS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sr-Latn-CS" altLang="sr-Latn-R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se vrši numeracija paketa po nekom modulu, može doći do konfuzije koji je paket stariji;</a:t>
            </a:r>
          </a:p>
          <a:p>
            <a:pPr marL="0" lvl="1" indent="0">
              <a:buNone/>
            </a:pPr>
            <a:r>
              <a:rPr lang="sr-Latn-CS" altLang="sr-Latn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Rešenje</a:t>
            </a:r>
            <a:r>
              <a:rPr lang="sr-Latn-CS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sr-Latn-CS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Uključiti starost paketa (age) nakon rednog broja;</a:t>
            </a:r>
          </a:p>
          <a:p>
            <a:r>
              <a:rPr lang="sr-Latn-CS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se dekrementira nakon svakih </a:t>
            </a:r>
            <a:r>
              <a:rPr lang="sr-Latn-CS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T vremenski trenutaka;</a:t>
            </a:r>
          </a:p>
          <a:p>
            <a:r>
              <a:rPr lang="sr-Latn-CS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Kada age dostigne vrednost 0, odbacuje se</a:t>
            </a:r>
          </a:p>
          <a:p>
            <a:r>
              <a:rPr lang="sr-Latn-CS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 suštini age se dekrementira pri prolasku kroz svaki ruter</a:t>
            </a:r>
          </a:p>
          <a:p>
            <a:pPr lvl="1"/>
            <a:endParaRPr lang="en-US" altLang="sr-Latn-R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81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844824"/>
            <a:ext cx="73654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097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2708920"/>
            <a:ext cx="2631644" cy="2088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177967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/>
              <a:t>Da bi se osigurali od grešaka na ruter-ruter linijama, svaki LS paket se potvrđuje</a:t>
            </a:r>
          </a:p>
        </p:txBody>
      </p:sp>
    </p:spTree>
    <p:extLst>
      <p:ext uri="{BB962C8B-B14F-4D97-AF65-F5344CB8AC3E}">
        <p14:creationId xmlns:p14="http://schemas.microsoft.com/office/powerpoint/2010/main" xmlns="" val="3929345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4315093" cy="2305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72" y="342900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Ruter B</a:t>
            </a:r>
            <a:endParaRPr lang="sr-Latn-CS" dirty="0"/>
          </a:p>
        </p:txBody>
      </p:sp>
      <p:sp>
        <p:nvSpPr>
          <p:cNvPr id="6" name="Rectangle 5"/>
          <p:cNvSpPr/>
          <p:nvPr/>
        </p:nvSpPr>
        <p:spPr>
          <a:xfrm>
            <a:off x="2714612" y="1428736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Vođenje evidencije o paketima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857760"/>
            <a:ext cx="2232248" cy="1295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857760"/>
            <a:ext cx="2088232" cy="12024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14942" y="4929198"/>
            <a:ext cx="292895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r-Latn-CS" altLang="sr-Latn-RS" dirty="0"/>
              <a:t>Iz </a:t>
            </a:r>
            <a:r>
              <a:rPr lang="en-US" altLang="sr-Latn-RS" dirty="0"/>
              <a:t>E </a:t>
            </a:r>
            <a:r>
              <a:rPr lang="sr-Latn-CS" altLang="sr-Latn-RS" dirty="0"/>
              <a:t>stigo paket preko </a:t>
            </a:r>
            <a:r>
              <a:rPr lang="en-US" altLang="sr-Latn-RS" dirty="0"/>
              <a:t>EAB </a:t>
            </a:r>
            <a:r>
              <a:rPr lang="sr-Latn-CS" altLang="sr-Latn-RS" dirty="0"/>
              <a:t>i </a:t>
            </a:r>
            <a:endParaRPr lang="sr-Latn-CS" altLang="sr-Latn-RS" dirty="0" smtClean="0"/>
          </a:p>
          <a:p>
            <a:r>
              <a:rPr lang="sr-Latn-CS" altLang="sr-Latn-RS" dirty="0" smtClean="0"/>
              <a:t>                           preko </a:t>
            </a:r>
            <a:r>
              <a:rPr lang="en-US" altLang="sr-Latn-RS" dirty="0"/>
              <a:t>EFB</a:t>
            </a:r>
          </a:p>
          <a:p>
            <a:pPr lvl="1"/>
            <a:r>
              <a:rPr lang="sr-Latn-CS" altLang="sr-Latn-RS" dirty="0"/>
              <a:t>Proslediti samo ka </a:t>
            </a:r>
            <a:r>
              <a:rPr lang="en-US" altLang="sr-Latn-RS" dirty="0"/>
              <a:t>C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356" y="2285992"/>
            <a:ext cx="263164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229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112568"/>
          </a:xfrm>
        </p:spPr>
        <p:txBody>
          <a:bodyPr>
            <a:normAutofit fontScale="92500" lnSpcReduction="10000"/>
          </a:bodyPr>
          <a:lstStyle/>
          <a:p>
            <a:r>
              <a:rPr lang="sr-Latn-C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Kontrolna pitanja</a:t>
            </a:r>
          </a:p>
          <a:p>
            <a:pPr marL="457200" indent="-457200">
              <a:buAutoNum type="arabicPeriod"/>
            </a:pPr>
            <a:r>
              <a:rPr lang="sr-Latn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Šta je sprežno stablo?</a:t>
            </a:r>
          </a:p>
          <a:p>
            <a:pPr marL="457200" indent="-457200">
              <a:buAutoNum type="arabicPeriod"/>
            </a:pPr>
            <a:r>
              <a:rPr lang="sr-Latn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Nabrojati korake LS algoritma?</a:t>
            </a:r>
          </a:p>
          <a:p>
            <a:pPr marL="457200" indent="-457200">
              <a:buAutoNum type="arabicPeriod"/>
            </a:pPr>
            <a:r>
              <a:rPr lang="sr-Latn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Ilustrovati tabelarno izgled</a:t>
            </a:r>
            <a:r>
              <a:rPr lang="sr-Latn-C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State Paketa.</a:t>
            </a: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Kontrolni zadatak</a:t>
            </a:r>
          </a:p>
          <a:p>
            <a:pPr marL="0" indent="0">
              <a:buNone/>
            </a:pPr>
            <a:r>
              <a:rPr lang="sr-Latn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Ruteri su u mreži povezani na sledeći način:</a:t>
            </a:r>
          </a:p>
          <a:p>
            <a:pPr marL="0" indent="0">
              <a:buNone/>
            </a:pPr>
            <a:endParaRPr lang="sr-Latn-C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C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C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C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alt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CS" alt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C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 je ruter J dobio nove tabele rutiranja od suseda (Sl.1) </a:t>
            </a:r>
            <a:r>
              <a:rPr lang="pl-PL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naći </a:t>
            </a:r>
            <a:r>
              <a:rPr lang="pl-PL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novu tabelu rutiranja za </a:t>
            </a:r>
            <a:r>
              <a:rPr lang="pl-PL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hr-HR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ima novo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procenjeno kašnjenje do suseda A, I, H i K od </a:t>
            </a: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12, 6, 8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sr-Latn-C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respektivno.</a:t>
            </a:r>
          </a:p>
          <a:p>
            <a:pPr marL="0" indent="0">
              <a:buNone/>
            </a:pP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93" y="3621781"/>
            <a:ext cx="1800199" cy="1619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4246807"/>
            <a:ext cx="42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H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3887224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sr-Latn-C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7885922"/>
              </p:ext>
            </p:extLst>
          </p:nvPr>
        </p:nvGraphicFramePr>
        <p:xfrm>
          <a:off x="1979712" y="1700808"/>
          <a:ext cx="576064" cy="4540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0</a:t>
                      </a:r>
                      <a:endParaRPr lang="sr-Latn-C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12</a:t>
                      </a:r>
                      <a:endParaRPr lang="sr-Latn-C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25</a:t>
                      </a:r>
                      <a:endParaRPr lang="sr-Latn-C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40</a:t>
                      </a:r>
                      <a:endParaRPr lang="sr-Latn-C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6">
                <a:tc>
                  <a:txBody>
                    <a:bodyPr/>
                    <a:lstStyle/>
                    <a:p>
                      <a:r>
                        <a:rPr lang="sr-Latn-CS" dirty="0" smtClean="0"/>
                        <a:t>14</a:t>
                      </a:r>
                      <a:endParaRPr lang="sr-Latn-C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23</a:t>
                      </a:r>
                      <a:endParaRPr lang="sr-Latn-C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18</a:t>
                      </a:r>
                      <a:endParaRPr lang="sr-Latn-C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17</a:t>
                      </a:r>
                      <a:endParaRPr lang="sr-Latn-C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21</a:t>
                      </a:r>
                      <a:endParaRPr lang="sr-Latn-C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8</a:t>
                      </a:r>
                      <a:endParaRPr lang="sr-Latn-C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24</a:t>
                      </a:r>
                      <a:endParaRPr lang="sr-Latn-C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28</a:t>
                      </a:r>
                      <a:endParaRPr lang="sr-Latn-C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0245883"/>
              </p:ext>
            </p:extLst>
          </p:nvPr>
        </p:nvGraphicFramePr>
        <p:xfrm>
          <a:off x="1403648" y="1700808"/>
          <a:ext cx="383704" cy="4523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378018">
                <a:tc>
                  <a:txBody>
                    <a:bodyPr/>
                    <a:lstStyle/>
                    <a:p>
                      <a:pPr algn="r"/>
                      <a:r>
                        <a:rPr lang="sr-Latn-CS" dirty="0" smtClean="0"/>
                        <a:t>A</a:t>
                      </a:r>
                      <a:endParaRPr lang="sr-Latn-CS" dirty="0"/>
                    </a:p>
                  </a:txBody>
                  <a:tcPr/>
                </a:tc>
              </a:tr>
              <a:tr h="378018">
                <a:tc>
                  <a:txBody>
                    <a:bodyPr/>
                    <a:lstStyle/>
                    <a:p>
                      <a:pPr algn="r"/>
                      <a:r>
                        <a:rPr lang="sr-Latn-CS" dirty="0" smtClean="0"/>
                        <a:t>B</a:t>
                      </a:r>
                      <a:endParaRPr lang="sr-Latn-CS" dirty="0"/>
                    </a:p>
                  </a:txBody>
                  <a:tcPr/>
                </a:tc>
              </a:tr>
              <a:tr h="378018">
                <a:tc>
                  <a:txBody>
                    <a:bodyPr/>
                    <a:lstStyle/>
                    <a:p>
                      <a:pPr algn="r"/>
                      <a:r>
                        <a:rPr lang="sr-Latn-CS" dirty="0" smtClean="0"/>
                        <a:t>C</a:t>
                      </a:r>
                      <a:endParaRPr lang="sr-Latn-CS" dirty="0"/>
                    </a:p>
                  </a:txBody>
                  <a:tcPr/>
                </a:tc>
              </a:tr>
              <a:tr h="378018">
                <a:tc>
                  <a:txBody>
                    <a:bodyPr/>
                    <a:lstStyle/>
                    <a:p>
                      <a:pPr algn="r"/>
                      <a:r>
                        <a:rPr lang="sr-Latn-CS" dirty="0" smtClean="0"/>
                        <a:t>D</a:t>
                      </a:r>
                      <a:endParaRPr lang="sr-Latn-CS" dirty="0"/>
                    </a:p>
                  </a:txBody>
                  <a:tcPr/>
                </a:tc>
              </a:tr>
              <a:tr h="378018">
                <a:tc>
                  <a:txBody>
                    <a:bodyPr/>
                    <a:lstStyle/>
                    <a:p>
                      <a:pPr algn="r"/>
                      <a:r>
                        <a:rPr lang="sr-Latn-CS" dirty="0" smtClean="0"/>
                        <a:t>E</a:t>
                      </a:r>
                      <a:endParaRPr lang="sr-Latn-CS" dirty="0"/>
                    </a:p>
                  </a:txBody>
                  <a:tcPr/>
                </a:tc>
              </a:tr>
              <a:tr h="378018">
                <a:tc>
                  <a:txBody>
                    <a:bodyPr/>
                    <a:lstStyle/>
                    <a:p>
                      <a:pPr algn="r"/>
                      <a:r>
                        <a:rPr lang="sr-Latn-CS" dirty="0" smtClean="0"/>
                        <a:t>F</a:t>
                      </a:r>
                      <a:endParaRPr lang="sr-Latn-CS" dirty="0"/>
                    </a:p>
                  </a:txBody>
                  <a:tcPr/>
                </a:tc>
              </a:tr>
              <a:tr h="378018">
                <a:tc>
                  <a:txBody>
                    <a:bodyPr/>
                    <a:lstStyle/>
                    <a:p>
                      <a:pPr algn="r"/>
                      <a:r>
                        <a:rPr lang="sr-Latn-CS" dirty="0" smtClean="0"/>
                        <a:t>G</a:t>
                      </a:r>
                      <a:endParaRPr lang="sr-Latn-CS" dirty="0"/>
                    </a:p>
                  </a:txBody>
                  <a:tcPr/>
                </a:tc>
              </a:tr>
              <a:tr h="378018">
                <a:tc>
                  <a:txBody>
                    <a:bodyPr/>
                    <a:lstStyle/>
                    <a:p>
                      <a:pPr algn="r"/>
                      <a:r>
                        <a:rPr lang="sr-Latn-CS" dirty="0" smtClean="0"/>
                        <a:t>H</a:t>
                      </a:r>
                      <a:endParaRPr lang="sr-Latn-CS" dirty="0"/>
                    </a:p>
                  </a:txBody>
                  <a:tcPr/>
                </a:tc>
              </a:tr>
              <a:tr h="378018">
                <a:tc>
                  <a:txBody>
                    <a:bodyPr/>
                    <a:lstStyle/>
                    <a:p>
                      <a:pPr algn="r"/>
                      <a:r>
                        <a:rPr lang="sr-Latn-CS" dirty="0" smtClean="0"/>
                        <a:t>I</a:t>
                      </a:r>
                      <a:endParaRPr lang="sr-Latn-CS" dirty="0"/>
                    </a:p>
                  </a:txBody>
                  <a:tcPr/>
                </a:tc>
              </a:tr>
              <a:tr h="378018">
                <a:tc>
                  <a:txBody>
                    <a:bodyPr/>
                    <a:lstStyle/>
                    <a:p>
                      <a:pPr algn="r"/>
                      <a:r>
                        <a:rPr lang="sr-Latn-CS" dirty="0" smtClean="0"/>
                        <a:t>J</a:t>
                      </a:r>
                      <a:endParaRPr lang="sr-Latn-CS" dirty="0"/>
                    </a:p>
                  </a:txBody>
                  <a:tcPr/>
                </a:tc>
              </a:tr>
              <a:tr h="378018">
                <a:tc>
                  <a:txBody>
                    <a:bodyPr/>
                    <a:lstStyle/>
                    <a:p>
                      <a:pPr algn="r"/>
                      <a:r>
                        <a:rPr lang="sr-Latn-CS" dirty="0" smtClean="0"/>
                        <a:t>K</a:t>
                      </a:r>
                      <a:endParaRPr lang="sr-Latn-CS" dirty="0"/>
                    </a:p>
                  </a:txBody>
                  <a:tcPr/>
                </a:tc>
              </a:tr>
              <a:tr h="360022">
                <a:tc>
                  <a:txBody>
                    <a:bodyPr/>
                    <a:lstStyle/>
                    <a:p>
                      <a:pPr algn="r"/>
                      <a:r>
                        <a:rPr lang="sr-Latn-CS" dirty="0" smtClean="0"/>
                        <a:t>L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9615355"/>
              </p:ext>
            </p:extLst>
          </p:nvPr>
        </p:nvGraphicFramePr>
        <p:xfrm>
          <a:off x="2699792" y="1713335"/>
          <a:ext cx="576064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</a:tblGrid>
              <a:tr h="413656">
                <a:tc>
                  <a:txBody>
                    <a:bodyPr/>
                    <a:lstStyle/>
                    <a:p>
                      <a:r>
                        <a:rPr lang="sr-Latn-CS" dirty="0" smtClean="0"/>
                        <a:t>24</a:t>
                      </a:r>
                      <a:endParaRPr lang="sr-Latn-CS" dirty="0"/>
                    </a:p>
                  </a:txBody>
                  <a:tcPr/>
                </a:tc>
              </a:tr>
              <a:tr h="374804">
                <a:tc>
                  <a:txBody>
                    <a:bodyPr/>
                    <a:lstStyle/>
                    <a:p>
                      <a:r>
                        <a:rPr lang="sr-Latn-CS" dirty="0" smtClean="0"/>
                        <a:t>36</a:t>
                      </a:r>
                      <a:endParaRPr lang="sr-Latn-CS" dirty="0"/>
                    </a:p>
                  </a:txBody>
                  <a:tcPr/>
                </a:tc>
              </a:tr>
              <a:tr h="374804">
                <a:tc>
                  <a:txBody>
                    <a:bodyPr/>
                    <a:lstStyle/>
                    <a:p>
                      <a:r>
                        <a:rPr lang="sr-Latn-CS" dirty="0" smtClean="0"/>
                        <a:t>18</a:t>
                      </a:r>
                      <a:endParaRPr lang="sr-Latn-CS" dirty="0"/>
                    </a:p>
                  </a:txBody>
                  <a:tcPr/>
                </a:tc>
              </a:tr>
              <a:tr h="374804">
                <a:tc>
                  <a:txBody>
                    <a:bodyPr/>
                    <a:lstStyle/>
                    <a:p>
                      <a:r>
                        <a:rPr lang="sr-Latn-CS" dirty="0" smtClean="0"/>
                        <a:t>27</a:t>
                      </a:r>
                      <a:endParaRPr lang="sr-Latn-CS" dirty="0"/>
                    </a:p>
                  </a:txBody>
                  <a:tcPr/>
                </a:tc>
              </a:tr>
              <a:tr h="374804">
                <a:tc>
                  <a:txBody>
                    <a:bodyPr/>
                    <a:lstStyle/>
                    <a:p>
                      <a:r>
                        <a:rPr lang="sr-Latn-CS" dirty="0" smtClean="0"/>
                        <a:t>7</a:t>
                      </a:r>
                      <a:endParaRPr lang="sr-Latn-CS" dirty="0"/>
                    </a:p>
                  </a:txBody>
                  <a:tcPr/>
                </a:tc>
              </a:tr>
              <a:tr h="374804">
                <a:tc>
                  <a:txBody>
                    <a:bodyPr/>
                    <a:lstStyle/>
                    <a:p>
                      <a:r>
                        <a:rPr lang="sr-Latn-CS" dirty="0" smtClean="0"/>
                        <a:t>20</a:t>
                      </a:r>
                      <a:endParaRPr lang="sr-Latn-CS" dirty="0"/>
                    </a:p>
                  </a:txBody>
                  <a:tcPr/>
                </a:tc>
              </a:tr>
              <a:tr h="374804">
                <a:tc>
                  <a:txBody>
                    <a:bodyPr/>
                    <a:lstStyle/>
                    <a:p>
                      <a:r>
                        <a:rPr lang="sr-Latn-CS" dirty="0" smtClean="0"/>
                        <a:t>31</a:t>
                      </a:r>
                      <a:endParaRPr lang="sr-Latn-CS" dirty="0"/>
                    </a:p>
                  </a:txBody>
                  <a:tcPr/>
                </a:tc>
              </a:tr>
              <a:tr h="374804">
                <a:tc>
                  <a:txBody>
                    <a:bodyPr/>
                    <a:lstStyle/>
                    <a:p>
                      <a:r>
                        <a:rPr lang="sr-Latn-CS" dirty="0" smtClean="0"/>
                        <a:t>20</a:t>
                      </a:r>
                      <a:endParaRPr lang="sr-Latn-CS" dirty="0"/>
                    </a:p>
                  </a:txBody>
                  <a:tcPr/>
                </a:tc>
              </a:tr>
              <a:tr h="374804">
                <a:tc>
                  <a:txBody>
                    <a:bodyPr/>
                    <a:lstStyle/>
                    <a:p>
                      <a:r>
                        <a:rPr lang="sr-Latn-CS" dirty="0" smtClean="0"/>
                        <a:t>0</a:t>
                      </a:r>
                      <a:endParaRPr lang="sr-Latn-CS" dirty="0"/>
                    </a:p>
                  </a:txBody>
                  <a:tcPr/>
                </a:tc>
              </a:tr>
              <a:tr h="374804">
                <a:tc>
                  <a:txBody>
                    <a:bodyPr/>
                    <a:lstStyle/>
                    <a:p>
                      <a:r>
                        <a:rPr lang="sr-Latn-CS" dirty="0" smtClean="0"/>
                        <a:t>11</a:t>
                      </a:r>
                      <a:endParaRPr lang="sr-Latn-CS" dirty="0"/>
                    </a:p>
                  </a:txBody>
                  <a:tcPr/>
                </a:tc>
              </a:tr>
              <a:tr h="374804">
                <a:tc>
                  <a:txBody>
                    <a:bodyPr/>
                    <a:lstStyle/>
                    <a:p>
                      <a:r>
                        <a:rPr lang="sr-Latn-CS" dirty="0" smtClean="0"/>
                        <a:t>22</a:t>
                      </a:r>
                      <a:endParaRPr lang="sr-Latn-CS" dirty="0"/>
                    </a:p>
                  </a:txBody>
                  <a:tcPr/>
                </a:tc>
              </a:tr>
              <a:tr h="374808">
                <a:tc>
                  <a:txBody>
                    <a:bodyPr/>
                    <a:lstStyle/>
                    <a:p>
                      <a:r>
                        <a:rPr lang="sr-Latn-CS" dirty="0" smtClean="0"/>
                        <a:t>33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3182076"/>
              </p:ext>
            </p:extLst>
          </p:nvPr>
        </p:nvGraphicFramePr>
        <p:xfrm>
          <a:off x="3491880" y="1716067"/>
          <a:ext cx="599728" cy="4524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728"/>
              </a:tblGrid>
              <a:tr h="3755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20</a:t>
                      </a:r>
                      <a:endParaRPr lang="sr-Latn-CS" dirty="0"/>
                    </a:p>
                  </a:txBody>
                  <a:tcPr/>
                </a:tc>
              </a:tr>
              <a:tr h="3755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31</a:t>
                      </a:r>
                      <a:endParaRPr lang="sr-Latn-CS" dirty="0"/>
                    </a:p>
                  </a:txBody>
                  <a:tcPr/>
                </a:tc>
              </a:tr>
              <a:tr h="3755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18</a:t>
                      </a:r>
                      <a:endParaRPr lang="sr-Latn-CS" dirty="0"/>
                    </a:p>
                  </a:txBody>
                  <a:tcPr/>
                </a:tc>
              </a:tr>
              <a:tr h="3755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8</a:t>
                      </a:r>
                      <a:endParaRPr lang="sr-Latn-CS" dirty="0"/>
                    </a:p>
                  </a:txBody>
                  <a:tcPr/>
                </a:tc>
              </a:tr>
              <a:tr h="393787">
                <a:tc>
                  <a:txBody>
                    <a:bodyPr/>
                    <a:lstStyle/>
                    <a:p>
                      <a:r>
                        <a:rPr lang="sr-Latn-CS" dirty="0" smtClean="0"/>
                        <a:t>30</a:t>
                      </a:r>
                      <a:endParaRPr lang="sr-Latn-CS" dirty="0"/>
                    </a:p>
                  </a:txBody>
                  <a:tcPr/>
                </a:tc>
              </a:tr>
              <a:tr h="3755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18</a:t>
                      </a:r>
                      <a:endParaRPr lang="sr-Latn-CS" dirty="0"/>
                    </a:p>
                  </a:txBody>
                  <a:tcPr/>
                </a:tc>
              </a:tr>
              <a:tr h="3755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6</a:t>
                      </a:r>
                      <a:endParaRPr lang="sr-Latn-CS" dirty="0"/>
                    </a:p>
                  </a:txBody>
                  <a:tcPr/>
                </a:tc>
              </a:tr>
              <a:tr h="3755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0</a:t>
                      </a:r>
                      <a:endParaRPr lang="sr-Latn-CS" dirty="0"/>
                    </a:p>
                  </a:txBody>
                  <a:tcPr/>
                </a:tc>
              </a:tr>
              <a:tr h="3755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14</a:t>
                      </a:r>
                      <a:endParaRPr lang="sr-Latn-CS" dirty="0"/>
                    </a:p>
                  </a:txBody>
                  <a:tcPr/>
                </a:tc>
              </a:tr>
              <a:tr h="3755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7</a:t>
                      </a:r>
                      <a:endParaRPr lang="sr-Latn-CS" dirty="0"/>
                    </a:p>
                  </a:txBody>
                  <a:tcPr/>
                </a:tc>
              </a:tr>
              <a:tr h="3755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22</a:t>
                      </a:r>
                      <a:endParaRPr lang="sr-Latn-CS" dirty="0"/>
                    </a:p>
                  </a:txBody>
                  <a:tcPr/>
                </a:tc>
              </a:tr>
              <a:tr h="375550">
                <a:tc>
                  <a:txBody>
                    <a:bodyPr/>
                    <a:lstStyle/>
                    <a:p>
                      <a:r>
                        <a:rPr lang="sr-Latn-CS" dirty="0" smtClean="0"/>
                        <a:t>8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3161666"/>
              </p:ext>
            </p:extLst>
          </p:nvPr>
        </p:nvGraphicFramePr>
        <p:xfrm>
          <a:off x="4321546" y="1710186"/>
          <a:ext cx="527720" cy="453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720"/>
              </a:tblGrid>
              <a:tr h="378097">
                <a:tc>
                  <a:txBody>
                    <a:bodyPr/>
                    <a:lstStyle/>
                    <a:p>
                      <a:r>
                        <a:rPr lang="sr-Latn-CS" dirty="0" smtClean="0"/>
                        <a:t>21</a:t>
                      </a:r>
                      <a:endParaRPr lang="sr-Latn-CS" dirty="0"/>
                    </a:p>
                  </a:txBody>
                  <a:tcPr/>
                </a:tc>
              </a:tr>
              <a:tr h="378097">
                <a:tc>
                  <a:txBody>
                    <a:bodyPr/>
                    <a:lstStyle/>
                    <a:p>
                      <a:r>
                        <a:rPr lang="sr-Latn-CS" dirty="0" smtClean="0"/>
                        <a:t>28</a:t>
                      </a:r>
                      <a:endParaRPr lang="sr-Latn-CS" dirty="0"/>
                    </a:p>
                  </a:txBody>
                  <a:tcPr/>
                </a:tc>
              </a:tr>
              <a:tr h="378097">
                <a:tc>
                  <a:txBody>
                    <a:bodyPr/>
                    <a:lstStyle/>
                    <a:p>
                      <a:r>
                        <a:rPr lang="sr-Latn-CS" dirty="0" smtClean="0"/>
                        <a:t>36</a:t>
                      </a:r>
                      <a:endParaRPr lang="sr-Latn-CS" dirty="0"/>
                    </a:p>
                  </a:txBody>
                  <a:tcPr/>
                </a:tc>
              </a:tr>
              <a:tr h="378097">
                <a:tc>
                  <a:txBody>
                    <a:bodyPr/>
                    <a:lstStyle/>
                    <a:p>
                      <a:r>
                        <a:rPr lang="sr-Latn-CS" dirty="0" smtClean="0"/>
                        <a:t>24</a:t>
                      </a:r>
                      <a:endParaRPr lang="sr-Latn-CS" dirty="0"/>
                    </a:p>
                  </a:txBody>
                  <a:tcPr/>
                </a:tc>
              </a:tr>
              <a:tr h="378097">
                <a:tc>
                  <a:txBody>
                    <a:bodyPr/>
                    <a:lstStyle/>
                    <a:p>
                      <a:r>
                        <a:rPr lang="sr-Latn-CS" dirty="0" smtClean="0"/>
                        <a:t>22</a:t>
                      </a:r>
                      <a:endParaRPr lang="sr-Latn-CS" dirty="0"/>
                    </a:p>
                  </a:txBody>
                  <a:tcPr/>
                </a:tc>
              </a:tr>
              <a:tr h="378097">
                <a:tc>
                  <a:txBody>
                    <a:bodyPr/>
                    <a:lstStyle/>
                    <a:p>
                      <a:r>
                        <a:rPr lang="sr-Latn-CS" dirty="0" smtClean="0"/>
                        <a:t>40</a:t>
                      </a:r>
                      <a:endParaRPr lang="sr-Latn-CS" dirty="0"/>
                    </a:p>
                  </a:txBody>
                  <a:tcPr/>
                </a:tc>
              </a:tr>
              <a:tr h="378097">
                <a:tc>
                  <a:txBody>
                    <a:bodyPr/>
                    <a:lstStyle/>
                    <a:p>
                      <a:r>
                        <a:rPr lang="sr-Latn-CS" dirty="0" smtClean="0"/>
                        <a:t>31</a:t>
                      </a:r>
                      <a:endParaRPr lang="sr-Latn-CS" dirty="0"/>
                    </a:p>
                  </a:txBody>
                  <a:tcPr/>
                </a:tc>
              </a:tr>
              <a:tr h="378097">
                <a:tc>
                  <a:txBody>
                    <a:bodyPr/>
                    <a:lstStyle/>
                    <a:p>
                      <a:r>
                        <a:rPr lang="sr-Latn-CS" dirty="0" smtClean="0"/>
                        <a:t>18</a:t>
                      </a:r>
                      <a:endParaRPr lang="sr-Latn-CS" dirty="0"/>
                    </a:p>
                  </a:txBody>
                  <a:tcPr/>
                </a:tc>
              </a:tr>
              <a:tr h="378097">
                <a:tc>
                  <a:txBody>
                    <a:bodyPr/>
                    <a:lstStyle/>
                    <a:p>
                      <a:r>
                        <a:rPr lang="sr-Latn-CS" dirty="0" smtClean="0"/>
                        <a:t>22</a:t>
                      </a:r>
                      <a:endParaRPr lang="sr-Latn-CS" dirty="0"/>
                    </a:p>
                  </a:txBody>
                  <a:tcPr/>
                </a:tc>
              </a:tr>
              <a:tr h="378097">
                <a:tc>
                  <a:txBody>
                    <a:bodyPr/>
                    <a:lstStyle/>
                    <a:p>
                      <a:r>
                        <a:rPr lang="sr-Latn-CS" dirty="0" smtClean="0"/>
                        <a:t>10</a:t>
                      </a:r>
                      <a:endParaRPr lang="sr-Latn-CS" dirty="0"/>
                    </a:p>
                  </a:txBody>
                  <a:tcPr/>
                </a:tc>
              </a:tr>
              <a:tr h="378097">
                <a:tc>
                  <a:txBody>
                    <a:bodyPr/>
                    <a:lstStyle/>
                    <a:p>
                      <a:r>
                        <a:rPr lang="sr-Latn-CS" dirty="0" smtClean="0"/>
                        <a:t>0</a:t>
                      </a:r>
                      <a:endParaRPr lang="sr-Latn-CS" dirty="0"/>
                    </a:p>
                  </a:txBody>
                  <a:tcPr/>
                </a:tc>
              </a:tr>
              <a:tr h="378097">
                <a:tc>
                  <a:txBody>
                    <a:bodyPr/>
                    <a:lstStyle/>
                    <a:p>
                      <a:r>
                        <a:rPr lang="sr-Latn-CS" dirty="0" smtClean="0"/>
                        <a:t>8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9267898"/>
              </p:ext>
            </p:extLst>
          </p:nvPr>
        </p:nvGraphicFramePr>
        <p:xfrm>
          <a:off x="1398741" y="1271740"/>
          <a:ext cx="3605306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1061"/>
                <a:gridCol w="709128"/>
                <a:gridCol w="732995"/>
                <a:gridCol w="721061"/>
                <a:gridCol w="721061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Prema </a:t>
                      </a:r>
                      <a:endParaRPr lang="sr-Latn-C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CS" dirty="0" smtClean="0"/>
                        <a:t>I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CS" dirty="0" smtClean="0"/>
                        <a:t>H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K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436096" y="58052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Sl.1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xmlns="" val="376675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sr-Latn-C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Sprežno stablo</a:t>
            </a:r>
          </a:p>
          <a:p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direktna posledica principa </a:t>
            </a:r>
            <a:r>
              <a:rPr lang="hr-HR" alt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optimalnosti*, 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može se zaključiti da </a:t>
            </a:r>
            <a:r>
              <a:rPr lang="hr-HR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najkraći putevi od svih izvora do jednog odredišta formiraju stablo sa korenom u odredištu </a:t>
            </a:r>
          </a:p>
          <a:p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Ovo stablo ne mora biti jedinstveno </a:t>
            </a:r>
          </a:p>
          <a:p>
            <a:r>
              <a:rPr lang="hr-HR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 algoritama za rutiranje 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hr-HR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pronađe 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ovo </a:t>
            </a:r>
            <a:r>
              <a:rPr lang="hr-HR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stablo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sve </a:t>
            </a:r>
            <a:r>
              <a:rPr lang="hr-HR" alt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rutere</a:t>
            </a:r>
          </a:p>
          <a:p>
            <a:endParaRPr lang="hr-HR" alt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r-HR" alt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sr-Latn-R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</a:t>
            </a:r>
            <a:r>
              <a:rPr lang="hr-HR" alt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altLang="sr-Latn-R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ptimal</a:t>
            </a:r>
            <a:r>
              <a:rPr lang="hr-HR" alt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nosti</a:t>
            </a:r>
          </a:p>
          <a:p>
            <a:pPr algn="just">
              <a:buNone/>
            </a:pP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 je 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optimalnom putu od </a:t>
            </a:r>
            <a:r>
              <a:rPr lang="en-US" alt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hr-HR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hr-HR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hr-HR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hr-HR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istom putu</a:t>
            </a:r>
            <a:r>
              <a:rPr lang="en-US" alt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sr-Latn-CS" alt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 2" panose="05020102010507070707" pitchFamily="18" charset="2"/>
              <a:buNone/>
            </a:pPr>
            <a:endParaRPr lang="sr-Latn-C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49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28800"/>
            <a:ext cx="5472608" cy="2256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600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i="1" dirty="0"/>
              <a:t>Osobine: </a:t>
            </a:r>
          </a:p>
          <a:p>
            <a:r>
              <a:rPr lang="sr-Latn-CS" dirty="0"/>
              <a:t> nema petlji</a:t>
            </a:r>
          </a:p>
          <a:p>
            <a:r>
              <a:rPr lang="sr-Latn-CS" dirty="0"/>
              <a:t> svaki paket stiže za konačno vreme</a:t>
            </a:r>
          </a:p>
        </p:txBody>
      </p:sp>
    </p:spTree>
    <p:extLst>
      <p:ext uri="{BB962C8B-B14F-4D97-AF65-F5344CB8AC3E}">
        <p14:creationId xmlns:p14="http://schemas.microsoft.com/office/powerpoint/2010/main" xmlns="" val="7977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početku svi čvorovi imaju oznaku (</a:t>
            </a:r>
            <a:r>
              <a:rPr lang="en-US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-), izuzev izvornog čvora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zatim se određuje rastojanje od izvora do najbližih suseda i labela se menja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bira se labela sa najmanjom vrednošću rastojanja i proglašava za stalnu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zatim se za tu labelu utvrđuju susedi sa privremenim labelama i za njih se određuje novo rastojanje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algoritam se okončava kada labela odredišta postane stalna</a:t>
            </a:r>
            <a:endParaRPr lang="en-US" altLang="sr-Latn-RS" sz="2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125951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>Primer</a:t>
            </a:r>
            <a:r>
              <a:rPr lang="sr-Latn-CS" dirty="0"/>
              <a:t>: najkraći put od A do H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4843609"/>
              </p:ext>
            </p:extLst>
          </p:nvPr>
        </p:nvGraphicFramePr>
        <p:xfrm>
          <a:off x="1907704" y="1844824"/>
          <a:ext cx="5328592" cy="4071725"/>
        </p:xfrm>
        <a:graphic>
          <a:graphicData uri="http://schemas.openxmlformats.org/presentationml/2006/ole">
            <p:oleObj spid="_x0000_s1041" name="Photo Editor Photo" r:id="rId3" imgW="3877216" imgH="296268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5566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CS" b="1" dirty="0"/>
              <a:t>Bujica (Flooding</a:t>
            </a:r>
            <a:r>
              <a:rPr lang="sr-Latn-CS" b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vaki pristigli paket u ruter se šalje po svim linijama izuzev po onoj po kojoj je pristigo </a:t>
            </a:r>
            <a:endParaRPr lang="en-US" altLang="sr-Latn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sr-Latn-R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hr-HR" altLang="sr-Latn-R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sr-Latn-R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eliki broj duplikata paketa</a:t>
            </a:r>
            <a:endParaRPr lang="en-US" altLang="sr-Latn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suštini beskonačno;</a:t>
            </a:r>
            <a:r>
              <a:rPr lang="en-US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potrebno uvesti neku meru za okončanje procesa</a:t>
            </a:r>
            <a:r>
              <a:rPr lang="en-US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Brojač skokova</a:t>
            </a:r>
            <a:r>
              <a:rPr lang="en-US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altLang="sr-Latn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smanjuje za 1 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 svakom prolasku kroz ruter. Paket se odbacuje kada brojač dostigne 0.</a:t>
            </a:r>
          </a:p>
          <a:p>
            <a:pPr>
              <a:lnSpc>
                <a:spcPct val="90000"/>
              </a:lnSpc>
            </a:pP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koju vrednost postaviti brojač inicijalno?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idealno: na </a:t>
            </a:r>
            <a:r>
              <a:rPr lang="hr-HR" altLang="sr-Latn-R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optimalnu dužinu 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puta od izvora do odredišta</a:t>
            </a:r>
          </a:p>
          <a:p>
            <a:pPr marL="0" indent="0">
              <a:buNone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49890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Upotreba </a:t>
            </a:r>
            <a:r>
              <a:rPr lang="sr-Latn-C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bujice</a:t>
            </a:r>
          </a:p>
          <a:p>
            <a:pPr marL="0" indent="0">
              <a:buNone/>
            </a:pPr>
            <a:endParaRPr lang="sr-Latn-C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vojnim primenama</a:t>
            </a: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sr-Latn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irane baze podataka</a:t>
            </a: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ažurirati sve baze jednovremeno</a:t>
            </a: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Mera za poređenje drugih algoritama</a:t>
            </a: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bujica uvek bira najkraći put, jer bira svaki mogući put paralelno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jedan drugi algoritam ne može dati </a:t>
            </a:r>
            <a:r>
              <a:rPr lang="hr-HR" alt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manje 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kašnjenje</a:t>
            </a:r>
            <a:endParaRPr lang="en-US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83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b="1" dirty="0"/>
              <a:t>Adaptivni </a:t>
            </a:r>
            <a:r>
              <a:rPr lang="sr-Latn-CS" b="1" dirty="0" smtClean="0"/>
              <a:t>algoritmi</a:t>
            </a:r>
          </a:p>
          <a:p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Većina današnjih RM koristi </a:t>
            </a:r>
            <a:r>
              <a:rPr lang="hr-HR" altLang="sr-Latn-R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dinamičko rutiranje</a:t>
            </a:r>
            <a:endParaRPr lang="en-US" altLang="sr-Latn-R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altLang="sr-Latn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 rutiranje (</a:t>
            </a:r>
            <a:r>
              <a:rPr lang="en-US" alt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US" altLang="sr-Latn-R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</a:t>
            </a:r>
            <a:r>
              <a:rPr lang="en-US" alt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routing</a:t>
            </a:r>
            <a:r>
              <a:rPr lang="sr-Latn-CS" altLang="sr-Latn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sr-Latn-R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sr-Latn-R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Internet routing algorithm</a:t>
            </a:r>
          </a:p>
          <a:p>
            <a:r>
              <a:rPr lang="sr-Latn-CS" altLang="sr-Latn-R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 rutiranje (</a:t>
            </a:r>
            <a:r>
              <a:rPr lang="en-US" alt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en-US" altLang="sr-Latn-R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alt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routing</a:t>
            </a:r>
            <a:r>
              <a:rPr lang="sr-Latn-CS" alt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sr-Latn-R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sr-Latn-R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Internet routing algorithm</a:t>
            </a:r>
          </a:p>
        </p:txBody>
      </p:sp>
    </p:spTree>
    <p:extLst>
      <p:ext uri="{BB962C8B-B14F-4D97-AF65-F5344CB8AC3E}">
        <p14:creationId xmlns:p14="http://schemas.microsoft.com/office/powerpoint/2010/main" xmlns="" val="2121480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5496</TotalTime>
  <Words>994</Words>
  <Application>Microsoft Office PowerPoint</Application>
  <PresentationFormat>On-screen Show (4:3)</PresentationFormat>
  <Paragraphs>179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 Primer: najkraći put od A do H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zorica</cp:lastModifiedBy>
  <cp:revision>368</cp:revision>
  <dcterms:created xsi:type="dcterms:W3CDTF">2021-02-24T10:06:34Z</dcterms:created>
  <dcterms:modified xsi:type="dcterms:W3CDTF">2021-12-17T09:32:55Z</dcterms:modified>
</cp:coreProperties>
</file>