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6" r:id="rId2"/>
    <p:sldId id="357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2E132-2264-4536-BFD9-239CCA6C4CD9}" type="datetimeFigureOut">
              <a:rPr lang="sr-Latn-RS" smtClean="0"/>
              <a:t>09.12.2021.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B77B2-D079-4EC8-9A0A-C22873B21CC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218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49905318-FA8A-4CC7-BEA1-7CA460FE3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80000"/>
              </a:lnSpc>
            </a:pPr>
            <a:r>
              <a:rPr lang="sr-Cyrl-CS" sz="3200" dirty="0"/>
              <a:t>Н</a:t>
            </a:r>
            <a:r>
              <a:rPr lang="sr-Cyrl-BA" sz="3200" dirty="0"/>
              <a:t>а стицање </a:t>
            </a:r>
            <a:r>
              <a:rPr lang="sr-Cyrl-BA" sz="3200" dirty="0" err="1"/>
              <a:t>сусвојине</a:t>
            </a:r>
            <a:r>
              <a:rPr lang="sr-Cyrl-BA" sz="3200" dirty="0"/>
              <a:t> у н</a:t>
            </a:r>
            <a:r>
              <a:rPr lang="sr-Cyrl-CS" sz="3200" dirty="0" err="1"/>
              <a:t>ачел</a:t>
            </a:r>
            <a:r>
              <a:rPr lang="sr-Cyrl-BA" sz="3200" dirty="0"/>
              <a:t>у</a:t>
            </a:r>
            <a:r>
              <a:rPr lang="sr-Cyrl-CS" sz="3200" dirty="0"/>
              <a:t> </a:t>
            </a:r>
            <a:r>
              <a:rPr lang="sr-Cyrl-CS" sz="3200" dirty="0" err="1"/>
              <a:t>сходн</a:t>
            </a:r>
            <a:r>
              <a:rPr lang="sr-Cyrl-BA" sz="3200" dirty="0"/>
              <a:t>о</a:t>
            </a:r>
            <a:r>
              <a:rPr lang="sr-Cyrl-CS" sz="3200" dirty="0"/>
              <a:t> </a:t>
            </a:r>
            <a:r>
              <a:rPr lang="sr-Cyrl-BA" sz="3200" dirty="0"/>
              <a:t>се </a:t>
            </a:r>
            <a:r>
              <a:rPr lang="sr-Cyrl-CS" sz="3200" dirty="0"/>
              <a:t>прим</a:t>
            </a:r>
            <a:r>
              <a:rPr lang="sr-Cyrl-BA" sz="3200" dirty="0" err="1"/>
              <a:t>ењују</a:t>
            </a:r>
            <a:r>
              <a:rPr lang="sr-Cyrl-CS" sz="3200" dirty="0"/>
              <a:t> правила о стицању својине</a:t>
            </a:r>
            <a:r>
              <a:rPr lang="sr-Cyrl-BA" sz="3200" dirty="0"/>
              <a:t>, а посебно:</a:t>
            </a:r>
            <a:endParaRPr lang="sr-Cyrl-CS" sz="3200" dirty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r-Cyrl-BA" sz="3200" dirty="0"/>
              <a:t>Стицање н</a:t>
            </a:r>
            <a:r>
              <a:rPr lang="sr-Cyrl-CS" sz="3200" dirty="0"/>
              <a:t>а основу уговора </a:t>
            </a:r>
            <a:r>
              <a:rPr lang="sr-Cyrl-BA" sz="3200" dirty="0"/>
              <a:t>(посебно уговор о ортаклук, заједничком грађењу и уговор о деоби заједничке имовине),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r-Cyrl-BA" sz="3200" dirty="0"/>
              <a:t>Стицање на основу одржаја (од стране трећих лица и међусобно између сувласника),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r-Cyrl-BA" sz="3200" dirty="0"/>
              <a:t>Н</a:t>
            </a:r>
            <a:r>
              <a:rPr lang="sr-Cyrl-CS" sz="3200" dirty="0"/>
              <a:t>а основу самог закона</a:t>
            </a:r>
            <a:r>
              <a:rPr lang="sr-Cyrl-BA" sz="3200" dirty="0"/>
              <a:t>, без воље сувласника</a:t>
            </a:r>
            <a:r>
              <a:rPr lang="sr-Cyrl-CS" sz="3200" dirty="0"/>
              <a:t> (</a:t>
            </a:r>
            <a:r>
              <a:rPr lang="sl-SI" sz="3200" i="1" dirty="0"/>
              <a:t>communio incidens</a:t>
            </a:r>
            <a:r>
              <a:rPr lang="sl-SI" sz="3200" dirty="0"/>
              <a:t>) </a:t>
            </a:r>
            <a:r>
              <a:rPr lang="sr-Cyrl-CS" sz="3200" dirty="0"/>
              <a:t>код смеше или спајања или прераде.</a:t>
            </a:r>
            <a:endParaRPr lang="en-US" sz="3200" i="1" dirty="0"/>
          </a:p>
          <a:p>
            <a:pPr marL="533400" indent="-533400" eaLnBrk="1" hangingPunct="1">
              <a:lnSpc>
                <a:spcPct val="80000"/>
              </a:lnSpc>
            </a:pPr>
            <a:endParaRPr lang="en-US" sz="3200" dirty="0"/>
          </a:p>
          <a:p>
            <a:endParaRPr lang="sr-Latn-R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97FDB9E-1E9C-4A7E-85E5-A698257EE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BA" dirty="0">
                <a:effectLst/>
              </a:rPr>
              <a:t>Стицање </a:t>
            </a:r>
            <a:r>
              <a:rPr lang="sr-Cyrl-BA" dirty="0" err="1">
                <a:effectLst/>
              </a:rPr>
              <a:t>сусвојине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669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3E5C72-6BF0-479F-BB5C-8D8D989F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sr-Cyrl-CS" dirty="0"/>
              <a:t>Службености 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898246D7-4337-4080-8DCC-D8A4910E2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r-Cyrl-CS" sz="3200" dirty="0"/>
              <a:t>Право службености је стварно право на туђој ствари које овлашћује њеног титулара да туђу ствар на одређени начин користи.</a:t>
            </a:r>
            <a:endParaRPr lang="sr-Latn-CS" sz="3200" dirty="0"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r-Cyrl-CS" sz="3200" dirty="0"/>
              <a:t>То је ограничено стварно право на нечијој ствари које овлашћује свог носиоца да се на одређени начин служи том ствари (</a:t>
            </a:r>
            <a:r>
              <a:rPr lang="sr-Cyrl-CS" sz="3200" dirty="0" err="1"/>
              <a:t>послужна</a:t>
            </a:r>
            <a:r>
              <a:rPr lang="sr-Cyrl-CS" sz="3200" dirty="0"/>
              <a:t> ствар), а њен власник је дужан да то трпи или нешто пропушта.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r-Cyrl-CS" sz="3200" dirty="0"/>
              <a:t>У зависности од тога да ли су установљене у корист </a:t>
            </a:r>
            <a:r>
              <a:rPr lang="sr-Cyrl-CS" sz="3200" dirty="0" err="1"/>
              <a:t>свакодобног</a:t>
            </a:r>
            <a:r>
              <a:rPr lang="sr-Cyrl-CS" sz="3200" dirty="0"/>
              <a:t> власника једне непокретности или у корист одређеног лица, деле се на: стварне и личне.</a:t>
            </a:r>
            <a:endParaRPr lang="en-US" sz="32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6732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286329-D3B5-416E-84B9-4694C9F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sr-Cyrl-BA" sz="4400" dirty="0">
                <a:effectLst/>
              </a:rPr>
              <a:t>Раскидање (развргнуће) </a:t>
            </a:r>
            <a:r>
              <a:rPr lang="sr-Cyrl-BA" sz="4400" dirty="0" err="1">
                <a:effectLst/>
              </a:rPr>
              <a:t>сувласничке</a:t>
            </a:r>
            <a:r>
              <a:rPr lang="sr-Cyrl-BA" sz="4400" dirty="0">
                <a:effectLst/>
              </a:rPr>
              <a:t> заједнице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4EF1D28E-E70E-47E5-87B7-1BC5E847E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77500" lnSpcReduction="20000"/>
          </a:bodyPr>
          <a:lstStyle/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/>
              <a:t>Трајање сувласничке заједнице зависи од воље сувласника.</a:t>
            </a:r>
            <a:endParaRPr lang="sr-Cyrl-BA" sz="3200" dirty="0"/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CS" sz="3200" dirty="0"/>
              <a:t>Сваки сувласник увек може да тражи д</a:t>
            </a:r>
            <a:r>
              <a:rPr lang="sr-Cyrl-BA" sz="3200" dirty="0"/>
              <a:t>е</a:t>
            </a:r>
            <a:r>
              <a:rPr lang="sr-Cyrl-CS" sz="3200" dirty="0"/>
              <a:t>обу</a:t>
            </a:r>
            <a:r>
              <a:rPr lang="sr-Cyrl-BA" sz="3200" dirty="0"/>
              <a:t> (потпуно или </a:t>
            </a:r>
            <a:r>
              <a:rPr lang="sr-Cyrl-BA" sz="3200" dirty="0" err="1"/>
              <a:t>делимичну</a:t>
            </a:r>
            <a:r>
              <a:rPr lang="sr-Cyrl-BA" sz="3200" dirty="0"/>
              <a:t>)</a:t>
            </a:r>
            <a:r>
              <a:rPr lang="sr-Cyrl-CS" sz="3200" dirty="0"/>
              <a:t>, </a:t>
            </a:r>
            <a:r>
              <a:rPr lang="sr-Cyrl-BA" sz="3200" dirty="0"/>
              <a:t>осим</a:t>
            </a:r>
            <a:r>
              <a:rPr lang="sr-Cyrl-CS" sz="3200" dirty="0"/>
              <a:t> у време кад би другима тиме </a:t>
            </a:r>
            <a:r>
              <a:rPr lang="sr-Cyrl-CS" sz="3200" dirty="0" err="1"/>
              <a:t>нан</a:t>
            </a:r>
            <a:r>
              <a:rPr lang="sr-Cyrl-BA" sz="3200" dirty="0"/>
              <a:t>и</a:t>
            </a:r>
            <a:r>
              <a:rPr lang="sr-Cyrl-CS" sz="3200" dirty="0"/>
              <a:t>о штету и тог се права не може трајно одрећи</a:t>
            </a:r>
            <a:r>
              <a:rPr lang="sr-Cyrl-BA" sz="3200" dirty="0"/>
              <a:t> (сувласници једногласно могу одлучити да се у року не дужем од 3 године не може тражити развргнуће).</a:t>
            </a:r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CS" sz="3200" dirty="0"/>
              <a:t>Д</a:t>
            </a:r>
            <a:r>
              <a:rPr lang="sr-Cyrl-BA" sz="3200" dirty="0"/>
              <a:t>е</a:t>
            </a:r>
            <a:r>
              <a:rPr lang="sr-Cyrl-CS" sz="3200" dirty="0" err="1"/>
              <a:t>обом</a:t>
            </a:r>
            <a:r>
              <a:rPr lang="sr-Cyrl-CS" sz="3200" dirty="0"/>
              <a:t> треба сматрати и смањење броја сувласника</a:t>
            </a:r>
            <a:r>
              <a:rPr lang="sr-Cyrl-BA" sz="3200" dirty="0"/>
              <a:t>.</a:t>
            </a:r>
            <a:endParaRPr lang="sr-Cyrl-CS" sz="3200" dirty="0"/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CS" sz="3200" dirty="0"/>
              <a:t>Право на д</a:t>
            </a:r>
            <a:r>
              <a:rPr lang="sr-Cyrl-BA" sz="3200" dirty="0"/>
              <a:t>е</a:t>
            </a:r>
            <a:r>
              <a:rPr lang="sr-Cyrl-CS" sz="3200" dirty="0"/>
              <a:t>обу не застарева</a:t>
            </a:r>
            <a:r>
              <a:rPr lang="sr-Cyrl-BA" sz="3200" dirty="0"/>
              <a:t>.</a:t>
            </a:r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Врсте деобе:</a:t>
            </a:r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sr-Cyrl-BA" sz="3200" dirty="0"/>
              <a:t>споразумна и судска; </a:t>
            </a:r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sr-Cyrl-BA" sz="3200" dirty="0"/>
              <a:t>цивилна (ц</a:t>
            </a:r>
            <a:r>
              <a:rPr lang="sr-Cyrl-CS" sz="3200" dirty="0" err="1"/>
              <a:t>ивилна</a:t>
            </a:r>
            <a:r>
              <a:rPr lang="en-US" sz="3200" dirty="0"/>
              <a:t> </a:t>
            </a:r>
            <a:r>
              <a:rPr lang="sr-Cyrl-CS" sz="3200" dirty="0"/>
              <a:t>продај</a:t>
            </a:r>
            <a:r>
              <a:rPr lang="sr-Cyrl-BA" sz="3200" dirty="0"/>
              <a:t>а</a:t>
            </a:r>
            <a:r>
              <a:rPr lang="sr-Cyrl-CS" sz="3200" dirty="0"/>
              <a:t> и </a:t>
            </a:r>
            <a:r>
              <a:rPr lang="sr-Cyrl-CS" sz="3200" dirty="0" err="1"/>
              <a:t>подел</a:t>
            </a:r>
            <a:r>
              <a:rPr lang="sr-Cyrl-BA" sz="3200" dirty="0"/>
              <a:t>а</a:t>
            </a:r>
            <a:r>
              <a:rPr lang="sr-Cyrl-CS" sz="3200" dirty="0"/>
              <a:t> цене према уделима</a:t>
            </a:r>
            <a:r>
              <a:rPr lang="sr-Cyrl-BA" sz="3200" dirty="0"/>
              <a:t>) и физичка (физичка </a:t>
            </a:r>
            <a:r>
              <a:rPr lang="sr-Cyrl-BA" sz="3200" dirty="0" err="1"/>
              <a:t>подела</a:t>
            </a:r>
            <a:r>
              <a:rPr lang="sr-Cyrl-BA" sz="3200" dirty="0"/>
              <a:t>, </a:t>
            </a:r>
            <a:r>
              <a:rPr lang="sr-Cyrl-BA" sz="3200" dirty="0" err="1"/>
              <a:t>додела</a:t>
            </a:r>
            <a:r>
              <a:rPr lang="sr-Cyrl-BA" sz="3200" dirty="0"/>
              <a:t> уз исплату, </a:t>
            </a:r>
            <a:r>
              <a:rPr lang="sr-Cyrl-BA" sz="3200" dirty="0" err="1"/>
              <a:t>подела</a:t>
            </a:r>
            <a:r>
              <a:rPr lang="sr-Cyrl-BA" sz="3200" dirty="0"/>
              <a:t> уз доплату, успостава етажне својине).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022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CC2E64-1B18-40E1-827D-68562539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sr-Cyrl-BA" dirty="0">
                <a:effectLst/>
              </a:rPr>
              <a:t>Заједничка својина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AB7371DD-F5CE-4F7F-8E7A-1ABB6CFBE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200" dirty="0"/>
              <a:t>Заједничка својина је право својине два или више лица </a:t>
            </a:r>
            <a:r>
              <a:rPr lang="sr-Cyrl-BA" sz="3200" dirty="0"/>
              <a:t>(заједничари) </a:t>
            </a:r>
            <a:r>
              <a:rPr lang="ru-RU" sz="3200" dirty="0"/>
              <a:t>на неподељеној ствари када су њихови удели одредиви али нису унапред одређени. </a:t>
            </a:r>
            <a:endParaRPr lang="sr-Cyrl-BA" sz="3200" dirty="0"/>
          </a:p>
          <a:p>
            <a:pPr eaLnBrk="1" hangingPunct="1">
              <a:lnSpc>
                <a:spcPct val="80000"/>
              </a:lnSpc>
            </a:pPr>
            <a:r>
              <a:rPr lang="sr-Cyrl-BA" sz="3200" dirty="0"/>
              <a:t>Свој удео заједничар може правним послом </a:t>
            </a:r>
            <a:r>
              <a:rPr lang="sr-Cyrl-BA" sz="3200" dirty="0" err="1"/>
              <a:t>пренети</a:t>
            </a:r>
            <a:r>
              <a:rPr lang="sr-Cyrl-BA" sz="3200" dirty="0"/>
              <a:t> само на другог заједничара; удео заједничара прелази на наследнике.</a:t>
            </a:r>
          </a:p>
          <a:p>
            <a:pPr eaLnBrk="1" hangingPunct="1">
              <a:lnSpc>
                <a:spcPct val="80000"/>
              </a:lnSpc>
            </a:pPr>
            <a:r>
              <a:rPr lang="sr-Cyrl-BA" sz="3200" dirty="0"/>
              <a:t>Заједничар врши власничка овлашћења заједно са свим осталим заједничарима, ако није другачије одређено законом или споразумом.</a:t>
            </a:r>
          </a:p>
          <a:p>
            <a:pPr eaLnBrk="1" hangingPunct="1">
              <a:lnSpc>
                <a:spcPct val="80000"/>
              </a:lnSpc>
            </a:pPr>
            <a:r>
              <a:rPr lang="sr-Cyrl-BA" sz="3200" dirty="0"/>
              <a:t>Плодови и друге користи припадају свим заједничарима, а трошкове и терете </a:t>
            </a:r>
            <a:r>
              <a:rPr lang="sr-Cyrl-BA" sz="3200" dirty="0" err="1"/>
              <a:t>деле</a:t>
            </a:r>
            <a:r>
              <a:rPr lang="sr-Cyrl-BA" sz="3200" dirty="0"/>
              <a:t> солидарно.</a:t>
            </a:r>
          </a:p>
          <a:p>
            <a:pPr eaLnBrk="1" hangingPunct="1">
              <a:lnSpc>
                <a:spcPct val="80000"/>
              </a:lnSpc>
            </a:pPr>
            <a:r>
              <a:rPr lang="sr-Cyrl-BA" sz="3200" dirty="0"/>
              <a:t>Управљање и располагање заједничком ствари заједничари врше заједнички и споразумно; изузетак – стицање својине и других стварних права без сагласности свих заједничара: на покретним стварима теретним правним послом и ако је стицалац </a:t>
            </a:r>
            <a:r>
              <a:rPr lang="sr-Cyrl-BA" sz="3200" dirty="0" err="1"/>
              <a:t>савестан</a:t>
            </a:r>
            <a:r>
              <a:rPr lang="sr-Cyrl-BA" sz="3200" dirty="0"/>
              <a:t>  и на непокретностима ако својина није уписана као заједничка и ако је стицалац </a:t>
            </a:r>
            <a:r>
              <a:rPr lang="sr-Cyrl-BA" sz="3200" dirty="0" err="1"/>
              <a:t>савестан</a:t>
            </a:r>
            <a:r>
              <a:rPr lang="sr-Cyrl-BA" sz="2800" dirty="0"/>
              <a:t>.</a:t>
            </a:r>
            <a:endParaRPr lang="ru-RU" sz="28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1076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46035B2-9CF2-4996-A1CB-949A2CA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sr-Cyrl-BA" dirty="0">
                <a:effectLst/>
              </a:rPr>
              <a:t>Престанак заједничке својине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21ABB622-661E-4058-BCB3-1A266DCCF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Заједничар може </a:t>
            </a:r>
            <a:r>
              <a:rPr lang="sr-Cyrl-BA" sz="3200" dirty="0" err="1"/>
              <a:t>захтевати</a:t>
            </a:r>
            <a:r>
              <a:rPr lang="sr-Cyrl-BA" sz="3200" dirty="0"/>
              <a:t> да се одреди његов </a:t>
            </a:r>
            <a:r>
              <a:rPr lang="sr-Cyrl-BA" sz="3200" dirty="0" err="1"/>
              <a:t>сувласнички</a:t>
            </a:r>
            <a:r>
              <a:rPr lang="sr-Cyrl-BA" sz="3200" dirty="0"/>
              <a:t> удео у заједничкој својини, ако то није противно закону.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Одређивање удела заједничари постају сувласници, а ако се једном заједничару одреди </a:t>
            </a:r>
            <a:r>
              <a:rPr lang="sr-Cyrl-BA" sz="3200" dirty="0" err="1"/>
              <a:t>сувласнички</a:t>
            </a:r>
            <a:r>
              <a:rPr lang="sr-Cyrl-BA" sz="3200" dirty="0"/>
              <a:t> удео, он постаје сувласник са осталим заједничарима који на преосталом </a:t>
            </a:r>
            <a:r>
              <a:rPr lang="sr-Cyrl-BA" sz="3200" dirty="0" err="1"/>
              <a:t>делу</a:t>
            </a:r>
            <a:r>
              <a:rPr lang="sr-Cyrl-BA" sz="3200" dirty="0"/>
              <a:t> имају заједничку својину.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Деобу у корист заједничара на име његовог удела могу </a:t>
            </a:r>
            <a:r>
              <a:rPr lang="sr-Cyrl-BA" sz="3200" dirty="0" err="1"/>
              <a:t>захтевати</a:t>
            </a:r>
            <a:r>
              <a:rPr lang="sr-Cyrl-BA" sz="3200" dirty="0"/>
              <a:t> и трећа лица: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sr-Cyrl-BA" sz="3200" dirty="0" err="1"/>
              <a:t>повериоци</a:t>
            </a:r>
            <a:r>
              <a:rPr lang="sr-Cyrl-BA" sz="3200" dirty="0"/>
              <a:t> у односу на дужнике заједничаре, 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sr-Cyrl-BA" sz="3200" dirty="0"/>
              <a:t>наследници у односу на оставиочев </a:t>
            </a:r>
            <a:r>
              <a:rPr lang="sr-Cyrl-BA" sz="3200" dirty="0" err="1"/>
              <a:t>део</a:t>
            </a:r>
            <a:r>
              <a:rPr lang="sr-Cyrl-BA" sz="3200" dirty="0"/>
              <a:t> и 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sr-Cyrl-BA" sz="3200" dirty="0"/>
              <a:t>друга лица која имају правни интерес.</a:t>
            </a:r>
            <a:endParaRPr lang="en-US" sz="32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6885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C489301-DF3D-4ACF-8ADC-5B53076FE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sr-Cyrl-BA" dirty="0">
                <a:effectLst/>
              </a:rPr>
              <a:t>Облици заједничке својине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680F5AB9-6BF7-460C-BCEA-5E63FBB74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/>
              <a:t>Нас</a:t>
            </a:r>
            <a:r>
              <a:rPr lang="sr-Cyrl-BA" sz="3200" dirty="0"/>
              <a:t>л</a:t>
            </a:r>
            <a:r>
              <a:rPr lang="ru-RU" sz="3200" dirty="0"/>
              <a:t>едничка заједница</a:t>
            </a:r>
            <a:r>
              <a:rPr lang="sr-Cyrl-BA" sz="3200" dirty="0"/>
              <a:t> </a:t>
            </a:r>
            <a:r>
              <a:rPr lang="ru-RU" sz="3200" dirty="0"/>
              <a:t>-</a:t>
            </a:r>
            <a:r>
              <a:rPr lang="sr-Cyrl-BA" sz="3200" dirty="0"/>
              <a:t> </a:t>
            </a:r>
            <a:r>
              <a:rPr lang="ru-RU" sz="3200" dirty="0"/>
              <a:t>нас</a:t>
            </a:r>
            <a:r>
              <a:rPr lang="sr-Cyrl-BA" sz="3200" dirty="0"/>
              <a:t>л</a:t>
            </a:r>
            <a:r>
              <a:rPr lang="ru-RU" sz="3200" dirty="0"/>
              <a:t>едници стичу заједничку својину на стварима од тренутка смрти оставиоца, до д</a:t>
            </a:r>
            <a:r>
              <a:rPr lang="sr-Cyrl-BA" sz="3200" dirty="0"/>
              <a:t>е</a:t>
            </a:r>
            <a:r>
              <a:rPr lang="ru-RU" sz="3200" dirty="0"/>
              <a:t>обе, односно доношења решења о нас</a:t>
            </a:r>
            <a:r>
              <a:rPr lang="sr-Cyrl-BA" sz="3200" dirty="0"/>
              <a:t>л</a:t>
            </a:r>
            <a:r>
              <a:rPr lang="ru-RU" sz="3200" dirty="0"/>
              <a:t>еђивању;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/>
              <a:t>Заједничка својина супружника</a:t>
            </a:r>
            <a:r>
              <a:rPr lang="sr-Cyrl-BA" sz="3200" dirty="0"/>
              <a:t> </a:t>
            </a:r>
            <a:r>
              <a:rPr lang="ru-RU" sz="3200" dirty="0"/>
              <a:t>-</a:t>
            </a:r>
            <a:r>
              <a:rPr lang="sr-Cyrl-BA" sz="3200" dirty="0"/>
              <a:t> </a:t>
            </a:r>
            <a:r>
              <a:rPr lang="ru-RU" sz="3200" dirty="0"/>
              <a:t>ствари које су супружници стекли радом у току трајања заједнице живота су њихова заједничка својина.</a:t>
            </a:r>
            <a:r>
              <a:rPr lang="sr-Cyrl-BA" sz="3200" dirty="0"/>
              <a:t> </a:t>
            </a:r>
            <a:r>
              <a:rPr lang="ru-RU" sz="3200" dirty="0"/>
              <a:t>Брачним уговором се другачије могу уредити имовински односи;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/>
              <a:t>Имовина коју су ванбрачни супружници стекли радом у току трајања заједнице живота;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/>
              <a:t>Ствари које су чланови породичне заједнице радом стекли у току трајања породичне заједнице.</a:t>
            </a:r>
            <a:endParaRPr lang="en-US" sz="32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212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E35FC5F8-37F0-4C27-B2B5-D68DBBDC0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Својина на посебном </a:t>
            </a:r>
            <a:r>
              <a:rPr lang="sr-Cyrl-BA" sz="3200" dirty="0" err="1"/>
              <a:t>делу</a:t>
            </a:r>
            <a:r>
              <a:rPr lang="sr-Cyrl-BA" sz="3200" dirty="0"/>
              <a:t> непокретности (етажна својина) овлашћује  етажног власника да тај посебни </a:t>
            </a:r>
            <a:r>
              <a:rPr lang="sr-Cyrl-BA" sz="3200" dirty="0" err="1"/>
              <a:t>део</a:t>
            </a:r>
            <a:r>
              <a:rPr lang="sr-Cyrl-BA" sz="3200" dirty="0"/>
              <a:t> непокретности искључиво користи и располаже њиме, а да на заједничким </a:t>
            </a:r>
            <a:r>
              <a:rPr lang="sr-Cyrl-BA" sz="3200" dirty="0" err="1"/>
              <a:t>деловима</a:t>
            </a:r>
            <a:r>
              <a:rPr lang="sr-Cyrl-BA" sz="3200" dirty="0"/>
              <a:t> непокретности има право </a:t>
            </a:r>
            <a:r>
              <a:rPr lang="sr-Cyrl-BA" sz="3200" dirty="0" err="1"/>
              <a:t>сусвојине</a:t>
            </a:r>
            <a:r>
              <a:rPr lang="sr-Cyrl-BA" sz="3200" dirty="0"/>
              <a:t>.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Права етажног власника: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sr-Cyrl-BA" sz="3200" dirty="0"/>
              <a:t>искључиво право својине на посебном </a:t>
            </a:r>
            <a:r>
              <a:rPr lang="sr-Cyrl-BA" sz="3200" dirty="0" err="1"/>
              <a:t>делу</a:t>
            </a:r>
            <a:r>
              <a:rPr lang="sr-Cyrl-BA" sz="3200" dirty="0"/>
              <a:t>,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sr-Cyrl-BA" sz="3200" dirty="0" err="1"/>
              <a:t>сусвојину</a:t>
            </a:r>
            <a:r>
              <a:rPr lang="sr-Cyrl-BA" sz="3200" dirty="0"/>
              <a:t> на непокретности</a:t>
            </a:r>
            <a:r>
              <a:rPr lang="en-GB" sz="3200" dirty="0"/>
              <a:t>.</a:t>
            </a:r>
            <a:endParaRPr lang="sr-Latn-R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4FDB620-162D-4E8C-9D9A-8020EA2B9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BA" dirty="0">
                <a:effectLst/>
              </a:rPr>
              <a:t>Етажна својина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923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64167F4-B629-4B69-B14F-F699A7AF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sr-Cyrl-BA" dirty="0">
                <a:effectLst/>
              </a:rPr>
              <a:t>Стицање етажне својине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42CCD805-0517-40EC-BDEC-FBF67F8B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sr-Cyrl-BA" sz="3200" dirty="0"/>
              <a:t>Етажна својина може постојати на: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sr-Cyrl-BA" sz="3200" dirty="0"/>
              <a:t>Стану или другој самосталној просторији (пословни простори, гараже, обиљежени простор за паркинг),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sr-Cyrl-BA" sz="3200" dirty="0"/>
              <a:t>споредним  </a:t>
            </a:r>
            <a:r>
              <a:rPr lang="sr-Cyrl-BA" sz="3200" dirty="0" err="1"/>
              <a:t>деловима</a:t>
            </a:r>
            <a:r>
              <a:rPr lang="sr-Cyrl-BA" sz="3200" dirty="0"/>
              <a:t> (отворени балкони, терасе, подрумске и таванске просторије, кућне баште).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Споредни </a:t>
            </a:r>
            <a:r>
              <a:rPr lang="sr-Cyrl-BA" sz="3200" dirty="0" err="1"/>
              <a:t>део</a:t>
            </a:r>
            <a:r>
              <a:rPr lang="sr-Cyrl-BA" sz="3200" dirty="0"/>
              <a:t> треба бити јасно разграничен од осталих </a:t>
            </a:r>
            <a:r>
              <a:rPr lang="sr-Cyrl-BA" sz="3200" dirty="0" err="1"/>
              <a:t>делова</a:t>
            </a:r>
            <a:r>
              <a:rPr lang="sr-Cyrl-BA" sz="3200" dirty="0"/>
              <a:t> непокретности и доступан с међе непокретности или њених заједничких </a:t>
            </a:r>
            <a:r>
              <a:rPr lang="sr-Cyrl-BA" sz="3200" dirty="0" err="1"/>
              <a:t>делова</a:t>
            </a:r>
            <a:r>
              <a:rPr lang="sr-Cyrl-BA" sz="3200" dirty="0"/>
              <a:t> или из оне самосталне просторије чији би био споредни </a:t>
            </a:r>
            <a:r>
              <a:rPr lang="sr-Cyrl-BA" sz="3200" dirty="0" err="1"/>
              <a:t>део</a:t>
            </a:r>
            <a:r>
              <a:rPr lang="sr-Cyrl-BA" sz="3200" dirty="0"/>
              <a:t>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Заједнички </a:t>
            </a:r>
            <a:r>
              <a:rPr lang="sr-Cyrl-BA" sz="3200" dirty="0" err="1"/>
              <a:t>делови</a:t>
            </a:r>
            <a:r>
              <a:rPr lang="sr-Cyrl-BA" sz="3200" dirty="0"/>
              <a:t> непокретности су: темељи, главни зидови, таван, степенице, ходници, лифтови, електрична, канализациона, водоводна и телефонска мрежа и др.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Сувласници непокретности, уз писану сагласност свих сувласника, могу </a:t>
            </a:r>
            <a:r>
              <a:rPr lang="sr-Cyrl-BA" sz="3200" dirty="0" err="1"/>
              <a:t>захтевати</a:t>
            </a:r>
            <a:r>
              <a:rPr lang="sr-Cyrl-BA" sz="3200" dirty="0"/>
              <a:t> успостављање етажне својине у корист свог </a:t>
            </a:r>
            <a:r>
              <a:rPr lang="sr-Cyrl-BA" sz="3200" dirty="0" err="1"/>
              <a:t>сувласничког</a:t>
            </a:r>
            <a:r>
              <a:rPr lang="sr-Cyrl-BA" sz="3200" dirty="0"/>
              <a:t> </a:t>
            </a:r>
            <a:r>
              <a:rPr lang="sr-Cyrl-BA" sz="3200" dirty="0" err="1"/>
              <a:t>дела</a:t>
            </a:r>
            <a:r>
              <a:rPr lang="sr-Cyrl-BA" sz="3200" dirty="0"/>
              <a:t> (деоба).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Власник непокретности може извршити деобу на </a:t>
            </a:r>
            <a:r>
              <a:rPr lang="sr-Cyrl-BA" sz="3200" dirty="0" err="1"/>
              <a:t>сувласничке</a:t>
            </a:r>
            <a:r>
              <a:rPr lang="sr-Cyrl-BA" sz="3200" dirty="0"/>
              <a:t> </a:t>
            </a:r>
            <a:r>
              <a:rPr lang="sr-Cyrl-BA" sz="3200" dirty="0" err="1"/>
              <a:t>делове</a:t>
            </a:r>
            <a:r>
              <a:rPr lang="sr-Cyrl-BA" sz="3200" dirty="0"/>
              <a:t> и на тим </a:t>
            </a:r>
            <a:r>
              <a:rPr lang="sr-Cyrl-BA" sz="3200" dirty="0" err="1"/>
              <a:t>деловима</a:t>
            </a:r>
            <a:r>
              <a:rPr lang="sr-Cyrl-BA" sz="3200" dirty="0"/>
              <a:t> успоставити етажну својину.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9795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FCB1C31-CF3A-444E-A190-56043D54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sr-Cyrl-BA" sz="4400" dirty="0">
                <a:effectLst/>
              </a:rPr>
              <a:t>Права и дужности етажних власника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5C67C669-1B9E-4362-ACEE-D0D2E2984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Сувласници етажне својине имају право прече куповине.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Уговором о узајамним односима етажних власника (у писаној форми) или одлуком суда одређује се начин </a:t>
            </a:r>
            <a:r>
              <a:rPr lang="sr-Cyrl-BA" sz="3200" dirty="0" err="1"/>
              <a:t>кориштења</a:t>
            </a:r>
            <a:r>
              <a:rPr lang="sr-Cyrl-BA" sz="3200" dirty="0"/>
              <a:t> и одржавања посебних и заједничких </a:t>
            </a:r>
            <a:r>
              <a:rPr lang="sr-Cyrl-BA" sz="3200" dirty="0" err="1"/>
              <a:t>делова</a:t>
            </a:r>
            <a:r>
              <a:rPr lang="sr-Cyrl-BA" sz="3200" dirty="0"/>
              <a:t> непокретности.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Сувласник – етажни власник дужан је одржавати инсталације и др. </a:t>
            </a:r>
            <a:r>
              <a:rPr lang="sr-Cyrl-BA" sz="3200" dirty="0" err="1"/>
              <a:t>припатке</a:t>
            </a:r>
            <a:r>
              <a:rPr lang="sr-Cyrl-BA" sz="3200" dirty="0"/>
              <a:t> посебног </a:t>
            </a:r>
            <a:r>
              <a:rPr lang="sr-Cyrl-BA" sz="3200" dirty="0" err="1"/>
              <a:t>дела</a:t>
            </a:r>
            <a:r>
              <a:rPr lang="sr-Cyrl-BA" sz="3200" dirty="0"/>
              <a:t>, а у случају настанка штете због </a:t>
            </a:r>
            <a:r>
              <a:rPr lang="sr-Cyrl-BA" sz="3200" dirty="0" err="1"/>
              <a:t>неодржавања</a:t>
            </a:r>
            <a:r>
              <a:rPr lang="sr-Cyrl-BA" sz="3200" dirty="0"/>
              <a:t> надокнадити штету другим етажним власницима.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Сувласник – етажни власник може без сагласности осталих вршити преправке или </a:t>
            </a:r>
            <a:r>
              <a:rPr lang="sr-Cyrl-BA" sz="3200" dirty="0" err="1"/>
              <a:t>промену</a:t>
            </a:r>
            <a:r>
              <a:rPr lang="sr-Cyrl-BA" sz="3200" dirty="0"/>
              <a:t> </a:t>
            </a:r>
            <a:r>
              <a:rPr lang="sr-Cyrl-BA" sz="3200" dirty="0" err="1"/>
              <a:t>намене</a:t>
            </a:r>
            <a:r>
              <a:rPr lang="sr-Cyrl-BA" sz="3200" dirty="0"/>
              <a:t> стана и др. просторија уз поштовање одређених правила: да не проузрокује оштећење зграде, не задире у својину другог етажног власника итд.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Сувласник – етажни власник одржава, свој стан и др. просторију о своме трошку, сноси јавне обавезе и др.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Управљање </a:t>
            </a:r>
            <a:r>
              <a:rPr lang="sr-Cyrl-BA" sz="3200" dirty="0" err="1"/>
              <a:t>непоктеношћу</a:t>
            </a:r>
            <a:r>
              <a:rPr lang="sr-Cyrl-BA" sz="3200" dirty="0"/>
              <a:t> на којој је основана етажна својина врши се према правила редовног и ванредног управљања </a:t>
            </a:r>
            <a:r>
              <a:rPr lang="sr-Cyrl-BA" sz="3200" dirty="0" err="1"/>
              <a:t>непокреношћу</a:t>
            </a:r>
            <a:r>
              <a:rPr lang="sr-Cyrl-BA" sz="3200" dirty="0"/>
              <a:t> у сувласништву.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Заједничка резерва за покриће трошкова одржавања, побољшања непокретности и отплаћивање зајма узетог за покриће тих трошкова.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Cyrl-BA" sz="3200" dirty="0"/>
              <a:t>Управник непокретности као заступник сувласника – етажних власника.</a:t>
            </a:r>
            <a:endParaRPr lang="en-US" sz="32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7480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C0B0D0-22B4-424D-91F2-F7421383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/>
          <a:lstStyle/>
          <a:p>
            <a:r>
              <a:rPr lang="x-none" dirty="0"/>
              <a:t>Службености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38976124-D8CD-4971-824D-879AD5F66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248891"/>
          </a:xfrm>
        </p:spPr>
        <p:txBody>
          <a:bodyPr>
            <a:normAutofit fontScale="32500" lnSpcReduction="20000"/>
          </a:bodyPr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24778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952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Стицање сусвојине</vt:lpstr>
      <vt:lpstr>Раскидање (развргнуће) сувласничке заједнице</vt:lpstr>
      <vt:lpstr>Заједничка својина</vt:lpstr>
      <vt:lpstr>Престанак заједничке својине</vt:lpstr>
      <vt:lpstr>Облици заједничке својине</vt:lpstr>
      <vt:lpstr>Етажна својина</vt:lpstr>
      <vt:lpstr>Стицање етажне својине</vt:lpstr>
      <vt:lpstr>Права и дужности етажних власника</vt:lpstr>
      <vt:lpstr>Службености</vt:lpstr>
      <vt:lpstr>Службености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Windows User</cp:lastModifiedBy>
  <cp:revision>18</cp:revision>
  <dcterms:created xsi:type="dcterms:W3CDTF">2021-02-24T10:06:34Z</dcterms:created>
  <dcterms:modified xsi:type="dcterms:W3CDTF">2021-12-09T14:58:38Z</dcterms:modified>
</cp:coreProperties>
</file>