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71"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21-Dec-21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21-Dec-21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21-Dec-21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21-Dec-21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5E91-D7E6-47FD-B56E-DFD7ED9D5058}" type="datetimeFigureOut">
              <a:rPr lang="en-US" smtClean="0"/>
              <a:t>21-Dec-21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5E91-D7E6-47FD-B56E-DFD7ED9D5058}" type="datetimeFigureOut">
              <a:rPr lang="en-US" smtClean="0"/>
              <a:t>21-Dec-21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5E91-D7E6-47FD-B56E-DFD7ED9D5058}" type="datetimeFigureOut">
              <a:rPr lang="en-US" smtClean="0"/>
              <a:t>21-Dec-21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5E91-D7E6-47FD-B56E-DFD7ED9D5058}" type="datetimeFigureOut">
              <a:rPr lang="en-US" smtClean="0"/>
              <a:t>21-Dec-21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5E91-D7E6-47FD-B56E-DFD7ED9D5058}" type="datetimeFigureOut">
              <a:rPr lang="en-US" smtClean="0"/>
              <a:t>21-Dec-21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21-Dec-21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21-Dec-21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5E91-D7E6-47FD-B56E-DFD7ED9D5058}" type="datetimeFigureOut">
              <a:rPr lang="en-US" smtClean="0"/>
              <a:t>21-Dec-21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276872"/>
            <a:ext cx="7772400" cy="1470025"/>
          </a:xfrm>
        </p:spPr>
        <p:txBody>
          <a:bodyPr/>
          <a:lstStyle/>
          <a:p>
            <a:r>
              <a:rPr lang="ru-RU" b="1" dirty="0">
                <a:solidFill>
                  <a:schemeClr val="tx2"/>
                </a:solidFill>
                <a:latin typeface="Cambria" pitchFamily="18" charset="0"/>
              </a:rPr>
              <a:t>АГРЕГАТНА ТРАЖЊА И АГРЕГАТНА ПОНУДА</a:t>
            </a:r>
            <a:endParaRPr lang="en-US" b="1" dirty="0">
              <a:solidFill>
                <a:schemeClr val="tx2"/>
              </a:solidFill>
              <a:latin typeface="Cambria" pitchFamily="18" charset="0"/>
            </a:endParaRPr>
          </a:p>
        </p:txBody>
      </p:sp>
    </p:spTree>
    <p:extLst>
      <p:ext uri="{BB962C8B-B14F-4D97-AF65-F5344CB8AC3E}">
        <p14:creationId xmlns:p14="http://schemas.microsoft.com/office/powerpoint/2010/main" val="1383791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92088"/>
          </a:xfrm>
        </p:spPr>
        <p:txBody>
          <a:bodyPr>
            <a:normAutofit fontScale="90000"/>
          </a:bodyPr>
          <a:lstStyle/>
          <a:p>
            <a:pPr algn="l"/>
            <a:r>
              <a:rPr lang="ru-RU" sz="3600" dirty="0" smtClean="0">
                <a:solidFill>
                  <a:schemeClr val="tx2"/>
                </a:solidFill>
                <a:latin typeface="Cambria" pitchFamily="18" charset="0"/>
              </a:rPr>
              <a:t>График </a:t>
            </a:r>
            <a:r>
              <a:rPr lang="ru-RU" sz="3600" dirty="0">
                <a:solidFill>
                  <a:schemeClr val="tx2"/>
                </a:solidFill>
                <a:latin typeface="Cambria" pitchFamily="18" charset="0"/>
              </a:rPr>
              <a:t>бр. 1 – крива агрегатне тражње</a:t>
            </a:r>
            <a:endParaRPr lang="en-US" sz="3600" dirty="0">
              <a:solidFill>
                <a:schemeClr val="tx2"/>
              </a:solidFill>
              <a:latin typeface="Cambria" pitchFamily="18" charset="0"/>
            </a:endParaRPr>
          </a:p>
        </p:txBody>
      </p:sp>
      <p:pic>
        <p:nvPicPr>
          <p:cNvPr id="6" name="Picture 1" descr="Description: D:\Desktop juli 2012\osnovi ekonomije\UDZBENIK OSNOVI EKONOMIJE\poglavlja za udzbenik\Kratkoročna agregatna tražnja.PNG"/>
          <p:cNvPicPr>
            <a:picLocks noChangeAspect="1" noChangeArrowheads="1"/>
          </p:cNvPicPr>
          <p:nvPr/>
        </p:nvPicPr>
        <p:blipFill>
          <a:blip r:embed="rId2"/>
          <a:srcRect/>
          <a:stretch>
            <a:fillRect/>
          </a:stretch>
        </p:blipFill>
        <p:spPr bwMode="auto">
          <a:xfrm>
            <a:off x="395536" y="1844825"/>
            <a:ext cx="4968552" cy="3595663"/>
          </a:xfrm>
          <a:prstGeom prst="rect">
            <a:avLst/>
          </a:prstGeom>
          <a:noFill/>
          <a:ln w="9525">
            <a:noFill/>
            <a:miter lim="800000"/>
            <a:headEnd/>
            <a:tailEnd/>
          </a:ln>
        </p:spPr>
      </p:pic>
      <p:sp>
        <p:nvSpPr>
          <p:cNvPr id="3" name="Rectangle 2"/>
          <p:cNvSpPr/>
          <p:nvPr/>
        </p:nvSpPr>
        <p:spPr>
          <a:xfrm>
            <a:off x="395536" y="5301208"/>
            <a:ext cx="8424936" cy="1200329"/>
          </a:xfrm>
          <a:prstGeom prst="rect">
            <a:avLst/>
          </a:prstGeom>
        </p:spPr>
        <p:txBody>
          <a:bodyPr wrap="square">
            <a:spAutoFit/>
          </a:bodyPr>
          <a:lstStyle/>
          <a:p>
            <a:pPr marL="342900" indent="-342900">
              <a:buFont typeface="Arial" panose="020B0604020202020204" pitchFamily="34" charset="0"/>
              <a:buChar char="•"/>
            </a:pPr>
            <a:r>
              <a:rPr lang="ru-RU" dirty="0">
                <a:solidFill>
                  <a:schemeClr val="tx2"/>
                </a:solidFill>
                <a:latin typeface="Cambria" pitchFamily="18" charset="0"/>
              </a:rPr>
              <a:t>На </a:t>
            </a:r>
            <a:r>
              <a:rPr lang="sr-Cyrl-RS" dirty="0" smtClean="0">
                <a:solidFill>
                  <a:schemeClr val="tx2"/>
                </a:solidFill>
                <a:latin typeface="Cambria" pitchFamily="18" charset="0"/>
              </a:rPr>
              <a:t>овом</a:t>
            </a:r>
            <a:r>
              <a:rPr lang="ru-RU" dirty="0" smtClean="0">
                <a:solidFill>
                  <a:schemeClr val="tx2"/>
                </a:solidFill>
                <a:latin typeface="Cambria" pitchFamily="18" charset="0"/>
              </a:rPr>
              <a:t> </a:t>
            </a:r>
            <a:r>
              <a:rPr lang="ru-RU" dirty="0">
                <a:solidFill>
                  <a:schemeClr val="tx2"/>
                </a:solidFill>
                <a:latin typeface="Cambria" pitchFamily="18" charset="0"/>
              </a:rPr>
              <a:t>графику се види да пад цена са нивоа </a:t>
            </a:r>
            <a:r>
              <a:rPr lang="ru-RU" b="1" dirty="0">
                <a:solidFill>
                  <a:schemeClr val="tx2"/>
                </a:solidFill>
                <a:latin typeface="Cambria" pitchFamily="18" charset="0"/>
              </a:rPr>
              <a:t>p1</a:t>
            </a:r>
            <a:r>
              <a:rPr lang="ru-RU" dirty="0">
                <a:solidFill>
                  <a:schemeClr val="tx2"/>
                </a:solidFill>
                <a:latin typeface="Cambria" pitchFamily="18" charset="0"/>
              </a:rPr>
              <a:t> на ниво </a:t>
            </a:r>
            <a:r>
              <a:rPr lang="ru-RU" b="1" dirty="0">
                <a:solidFill>
                  <a:schemeClr val="tx2"/>
                </a:solidFill>
                <a:latin typeface="Cambria" pitchFamily="18" charset="0"/>
              </a:rPr>
              <a:t>p2</a:t>
            </a:r>
            <a:r>
              <a:rPr lang="ru-RU" dirty="0">
                <a:solidFill>
                  <a:schemeClr val="tx2"/>
                </a:solidFill>
                <a:latin typeface="Cambria" pitchFamily="18" charset="0"/>
              </a:rPr>
              <a:t> доводи до веће тражње за производима и услугама. </a:t>
            </a:r>
            <a:endParaRPr lang="ru-RU" dirty="0" smtClean="0">
              <a:solidFill>
                <a:schemeClr val="tx2"/>
              </a:solidFill>
              <a:latin typeface="Cambria" pitchFamily="18" charset="0"/>
            </a:endParaRPr>
          </a:p>
          <a:p>
            <a:pPr marL="342900" indent="-342900">
              <a:buFont typeface="Arial" panose="020B0604020202020204" pitchFamily="34" charset="0"/>
              <a:buChar char="•"/>
            </a:pPr>
            <a:r>
              <a:rPr lang="ru-RU" dirty="0" smtClean="0">
                <a:solidFill>
                  <a:schemeClr val="tx2"/>
                </a:solidFill>
                <a:latin typeface="Cambria" pitchFamily="18" charset="0"/>
              </a:rPr>
              <a:t>Са </a:t>
            </a:r>
            <a:r>
              <a:rPr lang="ru-RU" dirty="0">
                <a:solidFill>
                  <a:schemeClr val="tx2"/>
                </a:solidFill>
                <a:latin typeface="Cambria" pitchFamily="18" charset="0"/>
              </a:rPr>
              <a:t>падом цена расте количина потраживаних производа и услуга са нивоа</a:t>
            </a:r>
            <a:r>
              <a:rPr lang="en-US" dirty="0">
                <a:solidFill>
                  <a:schemeClr val="tx2"/>
                </a:solidFill>
                <a:latin typeface="Cambria" pitchFamily="18" charset="0"/>
              </a:rPr>
              <a:t> </a:t>
            </a:r>
            <a:r>
              <a:rPr lang="ru-RU" b="1" dirty="0">
                <a:solidFill>
                  <a:schemeClr val="tx2"/>
                </a:solidFill>
                <a:latin typeface="Cambria" pitchFamily="18" charset="0"/>
              </a:rPr>
              <a:t>Y1</a:t>
            </a:r>
            <a:r>
              <a:rPr lang="ru-RU" dirty="0">
                <a:solidFill>
                  <a:schemeClr val="tx2"/>
                </a:solidFill>
                <a:latin typeface="Cambria" pitchFamily="18" charset="0"/>
              </a:rPr>
              <a:t> на ниво </a:t>
            </a:r>
            <a:r>
              <a:rPr lang="ru-RU" b="1" dirty="0">
                <a:solidFill>
                  <a:schemeClr val="tx2"/>
                </a:solidFill>
                <a:latin typeface="Cambria" pitchFamily="18" charset="0"/>
              </a:rPr>
              <a:t>Y2</a:t>
            </a:r>
            <a:r>
              <a:rPr lang="ru-RU" dirty="0">
                <a:solidFill>
                  <a:schemeClr val="tx2"/>
                </a:solidFill>
                <a:latin typeface="Cambria" pitchFamily="18" charset="0"/>
              </a:rPr>
              <a:t>.</a:t>
            </a:r>
            <a:endParaRPr lang="ru-RU" dirty="0">
              <a:solidFill>
                <a:schemeClr val="tx2"/>
              </a:solidFill>
              <a:latin typeface="Cambria" pitchFamily="18" charset="0"/>
            </a:endParaRPr>
          </a:p>
        </p:txBody>
      </p:sp>
    </p:spTree>
    <p:extLst>
      <p:ext uri="{BB962C8B-B14F-4D97-AF65-F5344CB8AC3E}">
        <p14:creationId xmlns:p14="http://schemas.microsoft.com/office/powerpoint/2010/main" val="2531020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sr-Cyrl-RS" sz="3600" dirty="0" err="1">
                <a:solidFill>
                  <a:schemeClr val="tx2"/>
                </a:solidFill>
                <a:latin typeface="Cambria" pitchFamily="18" charset="0"/>
              </a:rPr>
              <a:t>Агрегатна</a:t>
            </a:r>
            <a:r>
              <a:rPr lang="sr-Cyrl-RS" sz="3600" dirty="0">
                <a:solidFill>
                  <a:schemeClr val="tx2"/>
                </a:solidFill>
                <a:latin typeface="Cambria" pitchFamily="18" charset="0"/>
              </a:rPr>
              <a:t> тражња </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fontScale="92500" lnSpcReduction="10000"/>
          </a:bodyPr>
          <a:lstStyle/>
          <a:p>
            <a:pPr marL="342900" indent="-342900" algn="l">
              <a:buFont typeface="Arial" panose="020B0604020202020204" pitchFamily="34" charset="0"/>
              <a:buChar char="•"/>
            </a:pPr>
            <a:r>
              <a:rPr lang="ru-RU" sz="2400" dirty="0">
                <a:solidFill>
                  <a:schemeClr val="tx2"/>
                </a:solidFill>
                <a:latin typeface="Cambria" pitchFamily="18" charset="0"/>
              </a:rPr>
              <a:t>Ниво цена одражава се и на инвестициону потрошњу. Са смањењем нивоа цена, при непромењеној понуди новца, порашће и инвестиције. Супротно томе, ако цене порасту и порасту каматне стопе, а понуда новца остане иста, инвестициона активност опада и смањиће се задуживање. Раст цена у земљи може утицати и на пад извоза јер ће роба постати скупља. С друге стране, извоз ће се повећати уколико цене опадну јер ће домаћа роба на страном тржишту бити </a:t>
            </a:r>
            <a:r>
              <a:rPr lang="ru-RU" sz="2400" dirty="0" smtClean="0">
                <a:solidFill>
                  <a:schemeClr val="tx2"/>
                </a:solidFill>
                <a:latin typeface="Cambria" pitchFamily="18" charset="0"/>
              </a:rPr>
              <a:t>јефтинија.</a:t>
            </a:r>
          </a:p>
          <a:p>
            <a:pPr marL="342900" indent="-342900" algn="l">
              <a:buFont typeface="Arial" panose="020B0604020202020204" pitchFamily="34" charset="0"/>
              <a:buChar char="•"/>
            </a:pPr>
            <a:r>
              <a:rPr lang="ru-RU" sz="2400" dirty="0" smtClean="0">
                <a:solidFill>
                  <a:schemeClr val="tx2"/>
                </a:solidFill>
                <a:latin typeface="Cambria" pitchFamily="18" charset="0"/>
              </a:rPr>
              <a:t>Осим </a:t>
            </a:r>
            <a:r>
              <a:rPr lang="ru-RU" sz="2400" dirty="0">
                <a:solidFill>
                  <a:schemeClr val="tx2"/>
                </a:solidFill>
                <a:latin typeface="Cambria" pitchFamily="18" charset="0"/>
              </a:rPr>
              <a:t>нивоа цена, на агрегатну тражњу делују и мере монетарне и фискалне политике, као и егзогени фактори  (ратови, санкције међународне заједнице, елементарне непогоде, промене цена нафте на светском тржишту итд).</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1334921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sr-Cyrl-RS" sz="3600" dirty="0" err="1" smtClean="0">
                <a:solidFill>
                  <a:schemeClr val="tx2"/>
                </a:solidFill>
                <a:latin typeface="Cambria" pitchFamily="18" charset="0"/>
              </a:rPr>
              <a:t>Агрегатна</a:t>
            </a:r>
            <a:r>
              <a:rPr lang="sr-Cyrl-RS" sz="3600" dirty="0" smtClean="0">
                <a:solidFill>
                  <a:schemeClr val="tx2"/>
                </a:solidFill>
                <a:latin typeface="Cambria" pitchFamily="18" charset="0"/>
              </a:rPr>
              <a:t> </a:t>
            </a:r>
            <a:r>
              <a:rPr lang="sr-Cyrl-RS" sz="3600" dirty="0">
                <a:solidFill>
                  <a:schemeClr val="tx2"/>
                </a:solidFill>
                <a:latin typeface="Cambria" pitchFamily="18" charset="0"/>
              </a:rPr>
              <a:t>понуда</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Крива агрегатне понуде (AS) показује укупну количину производа и услуга које компаније у једној земљи производе и које су спремне да продају при сваком нивоу цена. </a:t>
            </a:r>
            <a:endParaRPr lang="ru-RU"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За </a:t>
            </a:r>
            <a:r>
              <a:rPr lang="ru-RU" sz="2400" dirty="0">
                <a:solidFill>
                  <a:schemeClr val="tx2"/>
                </a:solidFill>
                <a:latin typeface="Cambria" pitchFamily="18" charset="0"/>
              </a:rPr>
              <a:t>разумевање краткорочних осцилација у привреди неопходно је упознати се са агрегатном понудом у дугом и агрегатном понудом у кратком року.</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1180821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ru-RU" sz="3600" dirty="0">
                <a:solidFill>
                  <a:schemeClr val="tx2"/>
                </a:solidFill>
                <a:latin typeface="Cambria" pitchFamily="18" charset="0"/>
              </a:rPr>
              <a:t>Агрегатна понуда у дугом року</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lnSpcReduction="10000"/>
          </a:bodyPr>
          <a:lstStyle/>
          <a:p>
            <a:pPr marL="342900" indent="-342900" algn="l">
              <a:buFont typeface="Arial" panose="020B0604020202020204" pitchFamily="34" charset="0"/>
              <a:buChar char="•"/>
            </a:pPr>
            <a:r>
              <a:rPr lang="ru-RU" sz="2400" dirty="0">
                <a:solidFill>
                  <a:schemeClr val="tx2"/>
                </a:solidFill>
                <a:latin typeface="Cambria" pitchFamily="18" charset="0"/>
              </a:rPr>
              <a:t>У дугом року агрегатна понуда зависи од понуде радне снаге, капитала, природног богатства, као и технологије. Агрегатна понуда у дугом року показује количину производње у дугом року и не зависи од нивоа </a:t>
            </a:r>
            <a:r>
              <a:rPr lang="ru-RU" sz="2400" dirty="0" smtClean="0">
                <a:solidFill>
                  <a:schemeClr val="tx2"/>
                </a:solidFill>
                <a:latin typeface="Cambria" pitchFamily="18" charset="0"/>
              </a:rPr>
              <a:t>цена.</a:t>
            </a:r>
          </a:p>
          <a:p>
            <a:pPr marL="342900" indent="-342900" algn="l">
              <a:buFont typeface="Arial" panose="020B0604020202020204" pitchFamily="34" charset="0"/>
              <a:buChar char="•"/>
            </a:pPr>
            <a:r>
              <a:rPr lang="ru-RU" sz="2400" dirty="0" smtClean="0">
                <a:solidFill>
                  <a:schemeClr val="tx2"/>
                </a:solidFill>
                <a:latin typeface="Cambria" pitchFamily="18" charset="0"/>
              </a:rPr>
              <a:t>У </a:t>
            </a:r>
            <a:r>
              <a:rPr lang="ru-RU" sz="2400" dirty="0">
                <a:solidFill>
                  <a:schemeClr val="tx2"/>
                </a:solidFill>
                <a:latin typeface="Cambria" pitchFamily="18" charset="0"/>
              </a:rPr>
              <a:t>дугом року крива агрегатне тражње је вертикална. Повећање цена не изазива повећање производње. Количина производње у дугом року је, заправо, потенцијални БДП. Зато је агрегатна понуда на грфику који следи представљена паралелно са потенцијалним БДП-ом.</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3789370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fontScale="90000"/>
          </a:bodyPr>
          <a:lstStyle/>
          <a:p>
            <a:pPr algn="l"/>
            <a:r>
              <a:rPr lang="ru-RU" sz="3600" dirty="0">
                <a:solidFill>
                  <a:schemeClr val="tx2"/>
                </a:solidFill>
                <a:latin typeface="Cambria" pitchFamily="18" charset="0"/>
              </a:rPr>
              <a:t>График бр. 2 – крива агрегатне понуде у дугом року</a:t>
            </a:r>
            <a:endParaRPr lang="en-US" sz="3600" dirty="0">
              <a:solidFill>
                <a:schemeClr val="tx2"/>
              </a:solidFill>
              <a:latin typeface="Cambria" pitchFamily="18" charset="0"/>
            </a:endParaRPr>
          </a:p>
        </p:txBody>
      </p:sp>
      <p:pic>
        <p:nvPicPr>
          <p:cNvPr id="6" name="Picture 2" descr="Description: D:\Desktop juli 2012\osnovi ekonomije\UDZBENIK OSNOVI EKONOMIJE\poglavlja za udzbenik\Agregatna ponuda na dugi rok 30str.PNG"/>
          <p:cNvPicPr>
            <a:picLocks noChangeAspect="1" noChangeArrowheads="1"/>
          </p:cNvPicPr>
          <p:nvPr/>
        </p:nvPicPr>
        <p:blipFill>
          <a:blip r:embed="rId2"/>
          <a:srcRect/>
          <a:stretch>
            <a:fillRect/>
          </a:stretch>
        </p:blipFill>
        <p:spPr bwMode="auto">
          <a:xfrm>
            <a:off x="395536" y="2132856"/>
            <a:ext cx="5765800" cy="4324350"/>
          </a:xfrm>
          <a:prstGeom prst="rect">
            <a:avLst/>
          </a:prstGeom>
          <a:noFill/>
          <a:ln w="9525">
            <a:noFill/>
            <a:miter lim="800000"/>
            <a:headEnd/>
            <a:tailEnd/>
          </a:ln>
        </p:spPr>
      </p:pic>
    </p:spTree>
    <p:extLst>
      <p:ext uri="{BB962C8B-B14F-4D97-AF65-F5344CB8AC3E}">
        <p14:creationId xmlns:p14="http://schemas.microsoft.com/office/powerpoint/2010/main" val="2830685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fontScale="90000"/>
          </a:bodyPr>
          <a:lstStyle/>
          <a:p>
            <a:pPr algn="l"/>
            <a:r>
              <a:rPr lang="ru-RU" sz="3600" dirty="0">
                <a:solidFill>
                  <a:schemeClr val="tx2"/>
                </a:solidFill>
                <a:latin typeface="Cambria" pitchFamily="18" charset="0"/>
              </a:rPr>
              <a:t>Промена агрегатне понуде у дугом року</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Са повећањем понуде рада, капитала и земље као фактора производње, са побољшањем квалитета фактора производње, напредном технологијом и сл. агрегатна понуда може да се повећа. То би значило да у дугом року агрегатна понуда одражава економски раст у привреди. </a:t>
            </a:r>
            <a:endParaRPr lang="ru-RU"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Могуће </a:t>
            </a:r>
            <a:r>
              <a:rPr lang="ru-RU" sz="2400" dirty="0">
                <a:solidFill>
                  <a:schemeClr val="tx2"/>
                </a:solidFill>
                <a:latin typeface="Cambria" pitchFamily="18" charset="0"/>
              </a:rPr>
              <a:t>је и супротно. Ако се смањи понуда рада, капитала, природног богатства, ако дође до технолошког застаревања, смањиће се и агрегатна понуда.</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3992680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ru-RU" sz="3600" dirty="0">
                <a:solidFill>
                  <a:schemeClr val="tx2"/>
                </a:solidFill>
                <a:latin typeface="Cambria" pitchFamily="18" charset="0"/>
              </a:rPr>
              <a:t>Агрегатна понуда у кратком року</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Агрегатна понуда у кратком року је растућа. Разлог за овакав изглед објашњава се утицајем нивоа цена. Раст цена утиче на пораст укупне понуде производа и услуга, односно пад цена утиче на смањење понуде производа и услуга. </a:t>
            </a:r>
            <a:endParaRPr lang="en-US" sz="2400" dirty="0">
              <a:solidFill>
                <a:schemeClr val="tx2"/>
              </a:solidFill>
              <a:latin typeface="Cambria" pitchFamily="18" charset="0"/>
            </a:endParaRPr>
          </a:p>
        </p:txBody>
      </p:sp>
    </p:spTree>
    <p:extLst>
      <p:ext uri="{BB962C8B-B14F-4D97-AF65-F5344CB8AC3E}">
        <p14:creationId xmlns:p14="http://schemas.microsoft.com/office/powerpoint/2010/main" val="3415569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80728"/>
            <a:ext cx="7918648" cy="792088"/>
          </a:xfrm>
        </p:spPr>
        <p:txBody>
          <a:bodyPr>
            <a:normAutofit fontScale="90000"/>
          </a:bodyPr>
          <a:lstStyle/>
          <a:p>
            <a:pPr algn="l"/>
            <a:r>
              <a:rPr lang="ru-RU" sz="3600" dirty="0">
                <a:solidFill>
                  <a:schemeClr val="tx2"/>
                </a:solidFill>
                <a:latin typeface="Cambria" pitchFamily="18" charset="0"/>
              </a:rPr>
              <a:t>График бр. 3 – агрегатна понуда у кратком року</a:t>
            </a:r>
            <a:endParaRPr lang="en-US" sz="3600" dirty="0">
              <a:solidFill>
                <a:schemeClr val="tx2"/>
              </a:solidFill>
              <a:latin typeface="Cambria" pitchFamily="18" charset="0"/>
            </a:endParaRPr>
          </a:p>
        </p:txBody>
      </p:sp>
      <p:pic>
        <p:nvPicPr>
          <p:cNvPr id="6" name="Picture 1" descr="Description: C:\Users\User\AppData\Local\Microsoft\Windows\Temporary Internet Files\Content.IE5\FY7037YA\Kratkoročna agregatna ponuda.png"/>
          <p:cNvPicPr>
            <a:picLocks noChangeAspect="1" noChangeArrowheads="1"/>
          </p:cNvPicPr>
          <p:nvPr/>
        </p:nvPicPr>
        <p:blipFill>
          <a:blip r:embed="rId2"/>
          <a:srcRect/>
          <a:stretch>
            <a:fillRect/>
          </a:stretch>
        </p:blipFill>
        <p:spPr bwMode="auto">
          <a:xfrm>
            <a:off x="539552" y="1988840"/>
            <a:ext cx="5328592" cy="3595194"/>
          </a:xfrm>
          <a:prstGeom prst="rect">
            <a:avLst/>
          </a:prstGeom>
          <a:noFill/>
          <a:ln w="9525">
            <a:noFill/>
            <a:miter lim="800000"/>
            <a:headEnd/>
            <a:tailEnd/>
          </a:ln>
        </p:spPr>
      </p:pic>
      <p:sp>
        <p:nvSpPr>
          <p:cNvPr id="4" name="Rectangle 3"/>
          <p:cNvSpPr/>
          <p:nvPr/>
        </p:nvSpPr>
        <p:spPr>
          <a:xfrm>
            <a:off x="610444" y="5353692"/>
            <a:ext cx="7776864" cy="923330"/>
          </a:xfrm>
          <a:prstGeom prst="rect">
            <a:avLst/>
          </a:prstGeom>
        </p:spPr>
        <p:txBody>
          <a:bodyPr wrap="square">
            <a:spAutoFit/>
          </a:bodyPr>
          <a:lstStyle/>
          <a:p>
            <a:pPr marL="342900" indent="-342900">
              <a:buFont typeface="Arial" panose="020B0604020202020204" pitchFamily="34" charset="0"/>
              <a:buChar char="•"/>
            </a:pPr>
            <a:r>
              <a:rPr lang="ru-RU" dirty="0">
                <a:solidFill>
                  <a:schemeClr val="tx2"/>
                </a:solidFill>
                <a:latin typeface="Cambria" pitchFamily="18" charset="0"/>
              </a:rPr>
              <a:t>На </a:t>
            </a:r>
            <a:r>
              <a:rPr lang="ru-RU" dirty="0" smtClean="0">
                <a:solidFill>
                  <a:schemeClr val="tx2"/>
                </a:solidFill>
                <a:latin typeface="Cambria" pitchFamily="18" charset="0"/>
              </a:rPr>
              <a:t>овом </a:t>
            </a:r>
            <a:r>
              <a:rPr lang="ru-RU" dirty="0">
                <a:solidFill>
                  <a:schemeClr val="tx2"/>
                </a:solidFill>
                <a:latin typeface="Cambria" pitchFamily="18" charset="0"/>
              </a:rPr>
              <a:t>графику је приказано да пад цена са нивоа </a:t>
            </a:r>
            <a:r>
              <a:rPr lang="ru-RU" b="1" dirty="0">
                <a:solidFill>
                  <a:schemeClr val="tx2"/>
                </a:solidFill>
                <a:latin typeface="Cambria" pitchFamily="18" charset="0"/>
              </a:rPr>
              <a:t>p1</a:t>
            </a:r>
            <a:r>
              <a:rPr lang="ru-RU" dirty="0">
                <a:solidFill>
                  <a:schemeClr val="tx2"/>
                </a:solidFill>
                <a:latin typeface="Cambria" pitchFamily="18" charset="0"/>
              </a:rPr>
              <a:t> на ниво </a:t>
            </a:r>
            <a:r>
              <a:rPr lang="ru-RU" b="1" dirty="0">
                <a:solidFill>
                  <a:schemeClr val="tx2"/>
                </a:solidFill>
                <a:latin typeface="Cambria" pitchFamily="18" charset="0"/>
              </a:rPr>
              <a:t>p2</a:t>
            </a:r>
            <a:r>
              <a:rPr lang="ru-RU" dirty="0">
                <a:solidFill>
                  <a:schemeClr val="tx2"/>
                </a:solidFill>
                <a:latin typeface="Cambria" pitchFamily="18" charset="0"/>
              </a:rPr>
              <a:t> изазива пад понуде производа и услуга. </a:t>
            </a:r>
            <a:endParaRPr lang="ru-RU" dirty="0" smtClean="0">
              <a:solidFill>
                <a:schemeClr val="tx2"/>
              </a:solidFill>
              <a:latin typeface="Cambria" pitchFamily="18" charset="0"/>
            </a:endParaRPr>
          </a:p>
          <a:p>
            <a:pPr marL="342900" indent="-342900">
              <a:buFont typeface="Arial" panose="020B0604020202020204" pitchFamily="34" charset="0"/>
              <a:buChar char="•"/>
            </a:pPr>
            <a:r>
              <a:rPr lang="ru-RU" dirty="0" smtClean="0">
                <a:solidFill>
                  <a:schemeClr val="tx2"/>
                </a:solidFill>
                <a:latin typeface="Cambria" pitchFamily="18" charset="0"/>
              </a:rPr>
              <a:t>Понуда </a:t>
            </a:r>
            <a:r>
              <a:rPr lang="ru-RU" dirty="0">
                <a:solidFill>
                  <a:schemeClr val="tx2"/>
                </a:solidFill>
                <a:latin typeface="Cambria" pitchFamily="18" charset="0"/>
              </a:rPr>
              <a:t>је смањена са нивоа </a:t>
            </a:r>
            <a:r>
              <a:rPr lang="ru-RU" b="1" dirty="0">
                <a:solidFill>
                  <a:schemeClr val="tx2"/>
                </a:solidFill>
                <a:latin typeface="Cambria" pitchFamily="18" charset="0"/>
              </a:rPr>
              <a:t>Y1</a:t>
            </a:r>
            <a:r>
              <a:rPr lang="ru-RU" dirty="0">
                <a:solidFill>
                  <a:schemeClr val="tx2"/>
                </a:solidFill>
                <a:latin typeface="Cambria" pitchFamily="18" charset="0"/>
              </a:rPr>
              <a:t> на ниво </a:t>
            </a:r>
            <a:r>
              <a:rPr lang="ru-RU" b="1" dirty="0">
                <a:solidFill>
                  <a:schemeClr val="tx2"/>
                </a:solidFill>
                <a:latin typeface="Cambria" pitchFamily="18" charset="0"/>
              </a:rPr>
              <a:t>Y2</a:t>
            </a:r>
            <a:r>
              <a:rPr lang="ru-RU" dirty="0">
                <a:solidFill>
                  <a:schemeClr val="tx2"/>
                </a:solidFill>
                <a:latin typeface="Cambria" pitchFamily="18" charset="0"/>
              </a:rPr>
              <a:t>.</a:t>
            </a:r>
            <a:endParaRPr lang="ru-RU" dirty="0">
              <a:solidFill>
                <a:schemeClr val="tx2"/>
              </a:solidFill>
              <a:latin typeface="Cambria" pitchFamily="18" charset="0"/>
            </a:endParaRPr>
          </a:p>
        </p:txBody>
      </p:sp>
    </p:spTree>
    <p:extLst>
      <p:ext uri="{BB962C8B-B14F-4D97-AF65-F5344CB8AC3E}">
        <p14:creationId xmlns:p14="http://schemas.microsoft.com/office/powerpoint/2010/main" val="1427878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ru-RU" sz="3600" dirty="0">
                <a:solidFill>
                  <a:schemeClr val="tx2"/>
                </a:solidFill>
                <a:latin typeface="Cambria" pitchFamily="18" charset="0"/>
              </a:rPr>
              <a:t>Агрегатна понуда у кратком року</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lnSpcReduction="10000"/>
          </a:bodyPr>
          <a:lstStyle/>
          <a:p>
            <a:pPr marL="342900" indent="-342900" algn="l">
              <a:buFont typeface="Arial" panose="020B0604020202020204" pitchFamily="34" charset="0"/>
              <a:buChar char="•"/>
            </a:pPr>
            <a:r>
              <a:rPr lang="ru-RU" sz="2400" dirty="0">
                <a:solidFill>
                  <a:schemeClr val="tx2"/>
                </a:solidFill>
                <a:latin typeface="Cambria" pitchFamily="18" charset="0"/>
              </a:rPr>
              <a:t>Количина произведених и понуђених производа и услуга у кратком року може одступати од дугорочног тренда, што изражава краткорочне осцилације привреде. То значи да у кратком року текући БДП може бити мањи од потенцијалног БДП, а може бити и једнак или већи од њега. </a:t>
            </a:r>
          </a:p>
          <a:p>
            <a:pPr marL="342900" indent="-342900" algn="l">
              <a:buFont typeface="Arial" panose="020B0604020202020204" pitchFamily="34" charset="0"/>
              <a:buChar char="•"/>
            </a:pPr>
            <a:r>
              <a:rPr lang="ru-RU" sz="2400" dirty="0">
                <a:solidFill>
                  <a:schemeClr val="tx2"/>
                </a:solidFill>
                <a:latin typeface="Cambria" pitchFamily="18" charset="0"/>
              </a:rPr>
              <a:t>Понуда рада, капитала, природног богатства и технологија утичу и на агрегатну понуду у дугом, али и на агрегатну понуду у кратком року. Међутим, у кратком року на агрегатну понуду утиче и очекивани ниво цена, тј. инфлаторна очекивања. </a:t>
            </a:r>
            <a:endParaRPr lang="ru-RU" sz="2400" dirty="0">
              <a:solidFill>
                <a:schemeClr val="tx2"/>
              </a:solidFill>
              <a:latin typeface="Cambria" pitchFamily="18" charset="0"/>
            </a:endParaRPr>
          </a:p>
        </p:txBody>
      </p:sp>
    </p:spTree>
    <p:extLst>
      <p:ext uri="{BB962C8B-B14F-4D97-AF65-F5344CB8AC3E}">
        <p14:creationId xmlns:p14="http://schemas.microsoft.com/office/powerpoint/2010/main" val="3094824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ru-RU" sz="3600" dirty="0">
                <a:solidFill>
                  <a:schemeClr val="tx2"/>
                </a:solidFill>
                <a:latin typeface="Cambria" pitchFamily="18" charset="0"/>
              </a:rPr>
              <a:t>Макроекономска равнотежа</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Макроекономска равнотежа се формира у пресеку криве агрегатне понуде и криве агрегатне тражње (тачка е на наредном графику). </a:t>
            </a:r>
            <a:endParaRPr lang="ru-RU"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Макроекономска </a:t>
            </a:r>
            <a:r>
              <a:rPr lang="ru-RU" sz="2400" dirty="0">
                <a:solidFill>
                  <a:schemeClr val="tx2"/>
                </a:solidFill>
                <a:latin typeface="Cambria" pitchFamily="18" charset="0"/>
              </a:rPr>
              <a:t>равнотежа одређује равнотежни ниво цена и агрегатне количине. У овом стању ни купци ни продавци не желе да мењају своје куповине, односно продаје, нити пак цене.</a:t>
            </a:r>
          </a:p>
        </p:txBody>
      </p:sp>
    </p:spTree>
    <p:extLst>
      <p:ext uri="{BB962C8B-B14F-4D97-AF65-F5344CB8AC3E}">
        <p14:creationId xmlns:p14="http://schemas.microsoft.com/office/powerpoint/2010/main" val="359685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80728"/>
            <a:ext cx="7772400" cy="792088"/>
          </a:xfrm>
        </p:spPr>
        <p:txBody>
          <a:bodyPr>
            <a:normAutofit/>
          </a:bodyPr>
          <a:lstStyle/>
          <a:p>
            <a:pPr algn="l"/>
            <a:r>
              <a:rPr lang="sr-Cyrl-RS" sz="3600" dirty="0">
                <a:solidFill>
                  <a:schemeClr val="tx2"/>
                </a:solidFill>
                <a:latin typeface="Cambria" pitchFamily="18" charset="0"/>
              </a:rPr>
              <a:t>Циклична кретања привреде</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Циљ је сваког друштва да оствари што већи степен привредног развоја и друштвеног благостања. </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БДП </a:t>
            </a:r>
            <a:r>
              <a:rPr lang="ru-RU" sz="2400" dirty="0">
                <a:solidFill>
                  <a:schemeClr val="tx2"/>
                </a:solidFill>
                <a:latin typeface="Cambria" pitchFamily="18" charset="0"/>
              </a:rPr>
              <a:t>у једном периоду расте, а затим  опада. Након периода раста и експанзије, следи опадање производње, тј. успоравање привредне активности. Смањује се запосленост, настају губици у производњи, </a:t>
            </a:r>
            <a:r>
              <a:rPr lang="ru-RU" sz="2400" dirty="0" smtClean="0">
                <a:solidFill>
                  <a:schemeClr val="tx2"/>
                </a:solidFill>
                <a:latin typeface="Cambria" pitchFamily="18" charset="0"/>
              </a:rPr>
              <a:t>банкротства.</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Затим</a:t>
            </a:r>
            <a:r>
              <a:rPr lang="ru-RU" sz="2400" dirty="0">
                <a:solidFill>
                  <a:schemeClr val="tx2"/>
                </a:solidFill>
                <a:latin typeface="Cambria" pitchFamily="18" charset="0"/>
              </a:rPr>
              <a:t>, полако следи опоравак, успон, односно експанзија, па опет опадање привредне </a:t>
            </a:r>
            <a:r>
              <a:rPr lang="ru-RU" sz="2400" dirty="0" smtClean="0">
                <a:solidFill>
                  <a:schemeClr val="tx2"/>
                </a:solidFill>
                <a:latin typeface="Cambria" pitchFamily="18" charset="0"/>
              </a:rPr>
              <a:t>активности.</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Другим </a:t>
            </a:r>
            <a:r>
              <a:rPr lang="ru-RU" sz="2400" dirty="0">
                <a:solidFill>
                  <a:schemeClr val="tx2"/>
                </a:solidFill>
                <a:latin typeface="Cambria" pitchFamily="18" charset="0"/>
              </a:rPr>
              <a:t>речима, то је циклично кретање привреде.</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3071812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663" y="908720"/>
            <a:ext cx="8062663" cy="792088"/>
          </a:xfrm>
        </p:spPr>
        <p:txBody>
          <a:bodyPr>
            <a:normAutofit fontScale="90000"/>
          </a:bodyPr>
          <a:lstStyle/>
          <a:p>
            <a:pPr algn="l"/>
            <a:r>
              <a:rPr lang="ru-RU" sz="3600" dirty="0">
                <a:solidFill>
                  <a:schemeClr val="tx2"/>
                </a:solidFill>
                <a:latin typeface="Cambria" pitchFamily="18" charset="0"/>
              </a:rPr>
              <a:t>График бр. 4 – макроекономска равнотежа</a:t>
            </a:r>
            <a:endParaRPr lang="en-US" sz="3600" dirty="0">
              <a:solidFill>
                <a:schemeClr val="tx2"/>
              </a:solidFill>
              <a:latin typeface="Cambria" pitchFamily="18" charset="0"/>
            </a:endParaRPr>
          </a:p>
        </p:txBody>
      </p:sp>
      <p:pic>
        <p:nvPicPr>
          <p:cNvPr id="6" name="Picture 4" descr="Description: D:\Desktop juli 2012\osnovi ekonomije\UDZBENIK OSNOVI EKONOMIJE\poglavlja za udzbenik\AD,AS, makroek.ravnoteža (1).PNG"/>
          <p:cNvPicPr>
            <a:picLocks noChangeAspect="1" noChangeArrowheads="1"/>
          </p:cNvPicPr>
          <p:nvPr/>
        </p:nvPicPr>
        <p:blipFill>
          <a:blip r:embed="rId2"/>
          <a:srcRect/>
          <a:stretch>
            <a:fillRect/>
          </a:stretch>
        </p:blipFill>
        <p:spPr bwMode="auto">
          <a:xfrm>
            <a:off x="971600" y="2060848"/>
            <a:ext cx="6248400" cy="4191000"/>
          </a:xfrm>
          <a:prstGeom prst="rect">
            <a:avLst/>
          </a:prstGeom>
          <a:noFill/>
          <a:ln w="9525">
            <a:noFill/>
            <a:miter lim="800000"/>
            <a:headEnd/>
            <a:tailEnd/>
          </a:ln>
        </p:spPr>
      </p:pic>
    </p:spTree>
    <p:extLst>
      <p:ext uri="{BB962C8B-B14F-4D97-AF65-F5344CB8AC3E}">
        <p14:creationId xmlns:p14="http://schemas.microsoft.com/office/powerpoint/2010/main" val="137974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980728"/>
            <a:ext cx="7772400" cy="792088"/>
          </a:xfrm>
        </p:spPr>
        <p:txBody>
          <a:bodyPr>
            <a:normAutofit fontScale="90000"/>
          </a:bodyPr>
          <a:lstStyle/>
          <a:p>
            <a:pPr algn="l"/>
            <a:r>
              <a:rPr lang="ru-RU" sz="3600" dirty="0">
                <a:solidFill>
                  <a:schemeClr val="tx2"/>
                </a:solidFill>
                <a:latin typeface="Cambria" pitchFamily="18" charset="0"/>
              </a:rPr>
              <a:t>Промене агрегатне </a:t>
            </a:r>
            <a:r>
              <a:rPr lang="ru-RU" sz="3600" dirty="0" smtClean="0">
                <a:solidFill>
                  <a:schemeClr val="tx2"/>
                </a:solidFill>
                <a:latin typeface="Cambria" pitchFamily="18" charset="0"/>
              </a:rPr>
              <a:t>тражње </a:t>
            </a:r>
            <a:r>
              <a:rPr lang="ru-RU" sz="3600" dirty="0">
                <a:solidFill>
                  <a:schemeClr val="tx2"/>
                </a:solidFill>
                <a:latin typeface="Cambria" pitchFamily="18" charset="0"/>
              </a:rPr>
              <a:t>и </a:t>
            </a:r>
            <a:r>
              <a:rPr lang="ru-RU" sz="3600" dirty="0" smtClean="0">
                <a:solidFill>
                  <a:schemeClr val="tx2"/>
                </a:solidFill>
                <a:latin typeface="Cambria" pitchFamily="18" charset="0"/>
              </a:rPr>
              <a:t/>
            </a:r>
            <a:br>
              <a:rPr lang="ru-RU" sz="3600" dirty="0" smtClean="0">
                <a:solidFill>
                  <a:schemeClr val="tx2"/>
                </a:solidFill>
                <a:latin typeface="Cambria" pitchFamily="18" charset="0"/>
              </a:rPr>
            </a:br>
            <a:r>
              <a:rPr lang="ru-RU" sz="3600" dirty="0" smtClean="0">
                <a:solidFill>
                  <a:schemeClr val="tx2"/>
                </a:solidFill>
                <a:latin typeface="Cambria" pitchFamily="18" charset="0"/>
              </a:rPr>
              <a:t>агрегатне </a:t>
            </a:r>
            <a:r>
              <a:rPr lang="ru-RU" sz="3600" dirty="0">
                <a:solidFill>
                  <a:schemeClr val="tx2"/>
                </a:solidFill>
                <a:latin typeface="Cambria" pitchFamily="18" charset="0"/>
              </a:rPr>
              <a:t>понуде</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fontScale="92500"/>
          </a:bodyPr>
          <a:lstStyle/>
          <a:p>
            <a:pPr marL="342900" indent="-342900" algn="l">
              <a:buFont typeface="Arial" panose="020B0604020202020204" pitchFamily="34" charset="0"/>
              <a:buChar char="•"/>
            </a:pPr>
            <a:r>
              <a:rPr lang="ru-RU" sz="2400" dirty="0">
                <a:solidFill>
                  <a:schemeClr val="tx2"/>
                </a:solidFill>
                <a:latin typeface="Cambria" pitchFamily="18" charset="0"/>
              </a:rPr>
              <a:t>Макроекономска равнотежа може показати да је стварни (текући) БДП једнак потенцијалном БДП-у. То би била равнотежа при пуној запослености. </a:t>
            </a:r>
          </a:p>
          <a:p>
            <a:pPr marL="342900" indent="-342900" algn="l">
              <a:buFont typeface="Arial" panose="020B0604020202020204" pitchFamily="34" charset="0"/>
              <a:buChar char="•"/>
            </a:pPr>
            <a:r>
              <a:rPr lang="ru-RU" sz="2400" dirty="0">
                <a:solidFill>
                  <a:schemeClr val="tx2"/>
                </a:solidFill>
                <a:latin typeface="Cambria" pitchFamily="18" charset="0"/>
              </a:rPr>
              <a:t>Међутим, у кратком року може доћи до промена и агрегатне тражње и агрегатне понуде. Краткорочне флуктуације агрегатне тражње и агрегатне понуде могу довести до тога да стварни (текући) БДП може да се креће око потенцијалног. Могуће су различите ситуације. </a:t>
            </a:r>
          </a:p>
          <a:p>
            <a:pPr marL="342900" indent="-342900" algn="l">
              <a:buFont typeface="Arial" panose="020B0604020202020204" pitchFamily="34" charset="0"/>
              <a:buChar char="•"/>
            </a:pPr>
            <a:r>
              <a:rPr lang="ru-RU" sz="2400" dirty="0">
                <a:solidFill>
                  <a:schemeClr val="tx2"/>
                </a:solidFill>
                <a:latin typeface="Cambria" pitchFamily="18" charset="0"/>
              </a:rPr>
              <a:t>Промене агрегатне тражње и агрегатне понуде у кратком року доводе до привредних циклуса, односно до осцилација у привреди и промени нивоа цена.</a:t>
            </a:r>
          </a:p>
        </p:txBody>
      </p:sp>
    </p:spTree>
    <p:extLst>
      <p:ext uri="{BB962C8B-B14F-4D97-AF65-F5344CB8AC3E}">
        <p14:creationId xmlns:p14="http://schemas.microsoft.com/office/powerpoint/2010/main" val="2054860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80728"/>
            <a:ext cx="7772400" cy="792088"/>
          </a:xfrm>
        </p:spPr>
        <p:txBody>
          <a:bodyPr>
            <a:normAutofit fontScale="90000"/>
          </a:bodyPr>
          <a:lstStyle/>
          <a:p>
            <a:pPr algn="l"/>
            <a:r>
              <a:rPr lang="ru-RU" sz="3600" dirty="0">
                <a:solidFill>
                  <a:schemeClr val="tx2"/>
                </a:solidFill>
                <a:latin typeface="Cambria" pitchFamily="18" charset="0"/>
              </a:rPr>
              <a:t>Ефекат мултипликатора и ефекат истискивања</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5" y="1988840"/>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Како је због привредних циклуса привреда избачена из равнотеже, то је разлог да држава интервенише и врати привреду у стање равнотеже. Зато на агрегатну тражњу делује мерама монетарне и фискалне политике. </a:t>
            </a:r>
          </a:p>
          <a:p>
            <a:pPr marL="342900" indent="-342900" algn="l">
              <a:buFont typeface="Arial" panose="020B0604020202020204" pitchFamily="34" charset="0"/>
              <a:buChar char="•"/>
            </a:pPr>
            <a:r>
              <a:rPr lang="ru-RU" sz="2400" dirty="0">
                <a:solidFill>
                  <a:schemeClr val="tx2"/>
                </a:solidFill>
                <a:latin typeface="Cambria" pitchFamily="18" charset="0"/>
              </a:rPr>
              <a:t>Ако је циљ повећање агрегатне тражње, централна банка ће повећати понуду новца и снизити каматну стопу. Ако је циљ смањење агрегатне тражње, централна банка ће смањити понуду новца и повећати каматну стопу.</a:t>
            </a:r>
          </a:p>
        </p:txBody>
      </p:sp>
    </p:spTree>
    <p:extLst>
      <p:ext uri="{BB962C8B-B14F-4D97-AF65-F5344CB8AC3E}">
        <p14:creationId xmlns:p14="http://schemas.microsoft.com/office/powerpoint/2010/main" val="2750045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80728"/>
            <a:ext cx="7772400" cy="792088"/>
          </a:xfrm>
        </p:spPr>
        <p:txBody>
          <a:bodyPr>
            <a:normAutofit fontScale="90000"/>
          </a:bodyPr>
          <a:lstStyle/>
          <a:p>
            <a:pPr algn="l"/>
            <a:r>
              <a:rPr lang="ru-RU" sz="3600" dirty="0">
                <a:solidFill>
                  <a:schemeClr val="tx2"/>
                </a:solidFill>
                <a:latin typeface="Cambria" pitchFamily="18" charset="0"/>
              </a:rPr>
              <a:t>Ефекат мултипликатора и ефекат истискивања</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5" y="1988840"/>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Утицај фискалне политике на агрегатну тражњу огледа се у порезима, али и у државној потрошњи. Држава је велики потрошач и њене куповине утичу на промену агрегатне тражње. Промена агрегатне тражње неће бити идентична промени државне куповине, већ мања или већа од ње. </a:t>
            </a:r>
            <a:endParaRPr lang="ru-RU"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Ако </a:t>
            </a:r>
            <a:r>
              <a:rPr lang="ru-RU" sz="2400" dirty="0">
                <a:solidFill>
                  <a:schemeClr val="tx2"/>
                </a:solidFill>
                <a:latin typeface="Cambria" pitchFamily="18" charset="0"/>
              </a:rPr>
              <a:t>се агрегатна тражња повећава више у односу на државну потрошњу, то се објашњава ефектом мултипликатора. </a:t>
            </a:r>
          </a:p>
        </p:txBody>
      </p:sp>
    </p:spTree>
    <p:extLst>
      <p:ext uri="{BB962C8B-B14F-4D97-AF65-F5344CB8AC3E}">
        <p14:creationId xmlns:p14="http://schemas.microsoft.com/office/powerpoint/2010/main" val="1709214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80728"/>
            <a:ext cx="7772400" cy="792088"/>
          </a:xfrm>
        </p:spPr>
        <p:txBody>
          <a:bodyPr>
            <a:normAutofit fontScale="90000"/>
          </a:bodyPr>
          <a:lstStyle/>
          <a:p>
            <a:pPr algn="l"/>
            <a:r>
              <a:rPr lang="ru-RU" sz="3600" dirty="0">
                <a:solidFill>
                  <a:schemeClr val="tx2"/>
                </a:solidFill>
                <a:latin typeface="Cambria" pitchFamily="18" charset="0"/>
              </a:rPr>
              <a:t>Ефекат мултипликатора и ефекат истискивања</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5" y="2132856"/>
            <a:ext cx="8352927" cy="4161565"/>
          </a:xfrm>
        </p:spPr>
        <p:txBody>
          <a:bodyPr>
            <a:normAutofit/>
          </a:bodyPr>
          <a:lstStyle/>
          <a:p>
            <a:pPr marL="342900" indent="-342900" algn="l">
              <a:buFont typeface="Arial" panose="020B0604020202020204" pitchFamily="34" charset="0"/>
              <a:buChar char="•"/>
            </a:pPr>
            <a:r>
              <a:rPr lang="ru-RU" sz="2400" b="1" dirty="0" smtClean="0">
                <a:solidFill>
                  <a:schemeClr val="tx2"/>
                </a:solidFill>
                <a:latin typeface="Cambria" pitchFamily="18" charset="0"/>
              </a:rPr>
              <a:t>Ефекат </a:t>
            </a:r>
            <a:r>
              <a:rPr lang="ru-RU" sz="2400" b="1" dirty="0">
                <a:solidFill>
                  <a:schemeClr val="tx2"/>
                </a:solidFill>
                <a:latin typeface="Cambria" pitchFamily="18" charset="0"/>
              </a:rPr>
              <a:t>мултипликатора </a:t>
            </a:r>
            <a:r>
              <a:rPr lang="ru-RU" sz="2400" dirty="0">
                <a:solidFill>
                  <a:schemeClr val="tx2"/>
                </a:solidFill>
                <a:latin typeface="Cambria" pitchFamily="18" charset="0"/>
              </a:rPr>
              <a:t>се огледа у додатном повећању агрегатне тражње услед дејства експанзивне фискалне политике, односно повећане државне потрошње.</a:t>
            </a:r>
          </a:p>
          <a:p>
            <a:pPr marL="342900" indent="-342900" algn="l">
              <a:buFont typeface="Arial" panose="020B0604020202020204" pitchFamily="34" charset="0"/>
              <a:buChar char="•"/>
            </a:pPr>
            <a:r>
              <a:rPr lang="ru-RU" sz="2400" dirty="0">
                <a:solidFill>
                  <a:schemeClr val="tx2"/>
                </a:solidFill>
                <a:latin typeface="Cambria" pitchFamily="18" charset="0"/>
              </a:rPr>
              <a:t> Супротни ефекат назива се </a:t>
            </a:r>
            <a:r>
              <a:rPr lang="ru-RU" sz="2400" b="1" dirty="0">
                <a:solidFill>
                  <a:schemeClr val="tx2"/>
                </a:solidFill>
                <a:latin typeface="Cambria" pitchFamily="18" charset="0"/>
              </a:rPr>
              <a:t>ефекат истискивања</a:t>
            </a:r>
            <a:r>
              <a:rPr lang="ru-RU" sz="2400" dirty="0">
                <a:solidFill>
                  <a:schemeClr val="tx2"/>
                </a:solidFill>
                <a:latin typeface="Cambria" pitchFamily="18" charset="0"/>
              </a:rPr>
              <a:t>. Овај ефекат наступа када је повећање агрегатне тражње мање од повећања државне потрошње.</a:t>
            </a:r>
          </a:p>
        </p:txBody>
      </p:sp>
    </p:spTree>
    <p:extLst>
      <p:ext uri="{BB962C8B-B14F-4D97-AF65-F5344CB8AC3E}">
        <p14:creationId xmlns:p14="http://schemas.microsoft.com/office/powerpoint/2010/main" val="748647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80728"/>
            <a:ext cx="7772400" cy="792088"/>
          </a:xfrm>
        </p:spPr>
        <p:txBody>
          <a:bodyPr>
            <a:normAutofit fontScale="90000"/>
          </a:bodyPr>
          <a:lstStyle/>
          <a:p>
            <a:pPr algn="l"/>
            <a:r>
              <a:rPr lang="ru-RU" sz="3600" dirty="0">
                <a:solidFill>
                  <a:schemeClr val="tx2"/>
                </a:solidFill>
                <a:latin typeface="Cambria" pitchFamily="18" charset="0"/>
              </a:rPr>
              <a:t>Стабилизациона економска политика</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5" y="1988840"/>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Успех монетарне и фискалне политике, односно стабилизационе економске политике у враћању привреде у стање равнотеже зависи од природе поремећаја у привреди, трајања поремећаја (да ли су можда привремени), заостајања у вези са применом и деловањем (ефектима) мера и инструмената у привреди, али и од неизвесности (могу, на пример, настати непредвиђене промене) итд</a:t>
            </a:r>
            <a:r>
              <a:rPr lang="ru-RU" sz="2400" dirty="0" smtClean="0">
                <a:solidFill>
                  <a:schemeClr val="tx2"/>
                </a:solidFill>
                <a:latin typeface="Cambria" pitchFamily="18" charset="0"/>
              </a:rPr>
              <a:t>.</a:t>
            </a:r>
            <a:endParaRPr lang="ru-RU" sz="2400" dirty="0">
              <a:solidFill>
                <a:schemeClr val="tx2"/>
              </a:solidFill>
              <a:latin typeface="Cambria" pitchFamily="18" charset="0"/>
            </a:endParaRPr>
          </a:p>
        </p:txBody>
      </p:sp>
    </p:spTree>
    <p:extLst>
      <p:ext uri="{BB962C8B-B14F-4D97-AF65-F5344CB8AC3E}">
        <p14:creationId xmlns:p14="http://schemas.microsoft.com/office/powerpoint/2010/main" val="2560069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80728"/>
            <a:ext cx="7772400" cy="792088"/>
          </a:xfrm>
        </p:spPr>
        <p:txBody>
          <a:bodyPr>
            <a:normAutofit fontScale="90000"/>
          </a:bodyPr>
          <a:lstStyle/>
          <a:p>
            <a:pPr algn="l"/>
            <a:r>
              <a:rPr lang="ru-RU" sz="3600" dirty="0">
                <a:solidFill>
                  <a:schemeClr val="tx2"/>
                </a:solidFill>
                <a:latin typeface="Cambria" pitchFamily="18" charset="0"/>
              </a:rPr>
              <a:t>Стабилизациона економска политика</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5" y="1988840"/>
            <a:ext cx="8352927" cy="4161565"/>
          </a:xfrm>
        </p:spPr>
        <p:txBody>
          <a:bodyPr>
            <a:normAutofit fontScale="92500" lnSpcReduction="10000"/>
          </a:bodyPr>
          <a:lstStyle/>
          <a:p>
            <a:pPr marL="342900" indent="-342900" algn="l">
              <a:buFont typeface="Arial" panose="020B0604020202020204" pitchFamily="34" charset="0"/>
              <a:buChar char="•"/>
            </a:pPr>
            <a:r>
              <a:rPr lang="ru-RU" sz="2400" dirty="0" smtClean="0">
                <a:solidFill>
                  <a:schemeClr val="tx2"/>
                </a:solidFill>
                <a:latin typeface="Cambria" pitchFamily="18" charset="0"/>
              </a:rPr>
              <a:t>Више </a:t>
            </a:r>
            <a:r>
              <a:rPr lang="ru-RU" sz="2400" dirty="0">
                <a:solidFill>
                  <a:schemeClr val="tx2"/>
                </a:solidFill>
                <a:latin typeface="Cambria" pitchFamily="18" charset="0"/>
              </a:rPr>
              <a:t>успеха у борби са привредним кризама уместо директног предузимања мера и инструмената имају </a:t>
            </a:r>
            <a:r>
              <a:rPr lang="ru-RU" sz="2400" b="1" dirty="0">
                <a:solidFill>
                  <a:schemeClr val="tx2"/>
                </a:solidFill>
                <a:latin typeface="Cambria" pitchFamily="18" charset="0"/>
              </a:rPr>
              <a:t>тзв. аутоматски стабилизатори.</a:t>
            </a:r>
            <a:r>
              <a:rPr lang="ru-RU" sz="2400" dirty="0">
                <a:solidFill>
                  <a:schemeClr val="tx2"/>
                </a:solidFill>
                <a:latin typeface="Cambria" pitchFamily="18" charset="0"/>
              </a:rPr>
              <a:t> Они делују аутоматски, па отуда и такав назив. У овом случају држава, односно влада не доноси одлуку о примени мера и инструмената, већ они делују аутоматски.  </a:t>
            </a:r>
            <a:endParaRPr lang="ru-RU"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На </a:t>
            </a:r>
            <a:r>
              <a:rPr lang="ru-RU" sz="2400" dirty="0">
                <a:solidFill>
                  <a:schemeClr val="tx2"/>
                </a:solidFill>
                <a:latin typeface="Cambria" pitchFamily="18" charset="0"/>
              </a:rPr>
              <a:t>пример, порези се аутоматски смањују у време рецесије (јер се смањује привредна активност). Поред пореског система, улогу аутоматског стабилизатора има и државна потрошња. </a:t>
            </a:r>
            <a:endParaRPr lang="ru-RU"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Повећана </a:t>
            </a:r>
            <a:r>
              <a:rPr lang="ru-RU" sz="2400" dirty="0">
                <a:solidFill>
                  <a:schemeClr val="tx2"/>
                </a:solidFill>
                <a:latin typeface="Cambria" pitchFamily="18" charset="0"/>
              </a:rPr>
              <a:t>потрошња државе требало би да подстакне агрегатну тражњу, а ова затим и привредну активност.</a:t>
            </a:r>
          </a:p>
        </p:txBody>
      </p:sp>
    </p:spTree>
    <p:extLst>
      <p:ext uri="{BB962C8B-B14F-4D97-AF65-F5344CB8AC3E}">
        <p14:creationId xmlns:p14="http://schemas.microsoft.com/office/powerpoint/2010/main" val="301598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80728"/>
            <a:ext cx="7772400" cy="792088"/>
          </a:xfrm>
        </p:spPr>
        <p:txBody>
          <a:bodyPr>
            <a:normAutofit/>
          </a:bodyPr>
          <a:lstStyle/>
          <a:p>
            <a:pPr algn="l"/>
            <a:r>
              <a:rPr lang="sr-Cyrl-RS" sz="3600" dirty="0">
                <a:solidFill>
                  <a:schemeClr val="tx2"/>
                </a:solidFill>
                <a:latin typeface="Cambria" pitchFamily="18" charset="0"/>
              </a:rPr>
              <a:t>Циклична кретања привреде</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smtClean="0">
                <a:solidFill>
                  <a:schemeClr val="tx2"/>
                </a:solidFill>
                <a:latin typeface="Cambria" pitchFamily="18" charset="0"/>
              </a:rPr>
              <a:t>Циклична </a:t>
            </a:r>
            <a:r>
              <a:rPr lang="ru-RU" sz="2400" dirty="0">
                <a:solidFill>
                  <a:schemeClr val="tx2"/>
                </a:solidFill>
                <a:latin typeface="Cambria" pitchFamily="18" charset="0"/>
              </a:rPr>
              <a:t>кретања привреде показују да текући БДП осцилира око потенцијалног БДП-а. </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Текући </a:t>
            </a:r>
            <a:r>
              <a:rPr lang="ru-RU" sz="2400" dirty="0">
                <a:solidFill>
                  <a:schemeClr val="tx2"/>
                </a:solidFill>
                <a:latin typeface="Cambria" pitchFamily="18" charset="0"/>
              </a:rPr>
              <a:t>БДП представља БДП који је остварен уз постојећи ниво запослености, док је потенцијални БДП онај који би се остварио у стању пуне запослености и пуне искоришћености производних капацитета.</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402218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sr-Cyrl-RS" sz="3600" dirty="0">
                <a:solidFill>
                  <a:schemeClr val="tx2"/>
                </a:solidFill>
                <a:latin typeface="Cambria" pitchFamily="18" charset="0"/>
              </a:rPr>
              <a:t>Циклична кретања привреде</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Што је мања разлика између текућег и потенцијалног БДП-а, биће мањи губици за економију и биће већа искоришћеност производних </a:t>
            </a:r>
            <a:r>
              <a:rPr lang="ru-RU" sz="2400" dirty="0" smtClean="0">
                <a:solidFill>
                  <a:schemeClr val="tx2"/>
                </a:solidFill>
                <a:latin typeface="Cambria" pitchFamily="18" charset="0"/>
              </a:rPr>
              <a:t>ресурса.</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Са </a:t>
            </a:r>
            <a:r>
              <a:rPr lang="ru-RU" sz="2400" dirty="0">
                <a:solidFill>
                  <a:schemeClr val="tx2"/>
                </a:solidFill>
                <a:latin typeface="Cambria" pitchFamily="18" charset="0"/>
              </a:rPr>
              <a:t>становишта рока, циклуси могу бити краткорочни, средњорочни и дугорочни. Краткорочни циклуси, најчешће се односе на елементарне непогоде (земљотресе, пожаре, поплаве) и поремећаје у међународним политичким односима. За економску науку од интереса су нарочито средњорочни и дугорочни привредни циклуси.</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2403637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sr-Cyrl-RS" sz="3600" dirty="0">
                <a:solidFill>
                  <a:schemeClr val="tx2"/>
                </a:solidFill>
                <a:latin typeface="Cambria" pitchFamily="18" charset="0"/>
              </a:rPr>
              <a:t>Циклична кретања привреде</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smtClean="0">
                <a:solidFill>
                  <a:schemeClr val="tx2"/>
                </a:solidFill>
                <a:latin typeface="Cambria" pitchFamily="18" charset="0"/>
              </a:rPr>
              <a:t>Привредни </a:t>
            </a:r>
            <a:r>
              <a:rPr lang="ru-RU" sz="2400" dirty="0">
                <a:solidFill>
                  <a:schemeClr val="tx2"/>
                </a:solidFill>
                <a:latin typeface="Cambria" pitchFamily="18" charset="0"/>
              </a:rPr>
              <a:t>(пословни) циклус је ток укупне друштвене производње и запослености кога карактерише велика експанзија или рецесија у готово свим привредним секторима. </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Привредни </a:t>
            </a:r>
            <a:r>
              <a:rPr lang="ru-RU" sz="2400" dirty="0">
                <a:solidFill>
                  <a:schemeClr val="tx2"/>
                </a:solidFill>
                <a:latin typeface="Cambria" pitchFamily="18" charset="0"/>
              </a:rPr>
              <a:t>циклуси могу трајати различито, најчешће од 2 до 10 </a:t>
            </a:r>
            <a:r>
              <a:rPr lang="ru-RU" sz="2400" dirty="0" smtClean="0">
                <a:solidFill>
                  <a:schemeClr val="tx2"/>
                </a:solidFill>
                <a:latin typeface="Cambria" pitchFamily="18" charset="0"/>
              </a:rPr>
              <a:t>година.</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Привредни </a:t>
            </a:r>
            <a:r>
              <a:rPr lang="ru-RU" sz="2400" dirty="0">
                <a:solidFill>
                  <a:schemeClr val="tx2"/>
                </a:solidFill>
                <a:latin typeface="Cambria" pitchFamily="18" charset="0"/>
              </a:rPr>
              <a:t>циклуси погађају све земље.</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1160922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en-US" sz="3600" dirty="0">
                <a:solidFill>
                  <a:schemeClr val="tx2"/>
                </a:solidFill>
                <a:latin typeface="Cambria" pitchFamily="18" charset="0"/>
              </a:rPr>
              <a:t>AS-AD </a:t>
            </a:r>
            <a:r>
              <a:rPr lang="sr-Cyrl-RS" sz="3600" dirty="0">
                <a:solidFill>
                  <a:schemeClr val="tx2"/>
                </a:solidFill>
                <a:latin typeface="Cambria" pitchFamily="18" charset="0"/>
              </a:rPr>
              <a:t>модел </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fontScale="92500" lnSpcReduction="20000"/>
          </a:bodyPr>
          <a:lstStyle/>
          <a:p>
            <a:pPr marL="342900" indent="-342900" algn="l">
              <a:buFont typeface="Arial" panose="020B0604020202020204" pitchFamily="34" charset="0"/>
              <a:buChar char="•"/>
            </a:pPr>
            <a:r>
              <a:rPr lang="ru-RU" sz="2400" dirty="0">
                <a:solidFill>
                  <a:schemeClr val="tx2"/>
                </a:solidFill>
                <a:latin typeface="Cambria" pitchFamily="18" charset="0"/>
              </a:rPr>
              <a:t>Свака држава изложена привредним циклусима настоји да циклусе што прецизније предвиди, како би се благовремено предузеле одређене мере за враћање привреде у стање </a:t>
            </a:r>
            <a:r>
              <a:rPr lang="ru-RU" sz="2400" dirty="0" smtClean="0">
                <a:solidFill>
                  <a:schemeClr val="tx2"/>
                </a:solidFill>
                <a:latin typeface="Cambria" pitchFamily="18" charset="0"/>
              </a:rPr>
              <a:t>равнотеже.</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en-US" sz="2400" dirty="0" smtClean="0">
                <a:solidFill>
                  <a:schemeClr val="tx2"/>
                </a:solidFill>
                <a:latin typeface="Cambria" pitchFamily="18" charset="0"/>
              </a:rPr>
              <a:t>AS-AD </a:t>
            </a:r>
            <a:r>
              <a:rPr lang="ru-RU" sz="2400" dirty="0">
                <a:solidFill>
                  <a:schemeClr val="tx2"/>
                </a:solidFill>
                <a:latin typeface="Cambria" pitchFamily="18" charset="0"/>
              </a:rPr>
              <a:t>модел је добио такав назив по скраћеницама енглеских речи за агрегатну понуду (</a:t>
            </a:r>
            <a:r>
              <a:rPr lang="en-US" sz="2400" dirty="0">
                <a:solidFill>
                  <a:schemeClr val="tx2"/>
                </a:solidFill>
                <a:latin typeface="Cambria" pitchFamily="18" charset="0"/>
              </a:rPr>
              <a:t>aggregate supply – AS) </a:t>
            </a:r>
            <a:r>
              <a:rPr lang="ru-RU" sz="2400" dirty="0">
                <a:solidFill>
                  <a:schemeClr val="tx2"/>
                </a:solidFill>
                <a:latin typeface="Cambria" pitchFamily="18" charset="0"/>
              </a:rPr>
              <a:t>и агрегатну тражњу (</a:t>
            </a:r>
            <a:r>
              <a:rPr lang="en-US" sz="2400" dirty="0">
                <a:solidFill>
                  <a:schemeClr val="tx2"/>
                </a:solidFill>
                <a:latin typeface="Cambria" pitchFamily="18" charset="0"/>
              </a:rPr>
              <a:t>aggregate demand – AD</a:t>
            </a:r>
            <a:r>
              <a:rPr lang="en-US" sz="2400" dirty="0" smtClean="0">
                <a:solidFill>
                  <a:schemeClr val="tx2"/>
                </a:solidFill>
                <a:latin typeface="Cambria" pitchFamily="18" charset="0"/>
              </a:rPr>
              <a:t>).</a:t>
            </a:r>
          </a:p>
          <a:p>
            <a:pPr marL="342900" indent="-342900" algn="l">
              <a:buFont typeface="Arial" panose="020B0604020202020204" pitchFamily="34" charset="0"/>
              <a:buChar char="•"/>
            </a:pPr>
            <a:r>
              <a:rPr lang="ru-RU" sz="2400" dirty="0" smtClean="0">
                <a:solidFill>
                  <a:schemeClr val="tx2"/>
                </a:solidFill>
                <a:latin typeface="Cambria" pitchFamily="18" charset="0"/>
              </a:rPr>
              <a:t>Овај </a:t>
            </a:r>
            <a:r>
              <a:rPr lang="ru-RU" sz="2400" dirty="0">
                <a:solidFill>
                  <a:schemeClr val="tx2"/>
                </a:solidFill>
                <a:latin typeface="Cambria" pitchFamily="18" charset="0"/>
              </a:rPr>
              <a:t>модел нам користи у предвиђањима привредних циклуса, реалног БДП-а и </a:t>
            </a:r>
            <a:r>
              <a:rPr lang="ru-RU" sz="2400" dirty="0" smtClean="0">
                <a:solidFill>
                  <a:schemeClr val="tx2"/>
                </a:solidFill>
                <a:latin typeface="Cambria" pitchFamily="18" charset="0"/>
              </a:rPr>
              <a:t>инфлације.</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Уз </a:t>
            </a:r>
            <a:r>
              <a:rPr lang="ru-RU" sz="2400" dirty="0">
                <a:solidFill>
                  <a:schemeClr val="tx2"/>
                </a:solidFill>
                <a:latin typeface="Cambria" pitchFamily="18" charset="0"/>
              </a:rPr>
              <a:t>помоћ </a:t>
            </a:r>
            <a:r>
              <a:rPr lang="en-US" sz="2400" dirty="0">
                <a:solidFill>
                  <a:schemeClr val="tx2"/>
                </a:solidFill>
                <a:latin typeface="Cambria" pitchFamily="18" charset="0"/>
              </a:rPr>
              <a:t>AS-AD </a:t>
            </a:r>
            <a:r>
              <a:rPr lang="ru-RU" sz="2400" dirty="0">
                <a:solidFill>
                  <a:schemeClr val="tx2"/>
                </a:solidFill>
                <a:latin typeface="Cambria" pitchFamily="18" charset="0"/>
              </a:rPr>
              <a:t>модела може се анализирати укупна производња и укупна тражња у привреди као целини (макрониво). Модел служи да схватимо зашто се дешавају привредни циклуси.</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4095442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en-US" sz="3600" dirty="0">
                <a:solidFill>
                  <a:schemeClr val="tx2"/>
                </a:solidFill>
                <a:latin typeface="Cambria" pitchFamily="18" charset="0"/>
              </a:rPr>
              <a:t>AS-AD </a:t>
            </a:r>
            <a:r>
              <a:rPr lang="sr-Cyrl-RS" sz="3600" dirty="0">
                <a:solidFill>
                  <a:schemeClr val="tx2"/>
                </a:solidFill>
                <a:latin typeface="Cambria" pitchFamily="18" charset="0"/>
              </a:rPr>
              <a:t>модел </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AS-AD модел објашњава краткорочне осцилације око дугорочног тренда у привредним </a:t>
            </a:r>
            <a:r>
              <a:rPr lang="ru-RU" sz="2400" dirty="0" smtClean="0">
                <a:solidFill>
                  <a:schemeClr val="tx2"/>
                </a:solidFill>
                <a:latin typeface="Cambria" pitchFamily="18" charset="0"/>
              </a:rPr>
              <a:t>активностима.</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Однос </a:t>
            </a:r>
            <a:r>
              <a:rPr lang="ru-RU" sz="2400" dirty="0">
                <a:solidFill>
                  <a:schemeClr val="tx2"/>
                </a:solidFill>
                <a:latin typeface="Cambria" pitchFamily="18" charset="0"/>
              </a:rPr>
              <a:t>између агрегатне понуде и агрегатне тражње у кратком року утиче на обим производње, незапосленост, искоришћеност производних капацитета привреде и инфлацију.</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3356156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sr-Cyrl-RS" sz="3600" dirty="0" err="1">
                <a:solidFill>
                  <a:schemeClr val="tx2"/>
                </a:solidFill>
                <a:latin typeface="Cambria" pitchFamily="18" charset="0"/>
              </a:rPr>
              <a:t>Агрегатна</a:t>
            </a:r>
            <a:r>
              <a:rPr lang="sr-Cyrl-RS" sz="3600" dirty="0">
                <a:solidFill>
                  <a:schemeClr val="tx2"/>
                </a:solidFill>
                <a:latin typeface="Cambria" pitchFamily="18" charset="0"/>
              </a:rPr>
              <a:t> тражња </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fontScale="92500" lnSpcReduction="10000"/>
          </a:bodyPr>
          <a:lstStyle/>
          <a:p>
            <a:pPr marL="342900" indent="-342900" algn="l">
              <a:buFont typeface="Arial" panose="020B0604020202020204" pitchFamily="34" charset="0"/>
              <a:buChar char="•"/>
            </a:pPr>
            <a:r>
              <a:rPr lang="ru-RU" sz="2400" dirty="0">
                <a:solidFill>
                  <a:schemeClr val="tx2"/>
                </a:solidFill>
                <a:latin typeface="Cambria" pitchFamily="18" charset="0"/>
              </a:rPr>
              <a:t>Крива агрегатне тражње (AD) показује количину свих производа и услуга који се траже (купују) у једној привреди при сваком нивоу цена. </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Она </a:t>
            </a:r>
            <a:r>
              <a:rPr lang="ru-RU" sz="2400" dirty="0">
                <a:solidFill>
                  <a:schemeClr val="tx2"/>
                </a:solidFill>
                <a:latin typeface="Cambria" pitchFamily="18" charset="0"/>
              </a:rPr>
              <a:t>показује укупност трошења домаћинстава, предузећа и државе, а зависи од нивоа цена, монетарне и фискалне политике и егзогених фактора (ратови, санкције међународне заједнице, елементарне непогоде, промене цена нафте на светском тржишту</a:t>
            </a:r>
            <a:r>
              <a:rPr lang="ru-RU" sz="2400" dirty="0" smtClean="0">
                <a:solidFill>
                  <a:schemeClr val="tx2"/>
                </a:solidFill>
                <a:latin typeface="Cambria" pitchFamily="18" charset="0"/>
              </a:rPr>
              <a:t>).</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Домаћинства </a:t>
            </a:r>
            <a:r>
              <a:rPr lang="ru-RU" sz="2400" dirty="0">
                <a:solidFill>
                  <a:schemeClr val="tx2"/>
                </a:solidFill>
                <a:latin typeface="Cambria" pitchFamily="18" charset="0"/>
              </a:rPr>
              <a:t>купују намирнице, аутомобиле, рачунаре, гардеробу. Предузећа купују разне машине неопходне у процесу производње, пословни простор, док држава купује возове, авионе, подморнице итд.</a:t>
            </a: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130374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792088"/>
          </a:xfrm>
        </p:spPr>
        <p:txBody>
          <a:bodyPr>
            <a:normAutofit/>
          </a:bodyPr>
          <a:lstStyle/>
          <a:p>
            <a:pPr algn="l"/>
            <a:r>
              <a:rPr lang="sr-Cyrl-RS" sz="3600" dirty="0" err="1">
                <a:solidFill>
                  <a:schemeClr val="tx2"/>
                </a:solidFill>
                <a:latin typeface="Cambria" pitchFamily="18" charset="0"/>
              </a:rPr>
              <a:t>Агрегатна</a:t>
            </a:r>
            <a:r>
              <a:rPr lang="sr-Cyrl-RS" sz="3600" dirty="0">
                <a:solidFill>
                  <a:schemeClr val="tx2"/>
                </a:solidFill>
                <a:latin typeface="Cambria" pitchFamily="18" charset="0"/>
              </a:rPr>
              <a:t> тражња </a:t>
            </a:r>
            <a:endParaRPr lang="en-US" sz="3600" dirty="0">
              <a:solidFill>
                <a:schemeClr val="tx2"/>
              </a:solidFill>
              <a:latin typeface="Cambria" pitchFamily="18" charset="0"/>
            </a:endParaRPr>
          </a:p>
        </p:txBody>
      </p:sp>
      <p:sp>
        <p:nvSpPr>
          <p:cNvPr id="5" name="Subtitle 2"/>
          <p:cNvSpPr>
            <a:spLocks noGrp="1"/>
          </p:cNvSpPr>
          <p:nvPr>
            <p:ph type="subTitle" idx="1"/>
          </p:nvPr>
        </p:nvSpPr>
        <p:spPr>
          <a:xfrm>
            <a:off x="395536" y="1859722"/>
            <a:ext cx="8352927" cy="4161565"/>
          </a:xfrm>
        </p:spPr>
        <p:txBody>
          <a:bodyPr>
            <a:normAutofit/>
          </a:bodyPr>
          <a:lstStyle/>
          <a:p>
            <a:pPr marL="342900" indent="-342900" algn="l">
              <a:buFont typeface="Arial" panose="020B0604020202020204" pitchFamily="34" charset="0"/>
              <a:buChar char="•"/>
            </a:pPr>
            <a:r>
              <a:rPr lang="ru-RU" sz="2400" dirty="0">
                <a:solidFill>
                  <a:schemeClr val="tx2"/>
                </a:solidFill>
                <a:latin typeface="Cambria" pitchFamily="18" charset="0"/>
              </a:rPr>
              <a:t>Агрегатна тражња се састоји од четири елемента. То су: потрошња домаћинстава или лична потрошња (C), инвестициона потрошња (I), јавна потрошња (потрошња државе) (G) и нето извоз (разлика између извоза и увоза) (N). </a:t>
            </a:r>
            <a:endParaRPr lang="en-US" sz="2400" dirty="0" smtClean="0">
              <a:solidFill>
                <a:schemeClr val="tx2"/>
              </a:solidFill>
              <a:latin typeface="Cambria" pitchFamily="18" charset="0"/>
            </a:endParaRPr>
          </a:p>
          <a:p>
            <a:pPr marL="342900" indent="-342900" algn="l">
              <a:buFont typeface="Arial" panose="020B0604020202020204" pitchFamily="34" charset="0"/>
              <a:buChar char="•"/>
            </a:pPr>
            <a:r>
              <a:rPr lang="ru-RU" sz="2400" dirty="0" smtClean="0">
                <a:solidFill>
                  <a:schemeClr val="tx2"/>
                </a:solidFill>
                <a:latin typeface="Cambria" pitchFamily="18" charset="0"/>
              </a:rPr>
              <a:t>Крива </a:t>
            </a:r>
            <a:r>
              <a:rPr lang="ru-RU" sz="2400" dirty="0">
                <a:solidFill>
                  <a:schemeClr val="tx2"/>
                </a:solidFill>
                <a:latin typeface="Cambria" pitchFamily="18" charset="0"/>
              </a:rPr>
              <a:t>агрегатне тражње је опадајућа због утицаја нивоа цена, под претпоставком да се остали фактори који утичу на агрегатну тражњу не мењају. На пример, ако цене падају, то значи да ће купци више да троше и биће већа потражња за производима и услугама. </a:t>
            </a:r>
            <a:endParaRPr lang="en-US" sz="2400" dirty="0" smtClean="0">
              <a:solidFill>
                <a:schemeClr val="tx2"/>
              </a:solidFill>
              <a:latin typeface="Cambria" pitchFamily="18" charset="0"/>
            </a:endParaRPr>
          </a:p>
          <a:p>
            <a:pPr algn="l"/>
            <a:endParaRPr lang="en-US" sz="2400" dirty="0">
              <a:solidFill>
                <a:schemeClr val="tx2"/>
              </a:solidFill>
              <a:latin typeface="Cambria" pitchFamily="18" charset="0"/>
            </a:endParaRPr>
          </a:p>
        </p:txBody>
      </p:sp>
    </p:spTree>
    <p:extLst>
      <p:ext uri="{BB962C8B-B14F-4D97-AF65-F5344CB8AC3E}">
        <p14:creationId xmlns:p14="http://schemas.microsoft.com/office/powerpoint/2010/main" val="1699328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1681</Words>
  <Application>Microsoft Office PowerPoint</Application>
  <PresentationFormat>On-screen Show (4:3)</PresentationFormat>
  <Paragraphs>78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Cambria</vt:lpstr>
      <vt:lpstr>Office Theme</vt:lpstr>
      <vt:lpstr>АГРЕГАТНА ТРАЖЊА И АГРЕГАТНА ПОНУДА</vt:lpstr>
      <vt:lpstr>Циклична кретања привреде</vt:lpstr>
      <vt:lpstr>Циклична кретања привреде</vt:lpstr>
      <vt:lpstr>Циклична кретања привреде</vt:lpstr>
      <vt:lpstr>Циклична кретања привреде</vt:lpstr>
      <vt:lpstr>AS-AD модел </vt:lpstr>
      <vt:lpstr>AS-AD модел </vt:lpstr>
      <vt:lpstr>Агрегатна тражња </vt:lpstr>
      <vt:lpstr>Агрегатна тражња </vt:lpstr>
      <vt:lpstr>График бр. 1 – крива агрегатне тражње</vt:lpstr>
      <vt:lpstr>Агрегатна тражња </vt:lpstr>
      <vt:lpstr>Агрегатна понуда</vt:lpstr>
      <vt:lpstr>Агрегатна понуда у дугом року</vt:lpstr>
      <vt:lpstr>График бр. 2 – крива агрегатне понуде у дугом року</vt:lpstr>
      <vt:lpstr>Промена агрегатне понуде у дугом року</vt:lpstr>
      <vt:lpstr>Агрегатна понуда у кратком року</vt:lpstr>
      <vt:lpstr>График бр. 3 – агрегатна понуда у кратком року</vt:lpstr>
      <vt:lpstr>Агрегатна понуда у кратком року</vt:lpstr>
      <vt:lpstr>Макроекономска равнотежа</vt:lpstr>
      <vt:lpstr>График бр. 4 – макроекономска равнотежа</vt:lpstr>
      <vt:lpstr>Промене агрегатне тражње и  агрегатне понуде</vt:lpstr>
      <vt:lpstr>Ефекат мултипликатора и ефекат истискивања</vt:lpstr>
      <vt:lpstr>Ефекат мултипликатора и ефекат истискивања</vt:lpstr>
      <vt:lpstr>Ефекат мултипликатора и ефекат истискивања</vt:lpstr>
      <vt:lpstr>Стабилизациона економска политика</vt:lpstr>
      <vt:lpstr>Стабилизациона економска политика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Ljuba</cp:lastModifiedBy>
  <cp:revision>12</cp:revision>
  <dcterms:created xsi:type="dcterms:W3CDTF">2021-02-24T10:06:34Z</dcterms:created>
  <dcterms:modified xsi:type="dcterms:W3CDTF">2021-12-21T11:11:53Z</dcterms:modified>
</cp:coreProperties>
</file>