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32" r:id="rId3"/>
    <p:sldId id="388" r:id="rId4"/>
    <p:sldId id="389" r:id="rId5"/>
    <p:sldId id="390" r:id="rId6"/>
    <p:sldId id="325" r:id="rId7"/>
    <p:sldId id="391" r:id="rId8"/>
    <p:sldId id="387" r:id="rId9"/>
    <p:sldId id="324" r:id="rId10"/>
    <p:sldId id="333" r:id="rId11"/>
    <p:sldId id="334" r:id="rId12"/>
    <p:sldId id="335" r:id="rId13"/>
    <p:sldId id="336" r:id="rId14"/>
    <p:sldId id="337" r:id="rId15"/>
    <p:sldId id="371" r:id="rId16"/>
    <p:sldId id="338" r:id="rId17"/>
    <p:sldId id="339" r:id="rId18"/>
    <p:sldId id="369" r:id="rId19"/>
    <p:sldId id="370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1" r:id="rId31"/>
    <p:sldId id="446" r:id="rId32"/>
    <p:sldId id="352" r:id="rId33"/>
    <p:sldId id="37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92" r:id="rId44"/>
    <p:sldId id="423" r:id="rId45"/>
    <p:sldId id="424" r:id="rId46"/>
    <p:sldId id="425" r:id="rId47"/>
    <p:sldId id="426" r:id="rId48"/>
    <p:sldId id="427" r:id="rId49"/>
    <p:sldId id="42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42" autoAdjust="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2025" y="1862931"/>
            <a:ext cx="72199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28926" y="1142984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TCP/IP</a:t>
            </a:r>
            <a:r>
              <a:rPr lang="sr-Latn-R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model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654164"/>
          </a:xfrm>
        </p:spPr>
        <p:txBody>
          <a:bodyPr/>
          <a:lstStyle/>
          <a:p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Mrežni hardver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Osnovni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elementi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računarske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mrežne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komunikacije</a:t>
            </a:r>
            <a:endParaRPr lang="sr-Latn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komunikacioni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hardver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računara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operativni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korisnički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procesi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aplikacije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637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45719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14348" y="2714620"/>
            <a:ext cx="7120880" cy="3078104"/>
          </a:xfrm>
        </p:spPr>
        <p:txBody>
          <a:bodyPr>
            <a:normAutofit/>
          </a:bodyPr>
          <a:lstStyle/>
          <a:p>
            <a:pPr algn="just"/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214422"/>
            <a:ext cx="804449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792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 smtClean="0"/>
              <a:t>Mrežna</a:t>
            </a:r>
            <a:r>
              <a:rPr lang="en-US" b="1" dirty="0" smtClean="0"/>
              <a:t> </a:t>
            </a:r>
            <a:r>
              <a:rPr lang="en-US" b="1" dirty="0" err="1" smtClean="0"/>
              <a:t>oprema</a:t>
            </a:r>
            <a:endParaRPr lang="sr-Latn-RS" b="1" dirty="0" smtClean="0"/>
          </a:p>
          <a:p>
            <a:endParaRPr lang="en-US" dirty="0" smtClean="0"/>
          </a:p>
          <a:p>
            <a:pPr>
              <a:buNone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Pasivna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mrežna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oprema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Komunikacioni kanali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elementi koji ih povezuju sa mrežnim interfejsima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računara/uređaja</a:t>
            </a:r>
          </a:p>
          <a:p>
            <a:pPr>
              <a:buNone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Aktivna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mrežna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oprema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•Mrežni uređaji koji u sebi sadrže i hardver/firmver/softver sposoban za analizu i modifikaciju nosećih signala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539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b="1" dirty="0" err="1" smtClean="0"/>
              <a:t>Pasivna</a:t>
            </a:r>
            <a:r>
              <a:rPr lang="en-US" b="1" dirty="0" smtClean="0"/>
              <a:t> </a:t>
            </a:r>
            <a:r>
              <a:rPr lang="en-US" b="1" dirty="0" err="1" smtClean="0"/>
              <a:t>oprema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•</a:t>
            </a:r>
            <a:r>
              <a:rPr lang="en-US" dirty="0" err="1" smtClean="0"/>
              <a:t>Kablovi</a:t>
            </a:r>
            <a:endParaRPr lang="en-US" dirty="0" smtClean="0"/>
          </a:p>
          <a:p>
            <a:pPr>
              <a:buNone/>
            </a:pPr>
            <a:r>
              <a:rPr lang="sr-Latn-RS" dirty="0" smtClean="0"/>
              <a:t>	</a:t>
            </a:r>
            <a:r>
              <a:rPr lang="en-US" dirty="0" err="1" smtClean="0"/>
              <a:t>Najrašireniji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povezivanja</a:t>
            </a:r>
            <a:r>
              <a:rPr lang="en-US" dirty="0" smtClean="0"/>
              <a:t> </a:t>
            </a:r>
            <a:r>
              <a:rPr lang="en-US" dirty="0" err="1" smtClean="0"/>
              <a:t>mreže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kabla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•</a:t>
            </a:r>
            <a:r>
              <a:rPr lang="en-US" dirty="0" err="1" smtClean="0"/>
              <a:t>koaksijalni</a:t>
            </a:r>
            <a:r>
              <a:rPr lang="en-US" dirty="0" smtClean="0"/>
              <a:t> </a:t>
            </a:r>
            <a:r>
              <a:rPr lang="en-US" dirty="0" err="1" smtClean="0"/>
              <a:t>kablovi</a:t>
            </a:r>
            <a:endParaRPr lang="en-US" dirty="0" smtClean="0"/>
          </a:p>
          <a:p>
            <a:pPr>
              <a:buNone/>
            </a:pPr>
            <a:r>
              <a:rPr lang="it-IT" dirty="0" smtClean="0"/>
              <a:t>•kablovi sa upredenim paricama (</a:t>
            </a:r>
            <a:r>
              <a:rPr lang="it-IT" i="1" dirty="0" smtClean="0"/>
              <a:t>twistedpair)</a:t>
            </a:r>
          </a:p>
          <a:p>
            <a:pPr>
              <a:buNone/>
            </a:pPr>
            <a:r>
              <a:rPr lang="en-US" dirty="0" smtClean="0"/>
              <a:t>•</a:t>
            </a:r>
            <a:r>
              <a:rPr lang="en-US" dirty="0" err="1" smtClean="0"/>
              <a:t>optički</a:t>
            </a:r>
            <a:r>
              <a:rPr lang="en-US" dirty="0" smtClean="0"/>
              <a:t> </a:t>
            </a:r>
            <a:r>
              <a:rPr lang="en-US" dirty="0" err="1" smtClean="0"/>
              <a:t>kablovi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6071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14686"/>
            <a:ext cx="3429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57224" y="714356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Koaksijalni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kablovi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28794" y="2571744"/>
            <a:ext cx="22145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Spoljašnji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omotač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257174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Izolacija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(PVC,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teflon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14612" y="4357694"/>
            <a:ext cx="30003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Štitnik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upletenog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bakra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aluminijuma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9256" y="4357694"/>
            <a:ext cx="25003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Bakarni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provodnik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250397" y="3321843"/>
            <a:ext cx="428628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5107785" y="3393281"/>
            <a:ext cx="500066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86182" y="4071942"/>
            <a:ext cx="928694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786446" y="3929066"/>
            <a:ext cx="857256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4282" y="1500174"/>
            <a:ext cx="8679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Koaksijalni kablovi su u jednom periodu bili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najrasprostranjeniji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mrežni medijum za prenos podataka: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relativno </a:t>
            </a:r>
            <a:r>
              <a:rPr lang="sr-Latn-C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 jeftini, laki, fleksibilni i jednostavni za rad.</a:t>
            </a:r>
          </a:p>
        </p:txBody>
      </p:sp>
    </p:spTree>
    <p:extLst>
      <p:ext uri="{BB962C8B-B14F-4D97-AF65-F5344CB8AC3E}">
        <p14:creationId xmlns:p14="http://schemas.microsoft.com/office/powerpoint/2010/main" xmlns="" val="184369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r-Latn-C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Kabl </a:t>
            </a:r>
            <a:r>
              <a:rPr lang="sr-Latn-C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upredenim </a:t>
            </a:r>
            <a:r>
              <a:rPr lang="sr-Latn-C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paricama</a:t>
            </a:r>
          </a:p>
          <a:p>
            <a:pPr marL="0" indent="0">
              <a:buNone/>
            </a:pP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-Parovi 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izolovanih bakarnih žica koje su obmotane (upredene) jedna oko druge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-Upredanje 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služi za otklanjanje elektromagnetnih smetnji. </a:t>
            </a:r>
            <a:endParaRPr lang="sr-Latn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Broj 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uvrtaja po metru je deo specifikacije tipa kabla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je broj uvrtaja po metru veći, veća je otpornost kabla na elektromagnetne smetnje. </a:t>
            </a:r>
            <a:endParaRPr lang="sr-Latn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r-Latn-C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Dva </a:t>
            </a:r>
            <a:r>
              <a:rPr lang="sr-Latn-C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tipa kabla</a:t>
            </a:r>
            <a:r>
              <a:rPr lang="sr-Latn-C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 UTP kabl 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 neoklopljenim paricama (Unshielded Twisted-Pair), </a:t>
            </a:r>
            <a:endParaRPr lang="sr-Latn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 STP kabl 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 oklopljenim paricama (Shielded Twisted-Pair)</a:t>
            </a:r>
          </a:p>
        </p:txBody>
      </p:sp>
    </p:spTree>
    <p:extLst>
      <p:ext uri="{BB962C8B-B14F-4D97-AF65-F5344CB8AC3E}">
        <p14:creationId xmlns:p14="http://schemas.microsoft.com/office/powerpoint/2010/main" xmlns="" val="1713576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5" y="2224757"/>
            <a:ext cx="428628" cy="122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14554"/>
            <a:ext cx="481013" cy="121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857628"/>
            <a:ext cx="2857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000504"/>
            <a:ext cx="2857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714480" y="1142984"/>
            <a:ext cx="5429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dirty="0" err="1" smtClean="0"/>
              <a:t>Upredene</a:t>
            </a:r>
            <a:r>
              <a:rPr lang="en-US" sz="2400" dirty="0" smtClean="0"/>
              <a:t> </a:t>
            </a:r>
            <a:r>
              <a:rPr lang="en-US" sz="2400" dirty="0" err="1" smtClean="0"/>
              <a:t>parice</a:t>
            </a:r>
            <a:r>
              <a:rPr lang="en-US" sz="2400" dirty="0" smtClean="0"/>
              <a:t> -</a:t>
            </a:r>
            <a:r>
              <a:rPr lang="en-US" sz="2400" i="1" dirty="0" smtClean="0"/>
              <a:t>twisted pair cable</a:t>
            </a:r>
          </a:p>
        </p:txBody>
      </p:sp>
    </p:spTree>
    <p:extLst>
      <p:ext uri="{BB962C8B-B14F-4D97-AF65-F5344CB8AC3E}">
        <p14:creationId xmlns:p14="http://schemas.microsoft.com/office/powerpoint/2010/main" xmlns="" val="259485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1"/>
            <a:ext cx="4036516" cy="22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38735"/>
            <a:ext cx="4143404" cy="281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1500174"/>
            <a:ext cx="3071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Optički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kablovi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681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Optička vlakna prenose digitalne signale u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obliku modulisanih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svetlosnih impulsa. </a:t>
            </a:r>
          </a:p>
          <a:p>
            <a:r>
              <a:rPr lang="sr-Latn-C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podležu električnim smetnjama. </a:t>
            </a:r>
          </a:p>
          <a:p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Imaju </a:t>
            </a: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najmanje slabljenje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signala duž kabla. </a:t>
            </a:r>
          </a:p>
          <a:p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Podržavaju </a:t>
            </a: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velike brzine prenosa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podataka na velikim </a:t>
            </a:r>
            <a:endParaRPr lang="sr-Latn-C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udaljenostima.</a:t>
            </a:r>
          </a:p>
          <a:p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Velikog su kapaciteta</a:t>
            </a:r>
          </a:p>
          <a:p>
            <a:endParaRPr lang="sr-Latn-C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Koriste se kada: 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-LAN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mreža treba da poveže više objekata, gde se sa 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bakarnim kablovima mogu očekivati problemi sa </a:t>
            </a:r>
          </a:p>
          <a:p>
            <a:pPr marL="0" indent="0">
              <a:buNone/>
            </a:pPr>
            <a:r>
              <a:rPr lang="sr-Latn-C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uzemljenjem i atmosferskim pražnjenjima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se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predviđa </a:t>
            </a:r>
            <a:r>
              <a:rPr lang="sr-Latn-C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veliki mrežni saobraćaj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između spratnih 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razvoda u odnosu na centar mreže</a:t>
            </a:r>
          </a:p>
        </p:txBody>
      </p:sp>
    </p:spTree>
    <p:extLst>
      <p:ext uri="{BB962C8B-B14F-4D97-AF65-F5344CB8AC3E}">
        <p14:creationId xmlns:p14="http://schemas.microsoft.com/office/powerpoint/2010/main" xmlns="" val="3645960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CS" dirty="0"/>
              <a:t>Sistem prenosa sa optičkim kablovima ima tri </a:t>
            </a:r>
          </a:p>
          <a:p>
            <a:pPr marL="0" indent="0">
              <a:buNone/>
            </a:pPr>
            <a:r>
              <a:rPr lang="sr-Latn-CS" dirty="0"/>
              <a:t>funkcionalna dela:</a:t>
            </a:r>
          </a:p>
          <a:p>
            <a:pPr marL="0" indent="0">
              <a:buNone/>
            </a:pPr>
            <a:r>
              <a:rPr lang="sr-Latn-CS" dirty="0" smtClean="0"/>
              <a:t>	1.  </a:t>
            </a:r>
            <a:r>
              <a:rPr lang="sr-Latn-CS" dirty="0"/>
              <a:t>predajnik (izvor svetlosti – LED ili laserska dioda), </a:t>
            </a:r>
          </a:p>
          <a:p>
            <a:pPr marL="0" indent="0">
              <a:buNone/>
            </a:pPr>
            <a:r>
              <a:rPr lang="sr-Latn-CS" dirty="0" smtClean="0"/>
              <a:t>	2.  </a:t>
            </a:r>
            <a:r>
              <a:rPr lang="sr-Latn-CS" dirty="0"/>
              <a:t>optičko vlakno i</a:t>
            </a:r>
          </a:p>
          <a:p>
            <a:pPr marL="0" indent="0">
              <a:buNone/>
            </a:pPr>
            <a:r>
              <a:rPr lang="sr-Latn-CS" dirty="0" smtClean="0"/>
              <a:t>	3.  prijemnik </a:t>
            </a:r>
            <a:r>
              <a:rPr lang="sr-Latn-CS" dirty="0"/>
              <a:t>(foto senzor). </a:t>
            </a:r>
          </a:p>
          <a:p>
            <a:r>
              <a:rPr lang="sr-Latn-CS" dirty="0" smtClean="0"/>
              <a:t>Standardni </a:t>
            </a:r>
            <a:r>
              <a:rPr lang="sr-Latn-CS" dirty="0"/>
              <a:t>električni signal se dovodi na </a:t>
            </a:r>
            <a:r>
              <a:rPr lang="sr-Latn-CS" dirty="0">
                <a:solidFill>
                  <a:srgbClr val="0070C0"/>
                </a:solidFill>
              </a:rPr>
              <a:t>LED </a:t>
            </a:r>
            <a:r>
              <a:rPr lang="sr-Latn-CS" dirty="0" smtClean="0">
                <a:solidFill>
                  <a:srgbClr val="0070C0"/>
                </a:solidFill>
              </a:rPr>
              <a:t>ili lasersku </a:t>
            </a:r>
            <a:r>
              <a:rPr lang="sr-Latn-CS" dirty="0">
                <a:solidFill>
                  <a:srgbClr val="0070C0"/>
                </a:solidFill>
              </a:rPr>
              <a:t>diodu koja vrši konverziju u svetlost</a:t>
            </a:r>
            <a:r>
              <a:rPr lang="sr-Latn-CS" dirty="0"/>
              <a:t>, </a:t>
            </a:r>
          </a:p>
          <a:p>
            <a:r>
              <a:rPr lang="sr-Latn-CS" dirty="0" smtClean="0"/>
              <a:t>zatim </a:t>
            </a:r>
            <a:r>
              <a:rPr lang="sr-Latn-CS" dirty="0"/>
              <a:t>se svetlost “ubacuje“ u optičko vlakno na čijem </a:t>
            </a:r>
          </a:p>
          <a:p>
            <a:pPr>
              <a:buNone/>
            </a:pPr>
            <a:r>
              <a:rPr lang="sr-Latn-CS" dirty="0" smtClean="0"/>
              <a:t>	drugom </a:t>
            </a:r>
            <a:r>
              <a:rPr lang="sr-Latn-CS" dirty="0"/>
              <a:t>kraju </a:t>
            </a:r>
            <a:r>
              <a:rPr lang="sr-Latn-CS" dirty="0" smtClean="0"/>
              <a:t>je  </a:t>
            </a:r>
            <a:r>
              <a:rPr lang="sr-Latn-CS" dirty="0"/>
              <a:t>prijemnik koji vrši </a:t>
            </a:r>
            <a:r>
              <a:rPr lang="sr-Latn-CS" dirty="0">
                <a:solidFill>
                  <a:srgbClr val="0070C0"/>
                </a:solidFill>
              </a:rPr>
              <a:t>opto-električnu konverziju</a:t>
            </a:r>
            <a:r>
              <a:rPr lang="sr-Latn-CS" dirty="0"/>
              <a:t> posle </a:t>
            </a:r>
            <a:r>
              <a:rPr lang="sr-Latn-CS" dirty="0" smtClean="0"/>
              <a:t>koje </a:t>
            </a:r>
            <a:r>
              <a:rPr lang="sr-Latn-CS" dirty="0"/>
              <a:t>se dobija standardni električni signal</a:t>
            </a:r>
          </a:p>
        </p:txBody>
      </p:sp>
    </p:spTree>
    <p:extLst>
      <p:ext uri="{BB962C8B-B14F-4D97-AF65-F5344CB8AC3E}">
        <p14:creationId xmlns:p14="http://schemas.microsoft.com/office/powerpoint/2010/main" xmlns="" val="19075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2"/>
            <a:ext cx="6041634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4942" y="4429132"/>
            <a:ext cx="100013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1100" dirty="0" smtClean="0"/>
              <a:t>Internet  sloj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6380" y="5143512"/>
            <a:ext cx="928694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1100" dirty="0" smtClean="0"/>
              <a:t>Sloj pristupa mreži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698642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err="1" smtClean="0"/>
              <a:t>Aktivna</a:t>
            </a:r>
            <a:r>
              <a:rPr lang="en-US" b="1" dirty="0" smtClean="0"/>
              <a:t> </a:t>
            </a:r>
            <a:r>
              <a:rPr lang="en-US" b="1" dirty="0" err="1" smtClean="0"/>
              <a:t>oprema</a:t>
            </a:r>
            <a:endParaRPr lang="sr-Latn-RS" b="1" dirty="0" smtClean="0"/>
          </a:p>
          <a:p>
            <a:endParaRPr lang="en-US" dirty="0" smtClean="0"/>
          </a:p>
          <a:p>
            <a:r>
              <a:rPr lang="en-US" dirty="0" err="1" smtClean="0"/>
              <a:t>Ripiter</a:t>
            </a:r>
            <a:r>
              <a:rPr lang="en-US" dirty="0" smtClean="0"/>
              <a:t> (</a:t>
            </a:r>
            <a:r>
              <a:rPr lang="en-US" i="1" dirty="0" smtClean="0"/>
              <a:t>Repeater)</a:t>
            </a:r>
          </a:p>
          <a:p>
            <a:r>
              <a:rPr lang="en-US" dirty="0" err="1" smtClean="0"/>
              <a:t>Hab</a:t>
            </a:r>
            <a:r>
              <a:rPr lang="en-US" dirty="0" smtClean="0"/>
              <a:t> (Hub)</a:t>
            </a:r>
          </a:p>
          <a:p>
            <a:r>
              <a:rPr lang="en-US" dirty="0" err="1" smtClean="0"/>
              <a:t>Mrežni</a:t>
            </a:r>
            <a:r>
              <a:rPr lang="en-US" dirty="0" smtClean="0"/>
              <a:t> most (</a:t>
            </a:r>
            <a:r>
              <a:rPr lang="en-US" i="1" dirty="0" smtClean="0"/>
              <a:t>Bridge)</a:t>
            </a:r>
          </a:p>
          <a:p>
            <a:r>
              <a:rPr lang="en-US" dirty="0" err="1" smtClean="0"/>
              <a:t>Svič</a:t>
            </a:r>
            <a:r>
              <a:rPr lang="en-US" dirty="0" smtClean="0"/>
              <a:t> (</a:t>
            </a:r>
            <a:r>
              <a:rPr lang="en-US" i="1" dirty="0" smtClean="0"/>
              <a:t>Switch) –</a:t>
            </a:r>
            <a:r>
              <a:rPr lang="en-US" i="1" dirty="0" err="1" smtClean="0"/>
              <a:t>skretnica</a:t>
            </a:r>
            <a:endParaRPr lang="en-US" i="1" dirty="0" smtClean="0"/>
          </a:p>
          <a:p>
            <a:r>
              <a:rPr lang="en-US" dirty="0" err="1" smtClean="0"/>
              <a:t>Usmerivač</a:t>
            </a:r>
            <a:r>
              <a:rPr lang="en-US" dirty="0" smtClean="0"/>
              <a:t> (</a:t>
            </a:r>
            <a:r>
              <a:rPr lang="en-US" i="1" dirty="0" smtClean="0"/>
              <a:t>Router)</a:t>
            </a:r>
          </a:p>
          <a:p>
            <a:r>
              <a:rPr lang="en-US" dirty="0" err="1" smtClean="0"/>
              <a:t>Mrežni</a:t>
            </a:r>
            <a:r>
              <a:rPr lang="en-US" dirty="0" smtClean="0"/>
              <a:t> </a:t>
            </a:r>
            <a:r>
              <a:rPr lang="en-US" dirty="0" err="1" smtClean="0"/>
              <a:t>prolaz</a:t>
            </a:r>
            <a:r>
              <a:rPr lang="en-US" dirty="0" smtClean="0"/>
              <a:t> (</a:t>
            </a:r>
            <a:r>
              <a:rPr lang="en-US" i="1" dirty="0" smtClean="0"/>
              <a:t>gateway)</a:t>
            </a:r>
          </a:p>
          <a:p>
            <a:r>
              <a:rPr lang="en-US" dirty="0" err="1" smtClean="0"/>
              <a:t>Bezbednosna</a:t>
            </a:r>
            <a:r>
              <a:rPr lang="en-US" dirty="0" smtClean="0"/>
              <a:t> </a:t>
            </a:r>
            <a:r>
              <a:rPr lang="en-US" dirty="0" err="1" smtClean="0"/>
              <a:t>barijera</a:t>
            </a:r>
            <a:r>
              <a:rPr lang="en-US" dirty="0" smtClean="0"/>
              <a:t> (firewall)</a:t>
            </a:r>
          </a:p>
          <a:p>
            <a:r>
              <a:rPr lang="en-US" dirty="0" smtClean="0"/>
              <a:t>Proxy</a:t>
            </a:r>
          </a:p>
          <a:p>
            <a:pPr>
              <a:buNone/>
            </a:pPr>
            <a:endParaRPr lang="sr-Latn-R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020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Ripiter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Repeater</a:t>
            </a:r>
            <a:r>
              <a:rPr lang="en-US" i="1" dirty="0"/>
              <a:t>) </a:t>
            </a:r>
            <a:endParaRPr lang="sr-Latn-CS" i="1" dirty="0" smtClean="0"/>
          </a:p>
          <a:p>
            <a:pPr marL="0" indent="0">
              <a:buNone/>
            </a:pPr>
            <a:r>
              <a:rPr lang="sr-Latn-CS" dirty="0" smtClean="0"/>
              <a:t>-</a:t>
            </a:r>
            <a:r>
              <a:rPr lang="it-IT" dirty="0" smtClean="0"/>
              <a:t>Jednostavni </a:t>
            </a:r>
            <a:r>
              <a:rPr lang="it-IT" dirty="0"/>
              <a:t>uređaji sa dva porta </a:t>
            </a:r>
          </a:p>
          <a:p>
            <a:pPr marL="0" indent="0">
              <a:buNone/>
            </a:pPr>
            <a:r>
              <a:rPr lang="sr-Latn-CS" dirty="0" smtClean="0"/>
              <a:t>-</a:t>
            </a:r>
            <a:r>
              <a:rPr lang="en-US" dirty="0" err="1" smtClean="0">
                <a:solidFill>
                  <a:srgbClr val="0070C0"/>
                </a:solidFill>
              </a:rPr>
              <a:t>Rade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fizičkom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nivou</a:t>
            </a:r>
            <a:endParaRPr lang="en-US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sr-Latn-CS" dirty="0" smtClean="0"/>
              <a:t>-</a:t>
            </a:r>
            <a:r>
              <a:rPr lang="en-US" dirty="0" err="1" smtClean="0">
                <a:solidFill>
                  <a:srgbClr val="0070C0"/>
                </a:solidFill>
              </a:rPr>
              <a:t>Pojačivač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raznih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signala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- </a:t>
            </a:r>
            <a:r>
              <a:rPr lang="en-US" dirty="0" err="1"/>
              <a:t>električnih</a:t>
            </a:r>
            <a:r>
              <a:rPr lang="en-US" dirty="0"/>
              <a:t>, </a:t>
            </a:r>
            <a:r>
              <a:rPr lang="en-US" dirty="0" err="1"/>
              <a:t>bežičnih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optičkih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sr-Latn-CS" dirty="0" smtClean="0"/>
              <a:t>-</a:t>
            </a:r>
            <a:r>
              <a:rPr lang="en-US" dirty="0" err="1" smtClean="0"/>
              <a:t>Signali</a:t>
            </a:r>
            <a:r>
              <a:rPr lang="en-US" dirty="0" smtClean="0"/>
              <a:t> </a:t>
            </a:r>
            <a:r>
              <a:rPr lang="en-US" dirty="0" err="1"/>
              <a:t>gube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svojoj</a:t>
            </a:r>
            <a:r>
              <a:rPr lang="en-US" dirty="0"/>
              <a:t> </a:t>
            </a:r>
            <a:r>
              <a:rPr lang="en-US" dirty="0" err="1"/>
              <a:t>snazi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povećanjem</a:t>
            </a:r>
            <a:r>
              <a:rPr lang="en-US" dirty="0"/>
              <a:t> </a:t>
            </a:r>
            <a:r>
              <a:rPr lang="en-US" dirty="0" err="1"/>
              <a:t>rastojanja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sr-Latn-CS" dirty="0" smtClean="0"/>
              <a:t>-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70C0"/>
                </a:solidFill>
              </a:rPr>
              <a:t>Ripiter</a:t>
            </a:r>
            <a:r>
              <a:rPr lang="en-US" dirty="0">
                <a:solidFill>
                  <a:srgbClr val="0070C0"/>
                </a:solidFill>
              </a:rPr>
              <a:t> prima </a:t>
            </a:r>
            <a:r>
              <a:rPr lang="en-US" dirty="0" err="1">
                <a:solidFill>
                  <a:srgbClr val="0070C0"/>
                </a:solidFill>
              </a:rPr>
              <a:t>oslabljeni</a:t>
            </a:r>
            <a:r>
              <a:rPr lang="en-US" dirty="0">
                <a:solidFill>
                  <a:srgbClr val="0070C0"/>
                </a:solidFill>
              </a:rPr>
              <a:t> signal </a:t>
            </a:r>
            <a:r>
              <a:rPr lang="en-US" dirty="0" err="1">
                <a:solidFill>
                  <a:srgbClr val="0070C0"/>
                </a:solidFill>
              </a:rPr>
              <a:t>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jednom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portu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priključku</a:t>
            </a:r>
            <a:r>
              <a:rPr lang="en-US" dirty="0" smtClean="0"/>
              <a:t>),</a:t>
            </a:r>
            <a:r>
              <a:rPr lang="sr-Latn-CS" dirty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pojačava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prenosi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drugi</a:t>
            </a:r>
            <a:r>
              <a:rPr lang="en-US" dirty="0">
                <a:solidFill>
                  <a:srgbClr val="0070C0"/>
                </a:solidFill>
              </a:rPr>
              <a:t> port. </a:t>
            </a:r>
          </a:p>
          <a:p>
            <a:pPr>
              <a:buNone/>
            </a:pPr>
            <a:r>
              <a:rPr lang="sr-Latn-CS" dirty="0" smtClean="0"/>
              <a:t>-</a:t>
            </a:r>
            <a:r>
              <a:rPr lang="en-US" dirty="0" smtClean="0"/>
              <a:t> </a:t>
            </a:r>
            <a:r>
              <a:rPr lang="en-US" dirty="0" err="1"/>
              <a:t>Ripiteri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>
                <a:solidFill>
                  <a:schemeClr val="tx2"/>
                </a:solidFill>
              </a:rPr>
              <a:t>3R </a:t>
            </a:r>
            <a:r>
              <a:rPr lang="en-US" dirty="0" err="1">
                <a:solidFill>
                  <a:schemeClr val="tx2"/>
                </a:solidFill>
              </a:rPr>
              <a:t>funkcionalnost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obnavljaju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sr-Latn-CS" dirty="0"/>
              <a:t> </a:t>
            </a:r>
            <a:r>
              <a:rPr lang="sr-Latn-CS" dirty="0" smtClean="0"/>
              <a:t>       1. </a:t>
            </a:r>
            <a:r>
              <a:rPr lang="en-US" dirty="0" err="1" smtClean="0"/>
              <a:t>Reamply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amplitudu</a:t>
            </a:r>
            <a:r>
              <a:rPr lang="en-US" dirty="0" smtClean="0"/>
              <a:t>,</a:t>
            </a:r>
            <a:endParaRPr lang="en-US" dirty="0"/>
          </a:p>
          <a:p>
            <a:pPr>
              <a:buNone/>
            </a:pPr>
            <a:r>
              <a:rPr lang="sr-Latn-CS" dirty="0" smtClean="0"/>
              <a:t>        2. </a:t>
            </a:r>
            <a:r>
              <a:rPr lang="en-US" dirty="0" smtClean="0"/>
              <a:t>Reshape </a:t>
            </a:r>
            <a:r>
              <a:rPr lang="en-US" dirty="0"/>
              <a:t>-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>
              <a:buNone/>
            </a:pPr>
            <a:r>
              <a:rPr lang="sr-Latn-CS" dirty="0" smtClean="0"/>
              <a:t>        3. </a:t>
            </a:r>
            <a:r>
              <a:rPr lang="en-US" dirty="0" smtClean="0"/>
              <a:t>Retime </a:t>
            </a:r>
            <a:r>
              <a:rPr lang="en-US" dirty="0"/>
              <a:t>- </a:t>
            </a:r>
            <a:r>
              <a:rPr lang="en-US" dirty="0" err="1"/>
              <a:t>vremenske</a:t>
            </a:r>
            <a:r>
              <a:rPr lang="en-US" dirty="0"/>
              <a:t> reference </a:t>
            </a:r>
            <a:r>
              <a:rPr lang="en-US" dirty="0" err="1"/>
              <a:t>primljenog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pre </a:t>
            </a:r>
            <a:r>
              <a:rPr lang="sr-Latn-CS" dirty="0" smtClean="0"/>
              <a:t> 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proslede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84069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89" y="1714488"/>
            <a:ext cx="384666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0024" y="1826908"/>
            <a:ext cx="438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(Hub)</a:t>
            </a:r>
          </a:p>
          <a:p>
            <a:pPr>
              <a:buFontTx/>
              <a:buChar char="-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Funkcioniše na </a:t>
            </a:r>
            <a:r>
              <a:rPr lang="pl-PL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fizičkom </a:t>
            </a:r>
            <a:r>
              <a:rPr lang="pl-P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sloju</a:t>
            </a:r>
          </a:p>
          <a:p>
            <a:r>
              <a:rPr lang="pl-P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OSI modela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24" y="3049025"/>
            <a:ext cx="83758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-     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Omogućava </a:t>
            </a:r>
            <a:r>
              <a:rPr lang="sr-Latn-C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povezivanje više segmenata mreže u jedan 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 </a:t>
            </a:r>
          </a:p>
          <a:p>
            <a:pPr marL="342900" indent="-342900">
              <a:buFontTx/>
              <a:buChar char="-"/>
            </a:pP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Može 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posmatrati kao višeportni ripiter - </a:t>
            </a:r>
            <a:r>
              <a:rPr lang="sr-Latn-C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ono što primi na jednom svom portu hab emituje na svim ostalim portovima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habu postoji više konektora - na svaki konektor se priključuje po jedan 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kabl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preko kojeg se povezuje po jedna radna stanica ili server. </a:t>
            </a:r>
            <a:endParaRPr lang="sr-Latn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Nestaje iz upotrebe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zbog sve niže cene </a:t>
            </a:r>
            <a:r>
              <a:rPr lang="sr-Latn-C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svič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uređaja koji nude bolje performanse. </a:t>
            </a:r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944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100" b="1" dirty="0" err="1" smtClean="0">
                <a:latin typeface="Times New Roman" pitchFamily="18" charset="0"/>
                <a:cs typeface="Times New Roman" pitchFamily="18" charset="0"/>
              </a:rPr>
              <a:t>Mrežni</a:t>
            </a: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 most (Bridge)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Povezuje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udaljene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mrežne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segmente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•Radi u </a:t>
            </a:r>
            <a:r>
              <a:rPr lang="pl-P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drugom sloju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OSI modela (sloj veze podataka)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Ako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stanica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jednog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segmenta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šalje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podatke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stanici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</a:p>
          <a:p>
            <a:pPr>
              <a:buNone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drugom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segmentu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tada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ostalim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stanicama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nije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dozvoljeno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komuniciraju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Pravilo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segmentiranju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mreže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80%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saobraćaja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treba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odvija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okviru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kolizionih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domena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ide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preko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mosta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•Ukoliko neke dve stanice često međusobno komuniciraju (npr. neka radna stanica i određeni server), ne treba stavljati most između njih</a:t>
            </a:r>
          </a:p>
        </p:txBody>
      </p:sp>
    </p:spTree>
    <p:extLst>
      <p:ext uri="{BB962C8B-B14F-4D97-AF65-F5344CB8AC3E}">
        <p14:creationId xmlns:p14="http://schemas.microsoft.com/office/powerpoint/2010/main" xmlns="" val="607333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11111"/>
            <a:ext cx="2736304" cy="178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1928802"/>
            <a:ext cx="77867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Svič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Switch)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skretnica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komutator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• Na sebi ima veći broj portova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• Radi u </a:t>
            </a:r>
            <a:r>
              <a:rPr lang="pl-P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drugom sloju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OSI modela </a:t>
            </a:r>
          </a:p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sr-Latn-CS" sz="2400" dirty="0" smtClean="0">
                <a:solidFill>
                  <a:srgbClr val="0070C0"/>
                </a:solidFill>
              </a:rPr>
              <a:t>Pravi </a:t>
            </a:r>
            <a:r>
              <a:rPr lang="sr-Latn-CS" sz="2400" dirty="0">
                <a:solidFill>
                  <a:srgbClr val="0070C0"/>
                </a:solidFill>
              </a:rPr>
              <a:t>namenske veze između segmenata mreže. </a:t>
            </a:r>
            <a:endParaRPr lang="sr-Latn-CS" sz="2400" dirty="0" smtClean="0">
              <a:solidFill>
                <a:srgbClr val="0070C0"/>
              </a:solidFill>
            </a:endParaRPr>
          </a:p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sr-Latn-CS" sz="2400" dirty="0" smtClean="0"/>
              <a:t> </a:t>
            </a:r>
            <a:r>
              <a:rPr lang="sr-Latn-CS" sz="2400" dirty="0">
                <a:solidFill>
                  <a:srgbClr val="0070C0"/>
                </a:solidFill>
              </a:rPr>
              <a:t>Svič podatke </a:t>
            </a:r>
            <a:r>
              <a:rPr lang="sr-Latn-CS" sz="2400" dirty="0"/>
              <a:t>ne </a:t>
            </a:r>
            <a:r>
              <a:rPr lang="sr-Latn-CS" sz="2400" dirty="0">
                <a:solidFill>
                  <a:srgbClr val="0070C0"/>
                </a:solidFill>
              </a:rPr>
              <a:t>šalje</a:t>
            </a:r>
            <a:r>
              <a:rPr lang="sr-Latn-CS" sz="2400" dirty="0"/>
              <a:t> svim segmentima mreže već </a:t>
            </a:r>
            <a:r>
              <a:rPr lang="sr-Latn-CS" sz="2400" dirty="0">
                <a:solidFill>
                  <a:srgbClr val="0070C0"/>
                </a:solidFill>
              </a:rPr>
              <a:t>samo segmentu kome su oni </a:t>
            </a:r>
            <a:r>
              <a:rPr lang="sr-Latn-CS" sz="2400" dirty="0" smtClean="0">
                <a:solidFill>
                  <a:srgbClr val="0070C0"/>
                </a:solidFill>
              </a:rPr>
              <a:t>upućeni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• Upisuje MAC adrese u odgovarajuću tabelu </a:t>
            </a:r>
          </a:p>
        </p:txBody>
      </p:sp>
    </p:spTree>
    <p:extLst>
      <p:ext uri="{BB962C8B-B14F-4D97-AF65-F5344CB8AC3E}">
        <p14:creationId xmlns:p14="http://schemas.microsoft.com/office/powerpoint/2010/main" xmlns="" val="2666831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Ethernet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podržava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10/100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Mbit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/s </a:t>
            </a:r>
          </a:p>
          <a:p>
            <a:pPr>
              <a:buNone/>
            </a:pP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10/100/1000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Mbit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/s</a:t>
            </a:r>
          </a:p>
          <a:p>
            <a:pPr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-Veliki switch može da podržava i 10 Gb/s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Switch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portove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podržavaju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različite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brzine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Rade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punom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dupleksu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•Ne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menja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adresu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izvorišta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Mulitilayer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switch –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više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slojeva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256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i="1" dirty="0" err="1" smtClean="0"/>
              <a:t>Samoobučavanje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-switch </a:t>
            </a:r>
            <a:r>
              <a:rPr lang="en-US" sz="2600" dirty="0" err="1" smtClean="0">
                <a:solidFill>
                  <a:srgbClr val="0070C0"/>
                </a:solidFill>
              </a:rPr>
              <a:t>formira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svoju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tabelu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automatski</a:t>
            </a:r>
            <a:r>
              <a:rPr lang="en-US" sz="2600" dirty="0" smtClean="0">
                <a:solidFill>
                  <a:srgbClr val="0070C0"/>
                </a:solidFill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</a:rPr>
              <a:t>dinamički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autonomno</a:t>
            </a:r>
            <a:endParaRPr lang="en-US" sz="2600" dirty="0" smtClean="0">
              <a:solidFill>
                <a:srgbClr val="0070C0"/>
              </a:solidFill>
            </a:endParaRPr>
          </a:p>
          <a:p>
            <a:r>
              <a:rPr lang="en-US" sz="2600" dirty="0" err="1" smtClean="0"/>
              <a:t>Pamti</a:t>
            </a:r>
            <a:r>
              <a:rPr lang="en-US" sz="2600" dirty="0" smtClean="0"/>
              <a:t> se (1) </a:t>
            </a:r>
            <a:r>
              <a:rPr lang="en-US" sz="2600" dirty="0" smtClean="0">
                <a:solidFill>
                  <a:srgbClr val="0070C0"/>
                </a:solidFill>
              </a:rPr>
              <a:t>MAC </a:t>
            </a:r>
            <a:r>
              <a:rPr lang="en-US" sz="2600" dirty="0" err="1" smtClean="0">
                <a:solidFill>
                  <a:srgbClr val="0070C0"/>
                </a:solidFill>
              </a:rPr>
              <a:t>adresa</a:t>
            </a:r>
            <a:r>
              <a:rPr lang="en-US" sz="2600" dirty="0" smtClean="0"/>
              <a:t>, (2) </a:t>
            </a:r>
            <a:r>
              <a:rPr lang="en-US" sz="2600" dirty="0" err="1" smtClean="0">
                <a:solidFill>
                  <a:srgbClr val="0070C0"/>
                </a:solidFill>
              </a:rPr>
              <a:t>Interfejs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sa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kog</a:t>
            </a:r>
            <a:r>
              <a:rPr lang="en-US" sz="2600" dirty="0" smtClean="0">
                <a:solidFill>
                  <a:srgbClr val="0070C0"/>
                </a:solidFill>
              </a:rPr>
              <a:t> je </a:t>
            </a:r>
            <a:r>
              <a:rPr lang="en-US" sz="2600" dirty="0" err="1" smtClean="0">
                <a:solidFill>
                  <a:srgbClr val="0070C0"/>
                </a:solidFill>
              </a:rPr>
              <a:t>okvir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došao</a:t>
            </a:r>
            <a:r>
              <a:rPr lang="en-US" sz="2600" dirty="0" smtClean="0"/>
              <a:t> </a:t>
            </a:r>
            <a:r>
              <a:rPr lang="en-US" sz="2600" dirty="0" err="1" smtClean="0"/>
              <a:t>i</a:t>
            </a:r>
            <a:r>
              <a:rPr lang="en-US" sz="2600" dirty="0" smtClean="0"/>
              <a:t> (3) </a:t>
            </a:r>
            <a:r>
              <a:rPr lang="en-US" sz="2600" dirty="0" err="1" smtClean="0">
                <a:solidFill>
                  <a:srgbClr val="0070C0"/>
                </a:solidFill>
              </a:rPr>
              <a:t>vreme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upisa</a:t>
            </a:r>
            <a:r>
              <a:rPr lang="en-US" sz="2600" dirty="0" smtClean="0">
                <a:solidFill>
                  <a:srgbClr val="0070C0"/>
                </a:solidFill>
              </a:rPr>
              <a:t> u </a:t>
            </a:r>
            <a:r>
              <a:rPr lang="en-US" sz="2600" dirty="0" err="1" smtClean="0">
                <a:solidFill>
                  <a:srgbClr val="0070C0"/>
                </a:solidFill>
              </a:rPr>
              <a:t>tabelu</a:t>
            </a:r>
            <a:endParaRPr lang="en-US" sz="2600" dirty="0" smtClean="0">
              <a:solidFill>
                <a:srgbClr val="0070C0"/>
              </a:solidFill>
            </a:endParaRPr>
          </a:p>
          <a:p>
            <a:r>
              <a:rPr lang="sv-SE" sz="2600" dirty="0" smtClean="0">
                <a:solidFill>
                  <a:srgbClr val="0070C0"/>
                </a:solidFill>
              </a:rPr>
              <a:t>Zapis u tabeli se briše posle određenog vremena </a:t>
            </a:r>
            <a:r>
              <a:rPr lang="sv-SE" sz="2600" dirty="0" smtClean="0"/>
              <a:t>(neaktivan računar)</a:t>
            </a:r>
          </a:p>
          <a:p>
            <a:r>
              <a:rPr lang="vi-VN" sz="2600" dirty="0" smtClean="0">
                <a:latin typeface="+mj-lt"/>
              </a:rPr>
              <a:t>Switch je </a:t>
            </a:r>
            <a:r>
              <a:rPr lang="vi-VN" sz="2600" i="1" dirty="0" smtClean="0">
                <a:latin typeface="+mj-lt"/>
              </a:rPr>
              <a:t>plug-and-play</a:t>
            </a:r>
            <a:r>
              <a:rPr lang="sr-Latn-RS" sz="2600" i="1" dirty="0" smtClean="0">
                <a:latin typeface="+mj-lt"/>
              </a:rPr>
              <a:t> </a:t>
            </a:r>
            <a:r>
              <a:rPr lang="vi-VN" sz="2600" i="1" dirty="0" smtClean="0">
                <a:latin typeface="+mj-lt"/>
              </a:rPr>
              <a:t>uređaj</a:t>
            </a:r>
          </a:p>
          <a:p>
            <a:r>
              <a:rPr lang="en-US" sz="2600" dirty="0" err="1" smtClean="0"/>
              <a:t>Ako</a:t>
            </a:r>
            <a:r>
              <a:rPr lang="en-US" sz="2600" dirty="0" smtClean="0"/>
              <a:t> </a:t>
            </a:r>
            <a:r>
              <a:rPr lang="en-US" sz="2600" dirty="0" err="1" smtClean="0"/>
              <a:t>odredište</a:t>
            </a:r>
            <a:r>
              <a:rPr lang="en-US" sz="2600" dirty="0" smtClean="0"/>
              <a:t> </a:t>
            </a:r>
            <a:r>
              <a:rPr lang="en-US" sz="2600" dirty="0" err="1" smtClean="0"/>
              <a:t>nije</a:t>
            </a:r>
            <a:r>
              <a:rPr lang="en-US" sz="2600" dirty="0" smtClean="0"/>
              <a:t> u </a:t>
            </a:r>
            <a:r>
              <a:rPr lang="en-US" sz="2600" dirty="0" err="1" smtClean="0"/>
              <a:t>tabeli</a:t>
            </a:r>
            <a:r>
              <a:rPr lang="en-US" sz="2600" dirty="0" smtClean="0"/>
              <a:t>, </a:t>
            </a:r>
            <a:r>
              <a:rPr lang="en-US" sz="2600" dirty="0" err="1" smtClean="0"/>
              <a:t>šalje</a:t>
            </a:r>
            <a:r>
              <a:rPr lang="en-US" sz="2600" dirty="0" smtClean="0"/>
              <a:t> se broadcast </a:t>
            </a:r>
            <a:r>
              <a:rPr lang="en-US" sz="2600" dirty="0" err="1" smtClean="0"/>
              <a:t>okvir</a:t>
            </a:r>
            <a:endParaRPr lang="en-US" sz="2600" dirty="0" smtClean="0"/>
          </a:p>
          <a:p>
            <a:r>
              <a:rPr lang="en-US" sz="2600" dirty="0" err="1" smtClean="0"/>
              <a:t>Kod</a:t>
            </a:r>
            <a:r>
              <a:rPr lang="en-US" sz="2600" dirty="0" smtClean="0"/>
              <a:t> </a:t>
            </a:r>
            <a:r>
              <a:rPr lang="en-US" sz="2600" dirty="0" err="1" smtClean="0"/>
              <a:t>slanja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izlazni</a:t>
            </a:r>
            <a:r>
              <a:rPr lang="en-US" sz="2600" dirty="0" smtClean="0"/>
              <a:t> </a:t>
            </a:r>
            <a:r>
              <a:rPr lang="en-US" sz="2600" dirty="0" err="1" smtClean="0"/>
              <a:t>interfejs</a:t>
            </a:r>
            <a:r>
              <a:rPr lang="en-US" sz="2600" dirty="0" smtClean="0"/>
              <a:t> </a:t>
            </a:r>
            <a:r>
              <a:rPr lang="en-US" sz="2600" dirty="0" err="1" smtClean="0"/>
              <a:t>može</a:t>
            </a:r>
            <a:r>
              <a:rPr lang="en-US" sz="2600" dirty="0" smtClean="0"/>
              <a:t> </a:t>
            </a:r>
            <a:r>
              <a:rPr lang="en-US" sz="2600" dirty="0" err="1" smtClean="0"/>
              <a:t>da</a:t>
            </a:r>
            <a:r>
              <a:rPr lang="en-US" sz="2600" dirty="0" smtClean="0"/>
              <a:t> se </a:t>
            </a:r>
            <a:r>
              <a:rPr lang="en-US" sz="2600" dirty="0" err="1" smtClean="0"/>
              <a:t>koristi</a:t>
            </a:r>
            <a:r>
              <a:rPr lang="en-US" sz="2600" dirty="0" smtClean="0"/>
              <a:t> CSMA/CD </a:t>
            </a:r>
            <a:r>
              <a:rPr lang="en-US" sz="2600" dirty="0" err="1" smtClean="0"/>
              <a:t>tehnika</a:t>
            </a: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1099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62675" y="1285860"/>
            <a:ext cx="29813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95310" y="200976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200024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5720" y="1643050"/>
            <a:ext cx="592935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Usmerivač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Router)</a:t>
            </a:r>
            <a:endParaRPr lang="sr-Latn-R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Ruteri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mrežnom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sloju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sr-Latn-C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Rutiraju pakete podataka da bi oni </a:t>
            </a:r>
          </a:p>
          <a:p>
            <a:r>
              <a:rPr lang="sr-Latn-C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stigli do svog odredišta</a:t>
            </a:r>
            <a:r>
              <a:rPr lang="sr-Latn-CS" sz="3200" dirty="0" smtClean="0">
                <a:solidFill>
                  <a:srgbClr val="0070C0"/>
                </a:solidFill>
              </a:rPr>
              <a:t>.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pt-B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Rutiranje se vrši na osnovu IP adresa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Statičko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dinamičko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rutiranje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CS" sz="2800" dirty="0" smtClean="0">
              <a:solidFill>
                <a:srgbClr val="0070C0"/>
              </a:solidFill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sr-Latn-CS" sz="2600" dirty="0" smtClean="0"/>
              <a:t>Ruter </a:t>
            </a:r>
            <a:r>
              <a:rPr lang="sr-Latn-CS" sz="2600" dirty="0"/>
              <a:t>prosleđuje paket odredišnom uređaju ili sledećem ruteru na putanji do željenog uređaja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511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5027845" cy="439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60606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Mrežni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prolaz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i="1" dirty="0" smtClean="0">
                <a:latin typeface="Times New Roman" pitchFamily="18" charset="0"/>
                <a:cs typeface="Times New Roman" pitchFamily="18" charset="0"/>
              </a:rPr>
              <a:t>gateway)</a:t>
            </a:r>
          </a:p>
          <a:p>
            <a:pPr>
              <a:buNone/>
            </a:pPr>
            <a:r>
              <a:rPr lang="en-US" dirty="0" smtClean="0"/>
              <a:t>•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Povezuje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dva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različita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mrežna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okruženja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vrši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konverziju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protokola</a:t>
            </a:r>
            <a:r>
              <a:rPr lang="sr-Latn-CS" sz="3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Latn-C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Vrši prepakivanje i pretvaranje podataka koji se razmenjuju između potpuno drugačijih </a:t>
            </a:r>
            <a:r>
              <a:rPr lang="sr-Latn-C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mreža)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•Radi između transportnog i aplikativnog sloja OSI modela</a:t>
            </a:r>
          </a:p>
          <a:p>
            <a:pPr>
              <a:buNone/>
            </a:pPr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•Mrežni prolaz je obično namenski računar, koji mora biti sposoban da podrži oba okruženja koja povezuje kao i proces prevođenja podataka iz jednog okruženja u format drugog</a:t>
            </a:r>
          </a:p>
          <a:p>
            <a:pPr>
              <a:buNone/>
            </a:pPr>
            <a:r>
              <a:rPr lang="pl-PL" sz="3300" dirty="0" smtClean="0">
                <a:latin typeface="Times New Roman" pitchFamily="18" charset="0"/>
                <a:cs typeface="Times New Roman" pitchFamily="18" charset="0"/>
              </a:rPr>
              <a:t>•Zahteva značajne količina RAM memorije za čuvanje i obradu podataka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36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1028" name="Picture 4" descr="http://etsntesla.edu.rs/SAJT%20EC3/racmreze/clip_image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6360182" cy="33575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9756" y="1938326"/>
            <a:ext cx="168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714488"/>
            <a:ext cx="3857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600" dirty="0" smtClean="0">
                <a:latin typeface="Times New Roman" pitchFamily="18" charset="0"/>
                <a:cs typeface="Times New Roman" pitchFamily="18" charset="0"/>
              </a:rPr>
              <a:t>Vertikalna komunikacija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CS" sz="4000" b="1" dirty="0" smtClean="0">
                <a:latin typeface="Times New Roman" pitchFamily="18" charset="0"/>
                <a:cs typeface="Times New Roman" pitchFamily="18" charset="0"/>
              </a:rPr>
              <a:t>Bezbednosna barijera (firewall)</a:t>
            </a:r>
            <a:br>
              <a:rPr lang="sr-Latn-C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sr-Latn-C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Uređaj/softver, najčešće smešten između lokalne mreže i 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javne mreže (Interneta)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Štiti podatke u mreži od neautoriziranih korisnika blokiranjem </a:t>
            </a:r>
            <a:r>
              <a:rPr lang="sr-Latn-C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zabranom pristupa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pravilima koje definiše usvojena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bezbednosna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politika</a:t>
            </a:r>
          </a:p>
          <a:p>
            <a:pPr marL="0" indent="0">
              <a:buNone/>
            </a:pP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implementira bezbednosnu politiku</a:t>
            </a:r>
          </a:p>
          <a:p>
            <a:pPr marL="0" indent="0">
              <a:buNone/>
            </a:pP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beleži sumnjive događaje</a:t>
            </a:r>
          </a:p>
          <a:p>
            <a:pPr marL="0" indent="0">
              <a:buNone/>
            </a:pP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upozorava administratora na pokušaje napada i pokušaje 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kompromitovanja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bezbednosne politike</a:t>
            </a:r>
          </a:p>
          <a:p>
            <a:pPr marL="0" indent="0">
              <a:buNone/>
            </a:pP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nekim slučajevima obezbeđuje statistiku korišćenja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Osnova rada firewall-a je u ispitivanju IP paketa</a:t>
            </a:r>
          </a:p>
        </p:txBody>
      </p:sp>
    </p:spTree>
    <p:extLst>
      <p:ext uri="{BB962C8B-B14F-4D97-AF65-F5344CB8AC3E}">
        <p14:creationId xmlns:p14="http://schemas.microsoft.com/office/powerpoint/2010/main" xmlns="" val="1601221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7" y="2071678"/>
            <a:ext cx="5856483" cy="28781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4414" y="2000240"/>
            <a:ext cx="42862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29322" y="1928802"/>
            <a:ext cx="78581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71868" y="214311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Firewall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571868" y="4714884"/>
            <a:ext cx="85725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434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628800"/>
            <a:ext cx="576351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2728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Latn-CS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Proxy</a:t>
            </a:r>
          </a:p>
          <a:p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Uređaj tj. </a:t>
            </a: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mrežni servis koji omogućava klijentima da prave </a:t>
            </a:r>
          </a:p>
          <a:p>
            <a:pPr marL="0" indent="0">
              <a:buNone/>
            </a:pP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indirektne mreže sa ostalim mrežnim segmentima/servisima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Uloga indirektnih pristupa:</a:t>
            </a:r>
          </a:p>
          <a:p>
            <a:pPr marL="0" indent="0">
              <a:buNone/>
            </a:pP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sr-Latn-C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bezbednost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izjednačava se sa naprednijim firewall </a:t>
            </a:r>
            <a:endParaRPr lang="sr-Latn-C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uređajima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privatnost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i/ili </a:t>
            </a:r>
          </a:p>
          <a:p>
            <a:pPr marL="0" indent="0">
              <a:buNone/>
            </a:pP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Latn-C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performanse </a:t>
            </a: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mreže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proksi uređaj može da </a:t>
            </a: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podatke sa </a:t>
            </a:r>
            <a:r>
              <a:rPr lang="sr-Latn-C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udaljenog </a:t>
            </a: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resursa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(kome je već ostvaren pristup)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privremeno </a:t>
            </a: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sačuva u lokalnoj memoriji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na ostale zahteve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istim resursom odgovori bez pristupa originalnom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izvoru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pojam “keširanje”.</a:t>
            </a:r>
          </a:p>
        </p:txBody>
      </p:sp>
    </p:spTree>
    <p:extLst>
      <p:ext uri="{BB962C8B-B14F-4D97-AF65-F5344CB8AC3E}">
        <p14:creationId xmlns:p14="http://schemas.microsoft.com/office/powerpoint/2010/main" xmlns="" val="685576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CS" b="1" dirty="0"/>
              <a:t>Interfejsi </a:t>
            </a:r>
            <a:r>
              <a:rPr lang="sr-Latn-CS" b="1" dirty="0" smtClean="0"/>
              <a:t>računara</a:t>
            </a:r>
          </a:p>
          <a:p>
            <a:pPr marL="0" indent="0">
              <a:buNone/>
            </a:pPr>
            <a:endParaRPr lang="sr-Latn-CS" dirty="0"/>
          </a:p>
          <a:p>
            <a:pPr marL="0" indent="0">
              <a:buNone/>
            </a:pP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Mrežna kartica</a:t>
            </a:r>
          </a:p>
          <a:p>
            <a:pPr marL="0" indent="0">
              <a:buNone/>
            </a:pP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Modem</a:t>
            </a:r>
          </a:p>
          <a:p>
            <a:pPr marL="0" indent="0">
              <a:buNone/>
            </a:pP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ISDN Terminal Adapter</a:t>
            </a:r>
          </a:p>
          <a:p>
            <a:pPr marL="0" indent="0">
              <a:buNone/>
            </a:pP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ADSL/DSL modem</a:t>
            </a:r>
          </a:p>
        </p:txBody>
      </p:sp>
    </p:spTree>
    <p:extLst>
      <p:ext uri="{BB962C8B-B14F-4D97-AF65-F5344CB8AC3E}">
        <p14:creationId xmlns:p14="http://schemas.microsoft.com/office/powerpoint/2010/main" xmlns="" val="4096903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Latn-C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Mrežna kartica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Povezuje računar sa računarskom mrežom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Sadrži MAC adresu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koja čini da ovaj uređaj </a:t>
            </a: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 na 2. sloju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 modela</a:t>
            </a:r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MAC </a:t>
            </a: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 predstavlja 48-bitni seriski broj koje IEEE </a:t>
            </a:r>
          </a:p>
          <a:p>
            <a:pPr marL="0" indent="0">
              <a:buNone/>
            </a:pP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dodeljuje proizvođaču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Uglavnom imaju RJ-45 (UTP), BNC i/ili AUI (Attachment Unit 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konektore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Najčešće brzine na kojima rade mrežne kartice su 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10/100/1000 Mbit/s.</a:t>
            </a:r>
          </a:p>
        </p:txBody>
      </p:sp>
    </p:spTree>
    <p:extLst>
      <p:ext uri="{BB962C8B-B14F-4D97-AF65-F5344CB8AC3E}">
        <p14:creationId xmlns:p14="http://schemas.microsoft.com/office/powerpoint/2010/main" xmlns="" val="1674311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Modem</a:t>
            </a:r>
          </a:p>
          <a:p>
            <a:pPr marL="0" indent="0">
              <a:buNone/>
            </a:pP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Uređaj koji </a:t>
            </a:r>
            <a:r>
              <a:rPr lang="sr-Latn-C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moduliše noseći signal da bi enkodirao digitalnu </a:t>
            </a:r>
            <a:r>
              <a:rPr lang="sr-Latn-C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informaciju </a:t>
            </a:r>
            <a:endParaRPr lang="sr-Latn-C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Pristup Internetu putem telefonskih linija – POTS</a:t>
            </a:r>
          </a:p>
          <a:p>
            <a:pPr marL="0" indent="0">
              <a:buNone/>
            </a:pP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Mogu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 </a:t>
            </a:r>
            <a:r>
              <a:rPr lang="sr-Latn-C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interni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(za ISA ili PCI slot) ili </a:t>
            </a:r>
            <a:r>
              <a:rPr lang="sr-Latn-C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eksterni</a:t>
            </a:r>
          </a:p>
          <a:p>
            <a:pPr marL="0" indent="0">
              <a:buNone/>
            </a:pPr>
            <a:endParaRPr lang="sr-Latn-C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60" y="4077072"/>
            <a:ext cx="1646063" cy="1457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077072"/>
            <a:ext cx="2050697" cy="1524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57332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Eksterni 56K V.90</a:t>
            </a:r>
          </a:p>
          <a:p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fax/modem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7400" y="5698122"/>
            <a:ext cx="176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Interni 56K V.90</a:t>
            </a:r>
          </a:p>
          <a:p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fax/modem</a:t>
            </a:r>
          </a:p>
        </p:txBody>
      </p:sp>
    </p:spTree>
    <p:extLst>
      <p:ext uri="{BB962C8B-B14F-4D97-AF65-F5344CB8AC3E}">
        <p14:creationId xmlns:p14="http://schemas.microsoft.com/office/powerpoint/2010/main" xmlns="" val="809563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C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ISDN Terminal Adapter</a:t>
            </a:r>
          </a:p>
          <a:p>
            <a:pPr marL="0" indent="0">
              <a:buNone/>
            </a:pPr>
            <a:r>
              <a:rPr lang="sr-Latn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Uređaj koji povezuje terminal (npr. računar) sa ISDN mrežom</a:t>
            </a:r>
          </a:p>
          <a:p>
            <a:pPr marL="0" indent="0">
              <a:buNone/>
            </a:pPr>
            <a:r>
              <a:rPr lang="sr-Latn-C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sr-Latn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Prenos je digitalan, a ne analogan</a:t>
            </a:r>
          </a:p>
          <a:p>
            <a:pPr marL="0" indent="0">
              <a:buNone/>
            </a:pPr>
            <a:r>
              <a:rPr lang="sr-Latn-C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sr-Latn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ISDN prenos – komutacija veza</a:t>
            </a:r>
          </a:p>
          <a:p>
            <a:pPr marL="0" indent="0">
              <a:buNone/>
            </a:pPr>
            <a:r>
              <a:rPr lang="sr-Latn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Sa stanovišta OSI modela ISDN linije rade na sledeća tri sloja:</a:t>
            </a:r>
          </a:p>
          <a:p>
            <a:pPr marL="0" indent="0">
              <a:buNone/>
            </a:pPr>
            <a:r>
              <a:rPr lang="sr-Latn-C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sr-Latn-C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fizičkom sloju</a:t>
            </a:r>
          </a:p>
          <a:p>
            <a:pPr marL="0" indent="0">
              <a:buNone/>
            </a:pPr>
            <a:r>
              <a:rPr lang="sr-Latn-C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sr-Latn-C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sloju podataka</a:t>
            </a:r>
          </a:p>
          <a:p>
            <a:pPr marL="0" indent="0">
              <a:buNone/>
            </a:pPr>
            <a:r>
              <a:rPr lang="sr-Latn-C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sr-Latn-C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mrežnom sloju</a:t>
            </a:r>
          </a:p>
        </p:txBody>
      </p:sp>
    </p:spTree>
    <p:extLst>
      <p:ext uri="{BB962C8B-B14F-4D97-AF65-F5344CB8AC3E}">
        <p14:creationId xmlns:p14="http://schemas.microsoft.com/office/powerpoint/2010/main" xmlns="" val="708502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Latn-C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ADSL/DSL </a:t>
            </a:r>
            <a:r>
              <a:rPr lang="sr-Latn-C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modem</a:t>
            </a:r>
          </a:p>
          <a:p>
            <a:pPr marL="0" indent="0">
              <a:buNone/>
            </a:pPr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Uređaj koji povezuje jedan ili više računara na telefonsku liniju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cilju korišćenja ADSL (DSL) usluge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Omogućava </a:t>
            </a: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daleko brži prenos podataka putem telefonske </a:t>
            </a:r>
          </a:p>
          <a:p>
            <a:pPr marL="0" indent="0">
              <a:buNone/>
            </a:pP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linije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nego što je to slučaj sa standardnim modemima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ADSL omogućava veću brzinu primanja podataka od slanja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Dolazna brzina prenosa se kreće od 256 kbit/s do 8 Mbit/s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Odlazna brzina prenosa se kreće od 64 kbit/s do 1024 kbit/s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Prenos govora u standardnom opsegu</a:t>
            </a:r>
          </a:p>
        </p:txBody>
      </p:sp>
    </p:spTree>
    <p:extLst>
      <p:ext uri="{BB962C8B-B14F-4D97-AF65-F5344CB8AC3E}">
        <p14:creationId xmlns:p14="http://schemas.microsoft.com/office/powerpoint/2010/main" xmlns="" val="1507659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sr-Latn-C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Protokoli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Protokoli - utvrđena pravila koja su poznata svim 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učesnicima u komuniciranju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Ključni elementi protokola kojim se dogovara </a:t>
            </a: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spremnost </a:t>
            </a:r>
            <a:r>
              <a:rPr lang="sr-Latn-C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sr-Latn-C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slanje, spremnost za prijem, format podataka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sl. su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sintaksa - format podataka i nivoi signala,</a:t>
            </a:r>
          </a:p>
          <a:p>
            <a:pPr marL="0" indent="0">
              <a:buNone/>
            </a:pP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sr-Latn-C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semantika–kontrolne </a:t>
            </a:r>
            <a:r>
              <a:rPr lang="sr-Latn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informacije u prenosu i 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grešaka</a:t>
            </a:r>
            <a:r>
              <a:rPr lang="sr-Latn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tajming – brzina prenosa.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 mreži, više protokola mora da radi zajedno -</a:t>
            </a:r>
          </a:p>
          <a:p>
            <a:pPr marL="0" indent="0">
              <a:buNone/>
            </a:pP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slojevitost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(layering)</a:t>
            </a:r>
          </a:p>
        </p:txBody>
      </p:sp>
    </p:spTree>
    <p:extLst>
      <p:ext uri="{BB962C8B-B14F-4D97-AF65-F5344CB8AC3E}">
        <p14:creationId xmlns:p14="http://schemas.microsoft.com/office/powerpoint/2010/main" xmlns="" val="41318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dirty="0" smtClean="0">
                <a:latin typeface="+mj-lt"/>
              </a:rPr>
              <a:t>Da bi se omogućio transport preko datog sloja, podaci se na predajnoj strani organizuju u pakete i svaki sloj dodaje svoje kontrolne podatke na početku tih paketa formirajući zaglavlje. Na slici se može videti kako sloj 3 dodaje svoje zaglavlje H3 na podatke preuzete od sloja 4. Sloj 2 dodaje zaglavlje H2, a sloj 1 zaglavlje H1. Neki slojevi osim zaglavlja dodaju specijalne podatke i na kraju paketa.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Funkcije protokola na predaji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 podatke u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manje celine, nazvane </a:t>
            </a:r>
            <a:r>
              <a:rPr lang="sr-Latn-C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paketi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koje </a:t>
            </a:r>
            <a:endParaRPr lang="sr-Latn-C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može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obrađuje</a:t>
            </a:r>
            <a:endParaRPr lang="sr-Latn-C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paketima </a:t>
            </a:r>
            <a:r>
              <a:rPr lang="sr-Latn-C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dodaje adresne informacije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tako 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</a:p>
          <a:p>
            <a:pPr marL="0" indent="0">
              <a:buNone/>
            </a:pP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odredišni računar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mreži može da odluči da li oni </a:t>
            </a:r>
            <a:endParaRPr lang="sr-Latn-C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pripadaju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njemu</a:t>
            </a:r>
          </a:p>
          <a:p>
            <a:pPr marL="0" indent="0">
              <a:buNone/>
            </a:pP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priprema podatke za prenos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kroz mrežnu karticu 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0" indent="0">
              <a:buNone/>
            </a:pP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dalje kroz 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mrežni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kabl</a:t>
            </a:r>
          </a:p>
        </p:txBody>
      </p:sp>
    </p:spTree>
    <p:extLst>
      <p:ext uri="{BB962C8B-B14F-4D97-AF65-F5344CB8AC3E}">
        <p14:creationId xmlns:p14="http://schemas.microsoft.com/office/powerpoint/2010/main" xmlns="" val="1280041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C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Funkcije protokola na prijemu: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preuzimaju se podaci sa kabla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kroz mrežnu karticu unose se paketi podataka u računar.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iz paketa podataka uklanjaju se sve informacije o prenosu koje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dodao predajni računar.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kopiraju se podaci iz paketa u prihvatnu memoriju (bafer) koja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služi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ponovno sklapanje.</a:t>
            </a:r>
          </a:p>
          <a:p>
            <a:pPr marL="0" indent="0">
              <a:buNone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ponovno sklopljeni podaci prosleđuju se aplikaciji u obliku koji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može da koristi</a:t>
            </a:r>
          </a:p>
        </p:txBody>
      </p:sp>
    </p:spTree>
    <p:extLst>
      <p:ext uri="{BB962C8B-B14F-4D97-AF65-F5344CB8AC3E}">
        <p14:creationId xmlns:p14="http://schemas.microsoft.com/office/powerpoint/2010/main" xmlns="" val="360721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C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Podela protokola</a:t>
            </a:r>
          </a:p>
          <a:p>
            <a:pPr marL="0" indent="0" algn="ctr">
              <a:buNone/>
            </a:pPr>
            <a:endParaRPr lang="sr-Latn-C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Osnovni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tipovi 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protokla:</a:t>
            </a:r>
            <a:endParaRPr lang="sr-Latn-C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• </a:t>
            </a:r>
            <a:r>
              <a:rPr lang="sr-Latn-C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uspostavljanja veze</a:t>
            </a:r>
          </a:p>
          <a:p>
            <a:pPr marL="0" indent="0">
              <a:buNone/>
            </a:pP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Protokoli u kojima su bitne performanse</a:t>
            </a:r>
          </a:p>
          <a:p>
            <a:pPr marL="0" indent="0">
              <a:buNone/>
            </a:pP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• </a:t>
            </a:r>
            <a:r>
              <a:rPr lang="sr-Latn-C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uspotavljanjem veze</a:t>
            </a:r>
          </a:p>
          <a:p>
            <a:pPr marL="0" indent="0">
              <a:buNone/>
            </a:pP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Protokoli u kojima je važan </a:t>
            </a:r>
            <a:r>
              <a:rPr lang="sr-Latn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pouzdan 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prenos podataka</a:t>
            </a:r>
          </a:p>
        </p:txBody>
      </p:sp>
    </p:spTree>
    <p:extLst>
      <p:ext uri="{BB962C8B-B14F-4D97-AF65-F5344CB8AC3E}">
        <p14:creationId xmlns:p14="http://schemas.microsoft.com/office/powerpoint/2010/main" xmlns="" val="2917778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r-Latn-RS" dirty="0" smtClean="0"/>
          </a:p>
          <a:p>
            <a:pPr algn="ctr">
              <a:buNone/>
            </a:pPr>
            <a:endParaRPr lang="sr-Latn-RS" dirty="0" smtClean="0"/>
          </a:p>
          <a:p>
            <a:pPr algn="ctr">
              <a:buNone/>
            </a:pPr>
            <a:r>
              <a:rPr lang="sr-Latn-RS" sz="4000" dirty="0" smtClean="0">
                <a:latin typeface="Times New Roman" pitchFamily="18" charset="0"/>
                <a:cs typeface="Times New Roman" pitchFamily="18" charset="0"/>
              </a:rPr>
              <a:t>Prenos podataka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Model komunikacionog sistem a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357290" y="2071678"/>
          <a:ext cx="6758933" cy="928694"/>
        </p:xfrm>
        <a:graphic>
          <a:graphicData uri="http://schemas.openxmlformats.org/presentationml/2006/ole">
            <p:oleObj spid="_x0000_s1026" r:id="rId3" imgW="5488534" imgH="754685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3286116" y="3000372"/>
            <a:ext cx="2779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 smtClean="0">
                <a:latin typeface="Times New Roman" pitchFamily="18" charset="0"/>
              </a:rPr>
              <a:t>Generalna blok šema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3643314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Izvor (</a:t>
            </a:r>
            <a:r>
              <a:rPr lang="sl-SI" sz="2400" i="1" dirty="0" smtClean="0"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) – generisanje podataka za prenos</a:t>
            </a:r>
          </a:p>
          <a:p>
            <a:pPr lvl="1">
              <a:lnSpc>
                <a:spcPct val="80000"/>
              </a:lnSpc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Predajnik (</a:t>
            </a:r>
            <a:r>
              <a:rPr lang="sl-SI" sz="2400" i="1" dirty="0" smtClean="0">
                <a:latin typeface="Times New Roman" pitchFamily="18" charset="0"/>
                <a:cs typeface="Times New Roman" pitchFamily="18" charset="0"/>
              </a:rPr>
              <a:t>transmitter</a:t>
            </a: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) – Transformiše generisane podatke u oblik pogodan za prenos (npr. modem digitalne podatke iz PC računara transformiše u analogni signal koji se može preneti preko PSTN)</a:t>
            </a:r>
            <a:endParaRPr lang="sl-SI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endParaRPr lang="sl-SI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Prenosni sistem (</a:t>
            </a:r>
            <a:r>
              <a:rPr lang="sl-SI" sz="2400" i="1" dirty="0" smtClean="0">
                <a:latin typeface="Times New Roman" pitchFamily="18" charset="0"/>
                <a:cs typeface="Times New Roman" pitchFamily="18" charset="0"/>
              </a:rPr>
              <a:t>tramission sistem</a:t>
            </a: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) – može biti jednostavna linija ili kompleksna mreža koja spaja izvor i odredište.</a:t>
            </a:r>
          </a:p>
          <a:p>
            <a:pPr lvl="1">
              <a:lnSpc>
                <a:spcPct val="80000"/>
              </a:lnSpc>
              <a:buNone/>
            </a:pPr>
            <a:endParaRPr lang="sl-SI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Prijemnik (</a:t>
            </a:r>
            <a:r>
              <a:rPr lang="sl-SI" sz="2400" i="1" dirty="0" smtClean="0">
                <a:latin typeface="Times New Roman" pitchFamily="18" charset="0"/>
                <a:cs typeface="Times New Roman" pitchFamily="18" charset="0"/>
              </a:rPr>
              <a:t>receiver</a:t>
            </a: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) – Prihvata signal iz prenosnog sistema i transformiše ga u oblik pogodan za prijem</a:t>
            </a:r>
          </a:p>
          <a:p>
            <a:pPr lvl="1">
              <a:lnSpc>
                <a:spcPct val="80000"/>
              </a:lnSpc>
              <a:buNone/>
            </a:pPr>
            <a:endParaRPr lang="sl-SI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Odredište (</a:t>
            </a:r>
            <a:r>
              <a:rPr lang="sl-SI" sz="2400" i="1" dirty="0" smtClean="0">
                <a:latin typeface="Times New Roman" pitchFamily="18" charset="0"/>
                <a:cs typeface="Times New Roman" pitchFamily="18" charset="0"/>
              </a:rPr>
              <a:t>destination</a:t>
            </a: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) – prihvata prenete podatke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Ključni poslovi u komunikacionom sistemu</a:t>
            </a:r>
          </a:p>
          <a:p>
            <a:pPr lvl="1">
              <a:lnSpc>
                <a:spcPct val="90000"/>
              </a:lnSpc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Povezivanje (</a:t>
            </a:r>
            <a:r>
              <a:rPr lang="sl-SI" sz="2400" i="1" dirty="0" smtClean="0">
                <a:latin typeface="Times New Roman" pitchFamily="18" charset="0"/>
                <a:cs typeface="Times New Roman" pitchFamily="18" charset="0"/>
              </a:rPr>
              <a:t>interfacing</a:t>
            </a: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) uređaja na komunikacioni sistem</a:t>
            </a:r>
          </a:p>
          <a:p>
            <a:pPr lvl="1">
              <a:lnSpc>
                <a:spcPct val="90000"/>
              </a:lnSpc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Generisanje signala (</a:t>
            </a:r>
            <a:r>
              <a:rPr lang="sl-SI" sz="2400" i="1" dirty="0" smtClean="0">
                <a:latin typeface="Times New Roman" pitchFamily="18" charset="0"/>
                <a:cs typeface="Times New Roman" pitchFamily="18" charset="0"/>
              </a:rPr>
              <a:t>signal generation</a:t>
            </a: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) – propagacija, regeneracija, domet itd.</a:t>
            </a:r>
          </a:p>
          <a:p>
            <a:pPr lvl="1">
              <a:lnSpc>
                <a:spcPct val="90000"/>
              </a:lnSpc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Sinhronizacija (</a:t>
            </a:r>
            <a:r>
              <a:rPr lang="sl-SI" sz="2400" i="1" dirty="0" smtClean="0">
                <a:latin typeface="Times New Roman" pitchFamily="18" charset="0"/>
                <a:cs typeface="Times New Roman" pitchFamily="18" charset="0"/>
              </a:rPr>
              <a:t>synchronization</a:t>
            </a: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) predajnika i prijemnika</a:t>
            </a:r>
          </a:p>
          <a:p>
            <a:pPr lvl="1">
              <a:lnSpc>
                <a:spcPct val="90000"/>
              </a:lnSpc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Razmena podataka (</a:t>
            </a:r>
            <a:r>
              <a:rPr lang="sl-SI" sz="2400" i="1" dirty="0" smtClean="0">
                <a:latin typeface="Times New Roman" pitchFamily="18" charset="0"/>
                <a:cs typeface="Times New Roman" pitchFamily="18" charset="0"/>
              </a:rPr>
              <a:t>exchange management</a:t>
            </a: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) – prema odgovarajućem protokolu</a:t>
            </a:r>
          </a:p>
          <a:p>
            <a:pPr lvl="1">
              <a:lnSpc>
                <a:spcPct val="90000"/>
              </a:lnSpc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Otkrivanje i ispravljanje grešaka (</a:t>
            </a:r>
            <a:r>
              <a:rPr lang="sl-SI" sz="2400" i="1" dirty="0" smtClean="0">
                <a:latin typeface="Times New Roman" pitchFamily="18" charset="0"/>
                <a:cs typeface="Times New Roman" pitchFamily="18" charset="0"/>
              </a:rPr>
              <a:t>error detection and correction</a:t>
            </a: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) npr. kod slanja datoteka</a:t>
            </a:r>
          </a:p>
          <a:p>
            <a:pPr lvl="1">
              <a:lnSpc>
                <a:spcPct val="90000"/>
              </a:lnSpc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Kontrola toka (</a:t>
            </a:r>
            <a:r>
              <a:rPr lang="sl-SI" sz="2400" i="1" dirty="0" smtClean="0">
                <a:latin typeface="Times New Roman" pitchFamily="18" charset="0"/>
                <a:cs typeface="Times New Roman" pitchFamily="18" charset="0"/>
              </a:rPr>
              <a:t>flow control</a:t>
            </a: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) usaglašavanje brzine slanja i brzine prijema podataka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001156" cy="4929222"/>
          </a:xfrm>
        </p:spPr>
        <p:txBody>
          <a:bodyPr>
            <a:noAutofit/>
          </a:bodyPr>
          <a:lstStyle/>
          <a:p>
            <a:pPr lvl="1"/>
            <a:r>
              <a:rPr lang="sl-SI" sz="2600" dirty="0" smtClean="0">
                <a:latin typeface="Times New Roman" pitchFamily="18" charset="0"/>
                <a:cs typeface="Times New Roman" pitchFamily="18" charset="0"/>
              </a:rPr>
              <a:t>Adresiranje i usmeravanje (</a:t>
            </a:r>
            <a:r>
              <a:rPr lang="sl-SI" sz="2600" i="1" dirty="0" smtClean="0">
                <a:latin typeface="Times New Roman" pitchFamily="18" charset="0"/>
                <a:cs typeface="Times New Roman" pitchFamily="18" charset="0"/>
              </a:rPr>
              <a:t>addressing and routing</a:t>
            </a:r>
            <a:r>
              <a:rPr lang="sl-SI" sz="2600" dirty="0" smtClean="0">
                <a:latin typeface="Times New Roman" pitchFamily="18" charset="0"/>
                <a:cs typeface="Times New Roman" pitchFamily="18" charset="0"/>
              </a:rPr>
              <a:t>) – čim postoje više od dva učesnika</a:t>
            </a:r>
          </a:p>
          <a:p>
            <a:pPr lvl="1"/>
            <a:r>
              <a:rPr lang="sl-SI" sz="2600" dirty="0" smtClean="0">
                <a:latin typeface="Times New Roman" pitchFamily="18" charset="0"/>
                <a:cs typeface="Times New Roman" pitchFamily="18" charset="0"/>
              </a:rPr>
              <a:t>Oporavak (</a:t>
            </a:r>
            <a:r>
              <a:rPr lang="sl-SI" sz="2600" i="1" dirty="0" smtClean="0">
                <a:latin typeface="Times New Roman" pitchFamily="18" charset="0"/>
                <a:cs typeface="Times New Roman" pitchFamily="18" charset="0"/>
              </a:rPr>
              <a:t>recovery</a:t>
            </a:r>
            <a:r>
              <a:rPr lang="sl-SI" sz="2600" dirty="0" smtClean="0">
                <a:latin typeface="Times New Roman" pitchFamily="18" charset="0"/>
                <a:cs typeface="Times New Roman" pitchFamily="18" charset="0"/>
              </a:rPr>
              <a:t>) – mogućnost da se transfer podataka nastavi od mesta prekida</a:t>
            </a:r>
          </a:p>
          <a:p>
            <a:pPr lvl="1"/>
            <a:r>
              <a:rPr lang="sl-SI" sz="2600" dirty="0" smtClean="0">
                <a:latin typeface="Times New Roman" pitchFamily="18" charset="0"/>
                <a:cs typeface="Times New Roman" pitchFamily="18" charset="0"/>
              </a:rPr>
              <a:t>Formatiranje podataka (</a:t>
            </a:r>
            <a:r>
              <a:rPr lang="sl-SI" sz="2600" i="1" dirty="0" smtClean="0">
                <a:latin typeface="Times New Roman" pitchFamily="18" charset="0"/>
                <a:cs typeface="Times New Roman" pitchFamily="18" charset="0"/>
              </a:rPr>
              <a:t>message formatting</a:t>
            </a:r>
            <a:r>
              <a:rPr lang="sl-SI" sz="2600" dirty="0" smtClean="0">
                <a:latin typeface="Times New Roman" pitchFamily="18" charset="0"/>
                <a:cs typeface="Times New Roman" pitchFamily="18" charset="0"/>
              </a:rPr>
              <a:t>) dogovor učesnika</a:t>
            </a:r>
          </a:p>
          <a:p>
            <a:pPr lvl="1"/>
            <a:r>
              <a:rPr lang="sl-SI" sz="2600" dirty="0" smtClean="0">
                <a:latin typeface="Times New Roman" pitchFamily="18" charset="0"/>
                <a:cs typeface="Times New Roman" pitchFamily="18" charset="0"/>
              </a:rPr>
              <a:t>Zaštita (</a:t>
            </a:r>
            <a:r>
              <a:rPr lang="sl-SI" sz="2600" i="1" dirty="0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sl-SI" sz="2600" dirty="0" smtClean="0">
                <a:latin typeface="Times New Roman" pitchFamily="18" charset="0"/>
                <a:cs typeface="Times New Roman" pitchFamily="18" charset="0"/>
              </a:rPr>
              <a:t>), na prenosnom putu, autentičnost podataka</a:t>
            </a:r>
          </a:p>
          <a:p>
            <a:pPr lvl="1"/>
            <a:r>
              <a:rPr lang="sl-SI" sz="2600" dirty="0" smtClean="0">
                <a:latin typeface="Times New Roman" pitchFamily="18" charset="0"/>
                <a:cs typeface="Times New Roman" pitchFamily="18" charset="0"/>
              </a:rPr>
              <a:t>Upravljanje mrežom (</a:t>
            </a:r>
            <a:r>
              <a:rPr lang="sl-SI" sz="2600" i="1" dirty="0" smtClean="0">
                <a:latin typeface="Times New Roman" pitchFamily="18" charset="0"/>
                <a:cs typeface="Times New Roman" pitchFamily="18" charset="0"/>
              </a:rPr>
              <a:t>network management</a:t>
            </a:r>
            <a:r>
              <a:rPr lang="sl-SI" sz="2600" dirty="0" smtClean="0">
                <a:latin typeface="Times New Roman" pitchFamily="18" charset="0"/>
                <a:cs typeface="Times New Roman" pitchFamily="18" charset="0"/>
              </a:rPr>
              <a:t>) – mreža je kompleks</a:t>
            </a:r>
            <a:r>
              <a:rPr lang="sr-Latn-CS" sz="2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l-SI" sz="2600" dirty="0" smtClean="0">
                <a:latin typeface="Times New Roman" pitchFamily="18" charset="0"/>
                <a:cs typeface="Times New Roman" pitchFamily="18" charset="0"/>
              </a:rPr>
              <a:t>n sistem, koji ne radi sam po sebi. Neophodno je mrežu konfigurisati, monitorisati, intervenisati i inteligentno planirati za buduću namenu.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615723" cy="3737236"/>
            <a:chOff x="38" y="912"/>
            <a:chExt cx="5980" cy="1014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65" y="1205"/>
              <a:ext cx="533" cy="11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100" dirty="0">
                  <a:latin typeface="Ariall" pitchFamily="34" charset="0"/>
                </a:rPr>
                <a:t>Izvor</a:t>
              </a:r>
              <a:endParaRPr lang="en-US" sz="2100" dirty="0">
                <a:latin typeface="Arial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059" y="1195"/>
              <a:ext cx="905" cy="11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100" dirty="0">
                  <a:latin typeface="Ariall" pitchFamily="34" charset="0"/>
                </a:rPr>
                <a:t>Predajnik</a:t>
              </a:r>
              <a:endParaRPr lang="en-US" sz="2100" dirty="0">
                <a:latin typeface="Ariall" pitchFamily="34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304" y="1152"/>
              <a:ext cx="801" cy="20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100" dirty="0" smtClean="0">
                  <a:latin typeface="Ariall" pitchFamily="34" charset="0"/>
                </a:rPr>
                <a:t>Sistem</a:t>
              </a:r>
            </a:p>
            <a:p>
              <a:r>
                <a:rPr lang="sl-SI" sz="2100" dirty="0" smtClean="0">
                  <a:latin typeface="Ariall" pitchFamily="34" charset="0"/>
                </a:rPr>
                <a:t>prenosa</a:t>
              </a:r>
              <a:endParaRPr lang="en-US" sz="2100" dirty="0">
                <a:latin typeface="Ariall" pitchFamily="34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08" y="1214"/>
              <a:ext cx="924" cy="11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l-SI" sz="2100" dirty="0" smtClean="0">
                  <a:latin typeface="Ariall" pitchFamily="34" charset="0"/>
                </a:rPr>
                <a:t>Prijemnik</a:t>
              </a:r>
              <a:endParaRPr lang="en-US" sz="2100" dirty="0">
                <a:latin typeface="Ariall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608" y="1214"/>
              <a:ext cx="937" cy="11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100" dirty="0">
                  <a:latin typeface="Ariall" pitchFamily="34" charset="0"/>
                </a:rPr>
                <a:t>Odredište</a:t>
              </a:r>
              <a:endParaRPr lang="en-US" sz="2100" dirty="0">
                <a:latin typeface="Ariall" pitchFamily="34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911" y="127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013" y="1273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3151" y="1273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320" y="1273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672" y="912"/>
              <a:ext cx="576" cy="144"/>
              <a:chOff x="672" y="912"/>
              <a:chExt cx="576" cy="144"/>
            </a:xfrm>
          </p:grpSpPr>
          <p:sp>
            <p:nvSpPr>
              <p:cNvPr id="45" name="Line 15"/>
              <p:cNvSpPr>
                <a:spLocks noChangeShapeType="1"/>
              </p:cNvSpPr>
              <p:nvPr/>
            </p:nvSpPr>
            <p:spPr bwMode="auto">
              <a:xfrm>
                <a:off x="672" y="10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" name="Line 16"/>
              <p:cNvSpPr>
                <a:spLocks noChangeShapeType="1"/>
              </p:cNvSpPr>
              <p:nvPr/>
            </p:nvSpPr>
            <p:spPr bwMode="auto">
              <a:xfrm flipV="1">
                <a:off x="816" y="91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" name="Line 17"/>
              <p:cNvSpPr>
                <a:spLocks noChangeShapeType="1"/>
              </p:cNvSpPr>
              <p:nvPr/>
            </p:nvSpPr>
            <p:spPr bwMode="auto">
              <a:xfrm>
                <a:off x="816" y="9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" name="Line 18"/>
              <p:cNvSpPr>
                <a:spLocks noChangeShapeType="1"/>
              </p:cNvSpPr>
              <p:nvPr/>
            </p:nvSpPr>
            <p:spPr bwMode="auto">
              <a:xfrm>
                <a:off x="960" y="91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" name="Line 19"/>
              <p:cNvSpPr>
                <a:spLocks noChangeShapeType="1"/>
              </p:cNvSpPr>
              <p:nvPr/>
            </p:nvSpPr>
            <p:spPr bwMode="auto">
              <a:xfrm>
                <a:off x="960" y="10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" name="Line 20"/>
              <p:cNvSpPr>
                <a:spLocks noChangeShapeType="1"/>
              </p:cNvSpPr>
              <p:nvPr/>
            </p:nvSpPr>
            <p:spPr bwMode="auto">
              <a:xfrm flipV="1">
                <a:off x="1104" y="91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" name="Line 21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4128" y="912"/>
              <a:ext cx="576" cy="144"/>
              <a:chOff x="672" y="912"/>
              <a:chExt cx="576" cy="144"/>
            </a:xfrm>
          </p:grpSpPr>
          <p:sp>
            <p:nvSpPr>
              <p:cNvPr id="38" name="Line 23"/>
              <p:cNvSpPr>
                <a:spLocks noChangeShapeType="1"/>
              </p:cNvSpPr>
              <p:nvPr/>
            </p:nvSpPr>
            <p:spPr bwMode="auto">
              <a:xfrm>
                <a:off x="672" y="10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" name="Line 24"/>
              <p:cNvSpPr>
                <a:spLocks noChangeShapeType="1"/>
              </p:cNvSpPr>
              <p:nvPr/>
            </p:nvSpPr>
            <p:spPr bwMode="auto">
              <a:xfrm flipV="1">
                <a:off x="816" y="91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" name="Line 25"/>
              <p:cNvSpPr>
                <a:spLocks noChangeShapeType="1"/>
              </p:cNvSpPr>
              <p:nvPr/>
            </p:nvSpPr>
            <p:spPr bwMode="auto">
              <a:xfrm>
                <a:off x="816" y="9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" name="Line 26"/>
              <p:cNvSpPr>
                <a:spLocks noChangeShapeType="1"/>
              </p:cNvSpPr>
              <p:nvPr/>
            </p:nvSpPr>
            <p:spPr bwMode="auto">
              <a:xfrm>
                <a:off x="960" y="91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" name="Line 27"/>
              <p:cNvSpPr>
                <a:spLocks noChangeShapeType="1"/>
              </p:cNvSpPr>
              <p:nvPr/>
            </p:nvSpPr>
            <p:spPr bwMode="auto">
              <a:xfrm>
                <a:off x="960" y="10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" name="Line 28"/>
              <p:cNvSpPr>
                <a:spLocks noChangeShapeType="1"/>
              </p:cNvSpPr>
              <p:nvPr/>
            </p:nvSpPr>
            <p:spPr bwMode="auto">
              <a:xfrm flipV="1">
                <a:off x="1104" y="91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" name="Line 29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38" y="1447"/>
              <a:ext cx="66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l-SI" sz="1400" dirty="0">
                  <a:latin typeface="Ariall" pitchFamily="34" charset="0"/>
                </a:rPr>
                <a:t>Ulazna</a:t>
              </a:r>
            </a:p>
            <a:p>
              <a:pPr algn="ctr"/>
              <a:r>
                <a:rPr lang="sl-SI" sz="1400" dirty="0">
                  <a:latin typeface="Ariall" pitchFamily="34" charset="0"/>
                </a:rPr>
                <a:t>Informacija</a:t>
              </a:r>
            </a:p>
            <a:p>
              <a:pPr algn="ctr"/>
              <a:r>
                <a:rPr lang="sl-SI" sz="1400" i="1" dirty="0">
                  <a:latin typeface="Ariall" pitchFamily="34" charset="0"/>
                </a:rPr>
                <a:t>m</a:t>
              </a:r>
              <a:endParaRPr lang="en-US" sz="1400" i="1" dirty="0">
                <a:latin typeface="Ariall" pitchFamily="34" charset="0"/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816" y="1447"/>
              <a:ext cx="45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l-SI" sz="1400" dirty="0">
                  <a:latin typeface="Ariall" pitchFamily="34" charset="0"/>
                </a:rPr>
                <a:t>Ulazni</a:t>
              </a:r>
            </a:p>
            <a:p>
              <a:pPr algn="ctr"/>
              <a:r>
                <a:rPr lang="sl-SI" sz="1400" dirty="0">
                  <a:latin typeface="Ariall" pitchFamily="34" charset="0"/>
                </a:rPr>
                <a:t>Podaci</a:t>
              </a:r>
            </a:p>
            <a:p>
              <a:pPr algn="ctr"/>
              <a:r>
                <a:rPr lang="sl-SI" sz="1400" i="1" dirty="0">
                  <a:latin typeface="Ariall" pitchFamily="34" charset="0"/>
                </a:rPr>
                <a:t>g(t)</a:t>
              </a:r>
              <a:endParaRPr lang="en-US" sz="1400" i="1" dirty="0">
                <a:latin typeface="Ariall" pitchFamily="34" charset="0"/>
              </a:endParaRP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1824" y="1466"/>
              <a:ext cx="52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l-SI" sz="1400" dirty="0">
                  <a:latin typeface="Ariall" pitchFamily="34" charset="0"/>
                </a:rPr>
                <a:t>Predajni</a:t>
              </a:r>
            </a:p>
            <a:p>
              <a:pPr algn="ctr"/>
              <a:r>
                <a:rPr lang="sl-SI" sz="1400" dirty="0">
                  <a:latin typeface="Ariall" pitchFamily="34" charset="0"/>
                </a:rPr>
                <a:t>Signal</a:t>
              </a:r>
            </a:p>
            <a:p>
              <a:pPr algn="ctr"/>
              <a:r>
                <a:rPr lang="sl-SI" sz="1400" i="1" dirty="0">
                  <a:latin typeface="Ariall" pitchFamily="34" charset="0"/>
                </a:rPr>
                <a:t>s(t)</a:t>
              </a:r>
              <a:endParaRPr lang="en-US" sz="1400" i="1" dirty="0">
                <a:latin typeface="Ariall" pitchFamily="34" charset="0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3019" y="1466"/>
              <a:ext cx="52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l-SI" sz="1400" dirty="0">
                  <a:latin typeface="Ariall" pitchFamily="34" charset="0"/>
                </a:rPr>
                <a:t>Prijemni</a:t>
              </a:r>
            </a:p>
            <a:p>
              <a:pPr algn="ctr"/>
              <a:r>
                <a:rPr lang="sl-SI" sz="1400" dirty="0">
                  <a:latin typeface="Ariall" pitchFamily="34" charset="0"/>
                </a:rPr>
                <a:t>Signal</a:t>
              </a:r>
            </a:p>
            <a:p>
              <a:pPr algn="ctr"/>
              <a:r>
                <a:rPr lang="sl-SI" sz="1400" i="1" dirty="0">
                  <a:latin typeface="Ariall" pitchFamily="34" charset="0"/>
                </a:rPr>
                <a:t>r(t)</a:t>
              </a:r>
              <a:endParaRPr lang="en-US" sz="1400" i="1" dirty="0">
                <a:latin typeface="Ariall" pitchFamily="34" charset="0"/>
              </a:endParaRPr>
            </a:p>
          </p:txBody>
        </p:sp>
        <p:sp>
          <p:nvSpPr>
            <p:cNvPr id="20" name="Text Box 34"/>
            <p:cNvSpPr txBox="1">
              <a:spLocks noChangeArrowheads="1"/>
            </p:cNvSpPr>
            <p:nvPr/>
          </p:nvSpPr>
          <p:spPr bwMode="auto">
            <a:xfrm>
              <a:off x="4271" y="1466"/>
              <a:ext cx="45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l-SI" sz="1400" dirty="0">
                  <a:latin typeface="Ariall" pitchFamily="34" charset="0"/>
                </a:rPr>
                <a:t>Izlazni</a:t>
              </a:r>
            </a:p>
            <a:p>
              <a:pPr algn="ctr"/>
              <a:r>
                <a:rPr lang="sl-SI" sz="1400" dirty="0">
                  <a:latin typeface="Ariall" pitchFamily="34" charset="0"/>
                </a:rPr>
                <a:t>Podaci</a:t>
              </a:r>
            </a:p>
            <a:p>
              <a:pPr algn="ctr"/>
              <a:r>
                <a:rPr lang="sr-Cyrl-CS" sz="1400" i="1" dirty="0">
                  <a:latin typeface="Ariall" pitchFamily="34" charset="0"/>
                </a:rPr>
                <a:t>г</a:t>
              </a:r>
              <a:r>
                <a:rPr lang="en-US" sz="1400" i="1" dirty="0">
                  <a:latin typeface="Ariall" pitchFamily="34" charset="0"/>
                </a:rPr>
                <a:t>’(t)</a:t>
              </a:r>
            </a:p>
          </p:txBody>
        </p: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5356" y="1466"/>
              <a:ext cx="66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l-SI" sz="1400" dirty="0">
                  <a:latin typeface="Ariall" pitchFamily="34" charset="0"/>
                </a:rPr>
                <a:t>Izlazna</a:t>
              </a:r>
            </a:p>
            <a:p>
              <a:pPr algn="ctr"/>
              <a:r>
                <a:rPr lang="sl-SI" sz="1400" dirty="0">
                  <a:latin typeface="Ariall" pitchFamily="34" charset="0"/>
                </a:rPr>
                <a:t>Informacija</a:t>
              </a:r>
              <a:endParaRPr lang="sr-Cyrl-CS" sz="1400" dirty="0">
                <a:latin typeface="Ariall" pitchFamily="34" charset="0"/>
              </a:endParaRPr>
            </a:p>
            <a:p>
              <a:pPr algn="ctr"/>
              <a:r>
                <a:rPr lang="en-US" sz="1400" i="1" dirty="0">
                  <a:latin typeface="Ariall" pitchFamily="34" charset="0"/>
                </a:rPr>
                <a:t>m’</a:t>
              </a:r>
            </a:p>
          </p:txBody>
        </p:sp>
        <p:grpSp>
          <p:nvGrpSpPr>
            <p:cNvPr id="22" name="Group 36"/>
            <p:cNvGrpSpPr>
              <a:grpSpLocks/>
            </p:cNvGrpSpPr>
            <p:nvPr/>
          </p:nvGrpSpPr>
          <p:grpSpPr bwMode="auto">
            <a:xfrm>
              <a:off x="1822" y="912"/>
              <a:ext cx="623" cy="144"/>
              <a:chOff x="1536" y="3696"/>
              <a:chExt cx="672" cy="192"/>
            </a:xfrm>
          </p:grpSpPr>
          <p:sp>
            <p:nvSpPr>
              <p:cNvPr id="31" name="Arc 37"/>
              <p:cNvSpPr>
                <a:spLocks/>
              </p:cNvSpPr>
              <p:nvPr/>
            </p:nvSpPr>
            <p:spPr bwMode="auto">
              <a:xfrm>
                <a:off x="1728" y="3696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rc 38"/>
              <p:cNvSpPr>
                <a:spLocks/>
              </p:cNvSpPr>
              <p:nvPr/>
            </p:nvSpPr>
            <p:spPr bwMode="auto">
              <a:xfrm rot="10800000">
                <a:off x="1824" y="3792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rc 39"/>
              <p:cNvSpPr>
                <a:spLocks/>
              </p:cNvSpPr>
              <p:nvPr/>
            </p:nvSpPr>
            <p:spPr bwMode="auto">
              <a:xfrm rot="5400000">
                <a:off x="1920" y="3792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rc 40"/>
              <p:cNvSpPr>
                <a:spLocks/>
              </p:cNvSpPr>
              <p:nvPr/>
            </p:nvSpPr>
            <p:spPr bwMode="auto">
              <a:xfrm rot="16200000">
                <a:off x="2016" y="3696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Arc 41"/>
              <p:cNvSpPr>
                <a:spLocks/>
              </p:cNvSpPr>
              <p:nvPr/>
            </p:nvSpPr>
            <p:spPr bwMode="auto">
              <a:xfrm rot="16200000">
                <a:off x="1632" y="3696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rc 42"/>
              <p:cNvSpPr>
                <a:spLocks/>
              </p:cNvSpPr>
              <p:nvPr/>
            </p:nvSpPr>
            <p:spPr bwMode="auto">
              <a:xfrm>
                <a:off x="2112" y="3696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rc 43"/>
              <p:cNvSpPr>
                <a:spLocks/>
              </p:cNvSpPr>
              <p:nvPr/>
            </p:nvSpPr>
            <p:spPr bwMode="auto">
              <a:xfrm rot="5400000">
                <a:off x="1536" y="3792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44"/>
            <p:cNvGrpSpPr>
              <a:grpSpLocks/>
            </p:cNvGrpSpPr>
            <p:nvPr/>
          </p:nvGrpSpPr>
          <p:grpSpPr bwMode="auto">
            <a:xfrm>
              <a:off x="2974" y="912"/>
              <a:ext cx="623" cy="144"/>
              <a:chOff x="1536" y="3696"/>
              <a:chExt cx="672" cy="192"/>
            </a:xfrm>
          </p:grpSpPr>
          <p:sp>
            <p:nvSpPr>
              <p:cNvPr id="24" name="Arc 45"/>
              <p:cNvSpPr>
                <a:spLocks/>
              </p:cNvSpPr>
              <p:nvPr/>
            </p:nvSpPr>
            <p:spPr bwMode="auto">
              <a:xfrm>
                <a:off x="1728" y="3696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rc 46"/>
              <p:cNvSpPr>
                <a:spLocks/>
              </p:cNvSpPr>
              <p:nvPr/>
            </p:nvSpPr>
            <p:spPr bwMode="auto">
              <a:xfrm rot="10800000">
                <a:off x="1824" y="3792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rc 47"/>
              <p:cNvSpPr>
                <a:spLocks/>
              </p:cNvSpPr>
              <p:nvPr/>
            </p:nvSpPr>
            <p:spPr bwMode="auto">
              <a:xfrm rot="5400000">
                <a:off x="1920" y="3792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rc 48"/>
              <p:cNvSpPr>
                <a:spLocks/>
              </p:cNvSpPr>
              <p:nvPr/>
            </p:nvSpPr>
            <p:spPr bwMode="auto">
              <a:xfrm rot="16200000">
                <a:off x="2016" y="3696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rc 49"/>
              <p:cNvSpPr>
                <a:spLocks/>
              </p:cNvSpPr>
              <p:nvPr/>
            </p:nvSpPr>
            <p:spPr bwMode="auto">
              <a:xfrm rot="16200000">
                <a:off x="1632" y="3696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rc 50"/>
              <p:cNvSpPr>
                <a:spLocks/>
              </p:cNvSpPr>
              <p:nvPr/>
            </p:nvSpPr>
            <p:spPr bwMode="auto">
              <a:xfrm>
                <a:off x="2112" y="3696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rc 51"/>
              <p:cNvSpPr>
                <a:spLocks/>
              </p:cNvSpPr>
              <p:nvPr/>
            </p:nvSpPr>
            <p:spPr bwMode="auto">
              <a:xfrm rot="5400000">
                <a:off x="1536" y="3792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Kontrolna pitanja</a:t>
            </a:r>
          </a:p>
          <a:p>
            <a:pPr marL="457200" indent="-457200">
              <a:buAutoNum type="arabicPeriod"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Gde se javljaju postupci enkapsulacija i dekapsulacija i šta oni predstavljaju?</a:t>
            </a:r>
          </a:p>
          <a:p>
            <a:pPr marL="457200" indent="-457200">
              <a:buAutoNum type="arabicPeriod" startAt="2"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Koje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funkcionalne delove 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sadrži 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sistem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prenosa sa optičkim kablovima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 kako se obavlja prenos?</a:t>
            </a:r>
          </a:p>
          <a:p>
            <a:pPr marL="457200" indent="-457200">
              <a:buAutoNum type="arabicPeriod" startAt="2"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Koje su funkcije 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protokola na 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prijemu?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U primeru sa slici , sloj 1 dodao je T1 polje na kraju paketa podataka. Ovo polje najčešće sadrži 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kontrolnu sumu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(eng. 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checksum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, obično po 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Cyclic–Redundancy–Code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, ili skraćeno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CRC algoritmu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), koja omogućuje proveru validnosti podataka u paketu i otkrivanje grešaka nastalih u prenosu, ali može sadržati i neke dodatne informacije.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dirty="0" smtClean="0">
                <a:latin typeface="+mj-lt"/>
              </a:rPr>
              <a:t>Postupak deljenja podataka u pakete i dodavanje odgovarajućih kontrolnih zaglavlja naziva se </a:t>
            </a:r>
            <a:r>
              <a:rPr lang="vi-VN" sz="2800" b="1" dirty="0" smtClean="0">
                <a:latin typeface="+mj-lt"/>
              </a:rPr>
              <a:t>enkapsulacija</a:t>
            </a:r>
            <a:r>
              <a:rPr lang="vi-VN" sz="2800" dirty="0" smtClean="0">
                <a:latin typeface="+mj-lt"/>
              </a:rPr>
              <a:t>.</a:t>
            </a:r>
          </a:p>
          <a:p>
            <a:r>
              <a:rPr lang="vi-VN" sz="2800" dirty="0" smtClean="0">
                <a:latin typeface="+mj-lt"/>
              </a:rPr>
              <a:t>Na prijemnoj strani izvršava se obrnuti postupak. Svaki sloj prihvata paket od nižeg nivoa, proverava zaglavlje, kako bi utvrdio način uklapanja paketa u čitavu poruku i kom protokolu višeg nivoa treba da prosledi sadržaj paketa, uklanja zaglavlje svog nivoa i prosleđuje sadržaj višem nivou. Ovaj postupak se naziva se </a:t>
            </a:r>
            <a:r>
              <a:rPr lang="vi-VN" sz="2600" b="1" dirty="0" smtClean="0">
                <a:latin typeface="+mj-lt"/>
              </a:rPr>
              <a:t>dekapsulacija</a:t>
            </a:r>
            <a:r>
              <a:rPr lang="vi-VN" sz="2600" dirty="0" smtClean="0">
                <a:latin typeface="+mj-lt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etsntesla.edu.rs/SAJT%20EC3/racmreze/clip_image00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592935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928670"/>
            <a:ext cx="792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Uporedni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prikaz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OSI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TCP/IP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referentnih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modela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sz="3600" dirty="0" smtClean="0"/>
              <a:t>Nedostaci </a:t>
            </a:r>
            <a:r>
              <a:rPr lang="sr-Latn-CS" sz="3600" dirty="0"/>
              <a:t>TCP/IP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Ne razgraničava </a:t>
            </a:r>
            <a:r>
              <a:rPr lang="sv-SE" sz="2800" dirty="0" smtClean="0"/>
              <a:t>jasno </a:t>
            </a:r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koncept usluga, interfeisa i protokola</a:t>
            </a:r>
          </a:p>
          <a:p>
            <a:pPr marL="514350" indent="-514350">
              <a:buAutoNum type="arabicPeriod"/>
            </a:pPr>
            <a:r>
              <a:rPr lang="sr-Latn-CS" sz="2800" dirty="0" smtClean="0"/>
              <a:t>TCP/IP </a:t>
            </a:r>
            <a:r>
              <a:rPr lang="sr-Latn-CS" sz="2800" dirty="0" smtClean="0">
                <a:solidFill>
                  <a:schemeClr val="accent1">
                    <a:lumMod val="75000"/>
                  </a:schemeClr>
                </a:solidFill>
              </a:rPr>
              <a:t>ne razdvaja fizički i nivo veze </a:t>
            </a:r>
            <a:r>
              <a:rPr lang="sr-Latn-CS" sz="2800" dirty="0" smtClean="0"/>
              <a:t>za podatke već se zajedno zovu pristupni sloj.</a:t>
            </a:r>
          </a:p>
          <a:p>
            <a:pPr lvl="1"/>
            <a:r>
              <a:rPr lang="sr-Latn-CS" dirty="0" smtClean="0"/>
              <a:t>Ta dva sloja su potpuno različita:</a:t>
            </a:r>
            <a:endParaRPr lang="sr-Latn-CS" dirty="0"/>
          </a:p>
          <a:p>
            <a:pPr lvl="2"/>
            <a:r>
              <a:rPr lang="sr-Latn-CS" sz="2200" dirty="0" smtClean="0"/>
              <a:t> </a:t>
            </a:r>
            <a:r>
              <a:rPr lang="sr-Latn-CS" sz="2200" dirty="0">
                <a:solidFill>
                  <a:schemeClr val="accent1">
                    <a:lumMod val="75000"/>
                  </a:schemeClr>
                </a:solidFill>
              </a:rPr>
              <a:t>Fizički se bavi svojstvima prenosnih medijuma</a:t>
            </a:r>
          </a:p>
          <a:p>
            <a:pPr lvl="2"/>
            <a:r>
              <a:rPr lang="sr-Latn-C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CS" sz="2200" dirty="0">
                <a:solidFill>
                  <a:schemeClr val="accent1">
                    <a:lumMod val="75000"/>
                  </a:schemeClr>
                </a:solidFill>
              </a:rPr>
              <a:t>Nivo veze pouzdanim prenosom preko fizičkog medijum</a:t>
            </a:r>
          </a:p>
          <a:p>
            <a:pPr marL="0" indent="0">
              <a:buNone/>
            </a:pPr>
            <a:endParaRPr lang="sv-SE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13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Latn-C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Latn-C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Latn-C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Mrežni hardver i softver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1840</Words>
  <Application>Microsoft Office PowerPoint</Application>
  <PresentationFormat>On-screen Show (4:3)</PresentationFormat>
  <Paragraphs>305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 Nedostaci TCP/IP</vt:lpstr>
      <vt:lpstr> </vt:lpstr>
      <vt:lpstr>Mrežni hardver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   Bezbednosna barijera (firewall)  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 Model komunikacionog sistem a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zorica</cp:lastModifiedBy>
  <cp:revision>220</cp:revision>
  <dcterms:created xsi:type="dcterms:W3CDTF">2021-02-24T10:06:34Z</dcterms:created>
  <dcterms:modified xsi:type="dcterms:W3CDTF">2021-10-29T10:22:33Z</dcterms:modified>
</cp:coreProperties>
</file>