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Umereni stil 2 – Naglašav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Čuvar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2E132-2264-4536-BFD9-239CCA6C4CD9}" type="datetimeFigureOut">
              <a:rPr lang="sr-Latn-RS" smtClean="0"/>
              <a:t>18.11.2021.</a:t>
            </a:fld>
            <a:endParaRPr lang="sr-Latn-RS"/>
          </a:p>
        </p:txBody>
      </p:sp>
      <p:sp>
        <p:nvSpPr>
          <p:cNvPr id="4" name="Čuvar mesta za sliku na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Čuvar mesta za napomen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6" name="Čuvar mesta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Čuvar mesta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B77B2-D079-4EC8-9A0A-C22873B21CCA}" type="slidenum">
              <a:rPr lang="sr-Latn-RS" smtClean="0"/>
              <a:t>‹#›</a:t>
            </a:fld>
            <a:endParaRPr lang="sr-Latn-RS"/>
          </a:p>
        </p:txBody>
      </p:sp>
    </p:spTree>
    <p:extLst>
      <p:ext uri="{BB962C8B-B14F-4D97-AF65-F5344CB8AC3E}">
        <p14:creationId xmlns:p14="http://schemas.microsoft.com/office/powerpoint/2010/main" val="402185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A15E91-D7E6-47FD-B56E-DFD7ED9D5058}"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5E91-D7E6-47FD-B56E-DFD7ED9D5058}"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5E91-D7E6-47FD-B56E-DFD7ED9D5058}"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5E91-D7E6-47FD-B56E-DFD7ED9D5058}"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5E91-D7E6-47FD-B56E-DFD7ED9D5058}"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5E91-D7E6-47FD-B56E-DFD7ED9D5058}"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5E91-D7E6-47FD-B56E-DFD7ED9D5058}"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5E91-D7E6-47FD-B56E-DFD7ED9D5058}"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5E91-D7E6-47FD-B56E-DFD7ED9D5058}"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5E91-D7E6-47FD-B56E-DFD7ED9D5058}" type="datetimeFigureOut">
              <a:rPr lang="en-US" smtClean="0"/>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A48954-81A8-4112-B426-0C1B2481C922}"/>
              </a:ext>
            </a:extLst>
          </p:cNvPr>
          <p:cNvSpPr>
            <a:spLocks noGrp="1"/>
          </p:cNvSpPr>
          <p:nvPr>
            <p:ph type="title"/>
          </p:nvPr>
        </p:nvSpPr>
        <p:spPr>
          <a:xfrm>
            <a:off x="457200" y="274638"/>
            <a:ext cx="8229600" cy="1930226"/>
          </a:xfrm>
        </p:spPr>
        <p:txBody>
          <a:bodyPr/>
          <a:lstStyle/>
          <a:p>
            <a:r>
              <a:rPr lang="sr-Cyrl-BA" dirty="0">
                <a:effectLst/>
              </a:rPr>
              <a:t>Врсте предаје </a:t>
            </a:r>
            <a:endParaRPr lang="sr-Latn-RS" dirty="0"/>
          </a:p>
        </p:txBody>
      </p:sp>
      <p:sp>
        <p:nvSpPr>
          <p:cNvPr id="3" name="Čuvar mesta za sadržaj 2">
            <a:extLst>
              <a:ext uri="{FF2B5EF4-FFF2-40B4-BE49-F238E27FC236}">
                <a16:creationId xmlns:a16="http://schemas.microsoft.com/office/drawing/2014/main" xmlns="" id="{859951AA-5618-491A-A6CE-EB0AE6D5CEA3}"/>
              </a:ext>
            </a:extLst>
          </p:cNvPr>
          <p:cNvSpPr>
            <a:spLocks noGrp="1"/>
          </p:cNvSpPr>
          <p:nvPr>
            <p:ph idx="1"/>
          </p:nvPr>
        </p:nvSpPr>
        <p:spPr>
          <a:xfrm>
            <a:off x="457200" y="1844824"/>
            <a:ext cx="8229600" cy="4281339"/>
          </a:xfrm>
        </p:spPr>
        <p:txBody>
          <a:bodyPr/>
          <a:lstStyle/>
          <a:p>
            <a:pPr marL="381000" indent="-381000" eaLnBrk="1" fontAlgn="auto" hangingPunct="1">
              <a:lnSpc>
                <a:spcPct val="80000"/>
              </a:lnSpc>
              <a:spcAft>
                <a:spcPts val="0"/>
              </a:spcAft>
              <a:buFont typeface="Wingdings 3"/>
              <a:buChar char=""/>
              <a:defRPr/>
            </a:pPr>
            <a:r>
              <a:rPr lang="sr-Latn-CS" sz="3200" b="1" i="1" dirty="0" err="1"/>
              <a:t>Traditio</a:t>
            </a:r>
            <a:r>
              <a:rPr lang="sr-Latn-CS" sz="3200" b="1" i="1" dirty="0"/>
              <a:t> </a:t>
            </a:r>
            <a:r>
              <a:rPr lang="sr-Latn-CS" sz="3200" b="1" i="1" dirty="0" err="1"/>
              <a:t>vera</a:t>
            </a:r>
            <a:r>
              <a:rPr lang="sr-Latn-CS" sz="3200" b="1" dirty="0"/>
              <a:t> (</a:t>
            </a:r>
            <a:r>
              <a:rPr lang="sr-Cyrl-BA" sz="3200" b="1" dirty="0"/>
              <a:t>обична предаја)</a:t>
            </a:r>
            <a:r>
              <a:rPr lang="sr-Latn-CS" sz="3200" b="1" dirty="0"/>
              <a:t>: </a:t>
            </a:r>
            <a:r>
              <a:rPr lang="sr-Cyrl-CS" sz="3200" dirty="0"/>
              <a:t>пренос непосредне државине; зависи од </a:t>
            </a:r>
            <a:r>
              <a:rPr lang="sr-Cyrl-CS" sz="3200" dirty="0" err="1"/>
              <a:t>осбина</a:t>
            </a:r>
            <a:r>
              <a:rPr lang="sr-Cyrl-CS" sz="3200" dirty="0"/>
              <a:t> </a:t>
            </a:r>
            <a:r>
              <a:rPr lang="sr-Cyrl-CS" sz="3200" dirty="0" err="1"/>
              <a:t>ставри</a:t>
            </a:r>
            <a:r>
              <a:rPr lang="sr-Cyrl-CS" sz="3200" dirty="0"/>
              <a:t>; омогућавање стицаоцу да успостави (непосредну државину на ствари)</a:t>
            </a:r>
          </a:p>
          <a:p>
            <a:pPr marL="381000" indent="-381000" eaLnBrk="1" fontAlgn="auto" hangingPunct="1">
              <a:lnSpc>
                <a:spcPct val="80000"/>
              </a:lnSpc>
              <a:spcAft>
                <a:spcPts val="0"/>
              </a:spcAft>
              <a:buFont typeface="Wingdings 3"/>
              <a:buChar char=""/>
              <a:defRPr/>
            </a:pPr>
            <a:r>
              <a:rPr lang="sr-Latn-CS" sz="3200" b="1" i="1" dirty="0" err="1"/>
              <a:t>Traditi</a:t>
            </a:r>
            <a:r>
              <a:rPr lang="sr-Cyrl-CS" sz="3200" b="1" i="1" dirty="0"/>
              <a:t>о</a:t>
            </a:r>
            <a:r>
              <a:rPr lang="sr-Latn-CS" sz="3200" b="1" i="1" dirty="0"/>
              <a:t> </a:t>
            </a:r>
            <a:r>
              <a:rPr lang="sr-Latn-CS" sz="3200" b="1" i="1" dirty="0" err="1"/>
              <a:t>simbolica</a:t>
            </a:r>
            <a:r>
              <a:rPr lang="sr-Latn-CS" sz="3200" b="1" i="1" dirty="0"/>
              <a:t> </a:t>
            </a:r>
            <a:r>
              <a:rPr lang="sr-Latn-CS" sz="3200" dirty="0"/>
              <a:t>(</a:t>
            </a:r>
            <a:r>
              <a:rPr lang="sr-Latn-CS" sz="3200" dirty="0" err="1"/>
              <a:t>симболична</a:t>
            </a:r>
            <a:r>
              <a:rPr lang="sr-Latn-CS" sz="3200" dirty="0"/>
              <a:t> </a:t>
            </a:r>
            <a:r>
              <a:rPr lang="sr-Latn-CS" sz="3200" dirty="0" err="1"/>
              <a:t>предаја</a:t>
            </a:r>
            <a:r>
              <a:rPr lang="sr-Latn-CS" sz="3200" dirty="0"/>
              <a:t>):</a:t>
            </a:r>
            <a:r>
              <a:rPr lang="sr-Latn-CS" sz="3200" b="1" dirty="0"/>
              <a:t> </a:t>
            </a:r>
            <a:r>
              <a:rPr lang="sr-Cyrl-CS" sz="3200" dirty="0"/>
              <a:t>предаја знацима</a:t>
            </a:r>
            <a:endParaRPr lang="sr-Cyrl-BA" sz="3200" dirty="0"/>
          </a:p>
          <a:p>
            <a:pPr marL="381000" indent="-381000" eaLnBrk="1" fontAlgn="auto" hangingPunct="1">
              <a:lnSpc>
                <a:spcPct val="80000"/>
              </a:lnSpc>
              <a:spcAft>
                <a:spcPts val="0"/>
              </a:spcAft>
              <a:buFont typeface="Wingdings 3"/>
              <a:buChar char=""/>
              <a:defRPr/>
            </a:pPr>
            <a:r>
              <a:rPr lang="sr-Cyrl-CS" sz="3200" b="1" i="1" dirty="0"/>
              <a:t>Т</a:t>
            </a:r>
            <a:r>
              <a:rPr lang="sr-Latn-CS" sz="3200" b="1" i="1" dirty="0" err="1"/>
              <a:t>raditio</a:t>
            </a:r>
            <a:r>
              <a:rPr lang="sr-Latn-CS" sz="3200" b="1" i="1" dirty="0"/>
              <a:t> </a:t>
            </a:r>
            <a:r>
              <a:rPr lang="sr-Latn-CS" sz="3200" b="1" i="1" dirty="0" err="1"/>
              <a:t>fictiva</a:t>
            </a:r>
            <a:r>
              <a:rPr lang="sr-Latn-CS" sz="3200" b="1" i="1" dirty="0"/>
              <a:t> </a:t>
            </a:r>
            <a:r>
              <a:rPr lang="sr-Latn-CS" sz="3200" dirty="0"/>
              <a:t>(</a:t>
            </a:r>
            <a:r>
              <a:rPr lang="sr-Latn-CS" sz="3200" dirty="0" err="1"/>
              <a:t>фиктивна</a:t>
            </a:r>
            <a:r>
              <a:rPr lang="sr-Latn-CS" sz="3200" dirty="0"/>
              <a:t> </a:t>
            </a:r>
            <a:r>
              <a:rPr lang="sr-Latn-CS" sz="3200" dirty="0" err="1"/>
              <a:t>предаја</a:t>
            </a:r>
            <a:r>
              <a:rPr lang="sr-Latn-CS" sz="3200" dirty="0"/>
              <a:t>): </a:t>
            </a:r>
            <a:r>
              <a:rPr lang="sr-Latn-CS" sz="3200" dirty="0" err="1"/>
              <a:t>право</a:t>
            </a:r>
            <a:r>
              <a:rPr lang="sr-Latn-CS" sz="3200" dirty="0"/>
              <a:t> </a:t>
            </a:r>
            <a:r>
              <a:rPr lang="sr-Latn-CS" sz="3200" dirty="0" err="1"/>
              <a:t>својине</a:t>
            </a:r>
            <a:r>
              <a:rPr lang="sr-Latn-CS" sz="3200" dirty="0"/>
              <a:t> </a:t>
            </a:r>
            <a:r>
              <a:rPr lang="sr-Latn-CS" sz="3200" dirty="0" err="1"/>
              <a:t>стиче</a:t>
            </a:r>
            <a:r>
              <a:rPr lang="sr-Latn-CS" sz="3200" dirty="0"/>
              <a:t> </a:t>
            </a:r>
            <a:r>
              <a:rPr lang="sr-Latn-CS" sz="3200" dirty="0" err="1"/>
              <a:t>се</a:t>
            </a:r>
            <a:r>
              <a:rPr lang="sr-Latn-CS" sz="3200" dirty="0"/>
              <a:t> </a:t>
            </a:r>
            <a:r>
              <a:rPr lang="sr-Latn-CS" sz="3200" dirty="0" err="1"/>
              <a:t>закључењем</a:t>
            </a:r>
            <a:r>
              <a:rPr lang="sr-Latn-CS" sz="3200" dirty="0"/>
              <a:t> </a:t>
            </a:r>
            <a:r>
              <a:rPr lang="sr-Latn-CS" sz="3200" dirty="0" err="1"/>
              <a:t>правног</a:t>
            </a:r>
            <a:r>
              <a:rPr lang="sr-Latn-CS" sz="3200" dirty="0"/>
              <a:t> </a:t>
            </a:r>
            <a:r>
              <a:rPr lang="sr-Latn-CS" sz="3200" dirty="0" err="1"/>
              <a:t>посла</a:t>
            </a:r>
            <a:endParaRPr lang="sr-Cyrl-CS" sz="3200" dirty="0"/>
          </a:p>
          <a:p>
            <a:endParaRPr lang="sr-Latn-RS" dirty="0"/>
          </a:p>
        </p:txBody>
      </p:sp>
    </p:spTree>
    <p:extLst>
      <p:ext uri="{BB962C8B-B14F-4D97-AF65-F5344CB8AC3E}">
        <p14:creationId xmlns:p14="http://schemas.microsoft.com/office/powerpoint/2010/main" val="357472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59285FB-1815-4211-98F6-4F61DC1E6E5C}"/>
              </a:ext>
            </a:extLst>
          </p:cNvPr>
          <p:cNvSpPr>
            <a:spLocks noGrp="1"/>
          </p:cNvSpPr>
          <p:nvPr>
            <p:ph type="title"/>
          </p:nvPr>
        </p:nvSpPr>
        <p:spPr>
          <a:xfrm>
            <a:off x="457200" y="274638"/>
            <a:ext cx="8229600" cy="1714202"/>
          </a:xfrm>
        </p:spPr>
        <p:txBody>
          <a:bodyPr/>
          <a:lstStyle/>
          <a:p>
            <a:r>
              <a:rPr lang="sr-Cyrl-BA" sz="4400" dirty="0">
                <a:effectLst/>
              </a:rPr>
              <a:t>Прерачунавање одржаја</a:t>
            </a:r>
            <a:endParaRPr lang="sr-Latn-RS" dirty="0"/>
          </a:p>
        </p:txBody>
      </p:sp>
      <p:sp>
        <p:nvSpPr>
          <p:cNvPr id="3" name="Čuvar mesta za sadržaj 2">
            <a:extLst>
              <a:ext uri="{FF2B5EF4-FFF2-40B4-BE49-F238E27FC236}">
                <a16:creationId xmlns:a16="http://schemas.microsoft.com/office/drawing/2014/main" xmlns="" id="{F35A2F6F-A42F-4FA3-99DF-682D1B6392CE}"/>
              </a:ext>
            </a:extLst>
          </p:cNvPr>
          <p:cNvSpPr>
            <a:spLocks noGrp="1"/>
          </p:cNvSpPr>
          <p:nvPr>
            <p:ph idx="1"/>
          </p:nvPr>
        </p:nvSpPr>
        <p:spPr>
          <a:xfrm>
            <a:off x="457200" y="1988840"/>
            <a:ext cx="8229600" cy="4137323"/>
          </a:xfrm>
        </p:spPr>
        <p:txBody>
          <a:bodyPr>
            <a:normAutofit fontScale="92500" lnSpcReduction="10000"/>
          </a:bodyPr>
          <a:lstStyle/>
          <a:p>
            <a:pPr eaLnBrk="1" hangingPunct="1">
              <a:lnSpc>
                <a:spcPct val="80000"/>
              </a:lnSpc>
            </a:pPr>
            <a:r>
              <a:rPr lang="sr-Cyrl-BA" sz="3200" dirty="0" err="1"/>
              <a:t>Прирачунавање</a:t>
            </a:r>
            <a:r>
              <a:rPr lang="sr-Cyrl-BA" sz="3200" dirty="0"/>
              <a:t> (акцесија) </a:t>
            </a:r>
            <a:r>
              <a:rPr lang="sr-Cyrl-BA" sz="3200" dirty="0" err="1"/>
              <a:t>времена</a:t>
            </a:r>
            <a:r>
              <a:rPr lang="sr-Cyrl-BA" sz="3200" dirty="0"/>
              <a:t> одржаја, тзв. </a:t>
            </a:r>
            <a:r>
              <a:rPr lang="sr-Cyrl-CS" sz="3200" dirty="0"/>
              <a:t>пропорционални </a:t>
            </a:r>
            <a:r>
              <a:rPr lang="sr-Cyrl-CS" sz="3200" dirty="0" err="1"/>
              <a:t>систе</a:t>
            </a:r>
            <a:r>
              <a:rPr lang="sr-Cyrl-BA" sz="3200" dirty="0"/>
              <a:t>м: У </a:t>
            </a:r>
            <a:r>
              <a:rPr lang="sr-Cyrl-BA" sz="3200" dirty="0" err="1"/>
              <a:t>време</a:t>
            </a:r>
            <a:r>
              <a:rPr lang="sr-Cyrl-BA" sz="3200" dirty="0"/>
              <a:t> одржаја урачунава се и </a:t>
            </a:r>
            <a:r>
              <a:rPr lang="sr-Cyrl-BA" sz="3200" dirty="0" err="1"/>
              <a:t>време</a:t>
            </a:r>
            <a:r>
              <a:rPr lang="sr-Cyrl-BA" sz="3200" dirty="0"/>
              <a:t> за које су претходници садашњег држаоца непрекидно држали ствар као законити и </a:t>
            </a:r>
            <a:r>
              <a:rPr lang="sr-Cyrl-BA" sz="3200" dirty="0" err="1"/>
              <a:t>савесни</a:t>
            </a:r>
            <a:r>
              <a:rPr lang="sr-Cyrl-BA" sz="3200" dirty="0"/>
              <a:t> самостални држаоци, односно као </a:t>
            </a:r>
            <a:r>
              <a:rPr lang="sr-Cyrl-BA" sz="3200" dirty="0" err="1"/>
              <a:t>савесни</a:t>
            </a:r>
            <a:r>
              <a:rPr lang="sr-Cyrl-BA" sz="3200" dirty="0"/>
              <a:t> </a:t>
            </a:r>
            <a:r>
              <a:rPr lang="sr-Cyrl-BA" sz="3200" dirty="0" err="1"/>
              <a:t>неманљиви</a:t>
            </a:r>
            <a:r>
              <a:rPr lang="sr-Cyrl-BA" sz="3200" dirty="0"/>
              <a:t> држаоци.</a:t>
            </a:r>
          </a:p>
          <a:p>
            <a:pPr eaLnBrk="1" hangingPunct="1">
              <a:lnSpc>
                <a:spcPct val="80000"/>
              </a:lnSpc>
            </a:pPr>
            <a:r>
              <a:rPr lang="sr-Cyrl-BA" sz="3200" dirty="0"/>
              <a:t>Урачунавање </a:t>
            </a:r>
            <a:r>
              <a:rPr lang="sr-Cyrl-BA" sz="3200" dirty="0" err="1"/>
              <a:t>времена</a:t>
            </a:r>
            <a:r>
              <a:rPr lang="sr-Cyrl-BA" sz="3200" dirty="0"/>
              <a:t> могуће је и уколико су држаоци различитог квалитета, при чему се </a:t>
            </a:r>
            <a:r>
              <a:rPr lang="sr-Cyrl-BA" sz="3200" dirty="0" err="1"/>
              <a:t>време</a:t>
            </a:r>
            <a:r>
              <a:rPr lang="sr-Cyrl-BA" sz="3200" dirty="0"/>
              <a:t> за које су држали претходници садашњег држаоца прерачунава у </a:t>
            </a:r>
            <a:r>
              <a:rPr lang="sr-Cyrl-BA" sz="3200" dirty="0" err="1"/>
              <a:t>време</a:t>
            </a:r>
            <a:r>
              <a:rPr lang="sr-Cyrl-BA" sz="3200" dirty="0"/>
              <a:t> потребно за одржај.</a:t>
            </a:r>
            <a:endParaRPr lang="sr-Cyrl-CS" sz="3200" dirty="0"/>
          </a:p>
          <a:p>
            <a:endParaRPr lang="sr-Latn-RS" dirty="0"/>
          </a:p>
        </p:txBody>
      </p:sp>
    </p:spTree>
    <p:extLst>
      <p:ext uri="{BB962C8B-B14F-4D97-AF65-F5344CB8AC3E}">
        <p14:creationId xmlns:p14="http://schemas.microsoft.com/office/powerpoint/2010/main" val="205664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04EC9C4-162C-447B-9E04-F3F2A70714E6}"/>
              </a:ext>
            </a:extLst>
          </p:cNvPr>
          <p:cNvSpPr>
            <a:spLocks noGrp="1"/>
          </p:cNvSpPr>
          <p:nvPr>
            <p:ph type="title"/>
          </p:nvPr>
        </p:nvSpPr>
        <p:spPr>
          <a:xfrm>
            <a:off x="457200" y="274638"/>
            <a:ext cx="8229600" cy="1714202"/>
          </a:xfrm>
        </p:spPr>
        <p:txBody>
          <a:bodyPr/>
          <a:lstStyle/>
          <a:p>
            <a:r>
              <a:rPr lang="sr-Cyrl-BA" dirty="0" err="1">
                <a:effectLst/>
              </a:rPr>
              <a:t>Прирачунавање</a:t>
            </a:r>
            <a:r>
              <a:rPr lang="sr-Cyrl-BA" dirty="0">
                <a:effectLst/>
              </a:rPr>
              <a:t> одржаја</a:t>
            </a:r>
            <a:endParaRPr lang="sr-Latn-RS" dirty="0"/>
          </a:p>
        </p:txBody>
      </p:sp>
      <p:sp>
        <p:nvSpPr>
          <p:cNvPr id="3" name="Čuvar mesta za sadržaj 2">
            <a:extLst>
              <a:ext uri="{FF2B5EF4-FFF2-40B4-BE49-F238E27FC236}">
                <a16:creationId xmlns:a16="http://schemas.microsoft.com/office/drawing/2014/main" xmlns="" id="{90BB97F0-6662-457C-85A8-45CEABE62F7C}"/>
              </a:ext>
            </a:extLst>
          </p:cNvPr>
          <p:cNvSpPr>
            <a:spLocks noGrp="1"/>
          </p:cNvSpPr>
          <p:nvPr>
            <p:ph idx="1"/>
          </p:nvPr>
        </p:nvSpPr>
        <p:spPr>
          <a:xfrm>
            <a:off x="457200" y="1988840"/>
            <a:ext cx="8229600" cy="4137323"/>
          </a:xfrm>
        </p:spPr>
        <p:txBody>
          <a:bodyPr>
            <a:normAutofit lnSpcReduction="10000"/>
          </a:bodyPr>
          <a:lstStyle/>
          <a:p>
            <a:r>
              <a:rPr lang="sr-Cyrl-CS" sz="3200" dirty="0"/>
              <a:t>Ако су државине претходника и следбеника подесне за различите видове одржаја са различитим роковима, време претходника прирачунава се следбенику умањено онолико пута колико пута је рок претходника дужи од рока следбеника односно увећано онолико пута колико пута је рок претходника краћи од рока следбеника.</a:t>
            </a:r>
          </a:p>
          <a:p>
            <a:endParaRPr lang="sr-Latn-RS" dirty="0"/>
          </a:p>
        </p:txBody>
      </p:sp>
    </p:spTree>
    <p:extLst>
      <p:ext uri="{BB962C8B-B14F-4D97-AF65-F5344CB8AC3E}">
        <p14:creationId xmlns:p14="http://schemas.microsoft.com/office/powerpoint/2010/main" val="346197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ED2E6B9-41C5-400C-B55D-0BEF76C50F73}"/>
              </a:ext>
            </a:extLst>
          </p:cNvPr>
          <p:cNvSpPr>
            <a:spLocks noGrp="1"/>
          </p:cNvSpPr>
          <p:nvPr>
            <p:ph type="title"/>
          </p:nvPr>
        </p:nvSpPr>
        <p:spPr>
          <a:xfrm>
            <a:off x="457200" y="274638"/>
            <a:ext cx="8229600" cy="1714202"/>
          </a:xfrm>
        </p:spPr>
        <p:txBody>
          <a:bodyPr/>
          <a:lstStyle/>
          <a:p>
            <a:r>
              <a:rPr lang="sr-Cyrl-BA" sz="4400" dirty="0">
                <a:effectLst/>
              </a:rPr>
              <a:t>Прекид и застој </a:t>
            </a:r>
            <a:r>
              <a:rPr lang="sr-Cyrl-BA" sz="4400" dirty="0" err="1">
                <a:effectLst/>
              </a:rPr>
              <a:t>времена</a:t>
            </a:r>
            <a:r>
              <a:rPr lang="sr-Cyrl-BA" sz="4400" dirty="0">
                <a:effectLst/>
              </a:rPr>
              <a:t> одржаја</a:t>
            </a:r>
            <a:endParaRPr lang="sr-Latn-RS" dirty="0"/>
          </a:p>
        </p:txBody>
      </p:sp>
      <p:sp>
        <p:nvSpPr>
          <p:cNvPr id="3" name="Čuvar mesta za sadržaj 2">
            <a:extLst>
              <a:ext uri="{FF2B5EF4-FFF2-40B4-BE49-F238E27FC236}">
                <a16:creationId xmlns:a16="http://schemas.microsoft.com/office/drawing/2014/main" xmlns="" id="{7A7E9177-8DB3-4024-A8C8-9A54FB3F2AC8}"/>
              </a:ext>
            </a:extLst>
          </p:cNvPr>
          <p:cNvSpPr>
            <a:spLocks noGrp="1"/>
          </p:cNvSpPr>
          <p:nvPr>
            <p:ph idx="1"/>
          </p:nvPr>
        </p:nvSpPr>
        <p:spPr>
          <a:xfrm>
            <a:off x="457200" y="1628800"/>
            <a:ext cx="8229600" cy="4497363"/>
          </a:xfrm>
        </p:spPr>
        <p:txBody>
          <a:bodyPr>
            <a:normAutofit fontScale="77500" lnSpcReduction="20000"/>
          </a:bodyPr>
          <a:lstStyle/>
          <a:p>
            <a:pPr marL="609600" indent="-609600" eaLnBrk="1" hangingPunct="1">
              <a:lnSpc>
                <a:spcPct val="80000"/>
              </a:lnSpc>
            </a:pPr>
            <a:r>
              <a:rPr lang="sr-Cyrl-BA" sz="3200" dirty="0"/>
              <a:t>На прекид и застој </a:t>
            </a:r>
            <a:r>
              <a:rPr lang="sr-Cyrl-BA" sz="3200" dirty="0" err="1"/>
              <a:t>времена</a:t>
            </a:r>
            <a:r>
              <a:rPr lang="sr-Cyrl-BA" sz="3200" dirty="0"/>
              <a:t> одржаја </a:t>
            </a:r>
            <a:r>
              <a:rPr lang="sr-Cyrl-BA" sz="3200" dirty="0" err="1"/>
              <a:t>примењују</a:t>
            </a:r>
            <a:r>
              <a:rPr lang="sr-Cyrl-BA" sz="3200" dirty="0"/>
              <a:t> се одредбе о прекиду и застоју </a:t>
            </a:r>
            <a:r>
              <a:rPr lang="sr-Cyrl-BA" sz="3200" dirty="0" err="1"/>
              <a:t>протека</a:t>
            </a:r>
            <a:r>
              <a:rPr lang="sr-Cyrl-BA" sz="3200" dirty="0"/>
              <a:t> рокова за </a:t>
            </a:r>
            <a:r>
              <a:rPr lang="sr-Cyrl-BA" sz="3200" dirty="0" err="1"/>
              <a:t>застару</a:t>
            </a:r>
            <a:r>
              <a:rPr lang="sr-Cyrl-BA" sz="3200" dirty="0"/>
              <a:t> потраживања (одредбе ЗОО).</a:t>
            </a:r>
            <a:endParaRPr lang="en-US" sz="3200" dirty="0"/>
          </a:p>
          <a:p>
            <a:pPr marL="609600" indent="-609600" eaLnBrk="1" hangingPunct="1">
              <a:lnSpc>
                <a:spcPct val="80000"/>
              </a:lnSpc>
            </a:pPr>
            <a:r>
              <a:rPr lang="sr-Cyrl-BA" sz="3200" dirty="0"/>
              <a:t>Код прекида протекло </a:t>
            </a:r>
            <a:r>
              <a:rPr lang="sr-Cyrl-BA" sz="3200" dirty="0" err="1"/>
              <a:t>време</a:t>
            </a:r>
            <a:r>
              <a:rPr lang="sr-Cyrl-BA" sz="3200" dirty="0"/>
              <a:t> се губи тако да у случају поновног успостављања државине почиње тећи нови рок. Код застоја рок не тече за </a:t>
            </a:r>
            <a:r>
              <a:rPr lang="sr-Cyrl-BA" sz="3200" dirty="0" err="1"/>
              <a:t>време</a:t>
            </a:r>
            <a:r>
              <a:rPr lang="sr-Cyrl-BA" sz="3200" dirty="0"/>
              <a:t> застоја, а протекло </a:t>
            </a:r>
            <a:r>
              <a:rPr lang="sr-Cyrl-BA" sz="3200" dirty="0" err="1"/>
              <a:t>време</a:t>
            </a:r>
            <a:r>
              <a:rPr lang="sr-Cyrl-BA" sz="3200" dirty="0"/>
              <a:t> се урачунава у укупно </a:t>
            </a:r>
            <a:r>
              <a:rPr lang="sr-Cyrl-BA" sz="3200" dirty="0" err="1"/>
              <a:t>време</a:t>
            </a:r>
            <a:r>
              <a:rPr lang="sr-Cyrl-BA" sz="3200" dirty="0"/>
              <a:t> потребно за одржај.</a:t>
            </a:r>
          </a:p>
          <a:p>
            <a:pPr marL="609600" indent="-609600" eaLnBrk="1" hangingPunct="1">
              <a:lnSpc>
                <a:spcPct val="80000"/>
              </a:lnSpc>
            </a:pPr>
            <a:r>
              <a:rPr lang="sr-Cyrl-BA" sz="3200" dirty="0"/>
              <a:t>Прекид:</a:t>
            </a:r>
          </a:p>
          <a:p>
            <a:pPr marL="609600" indent="-609600" eaLnBrk="1" hangingPunct="1">
              <a:lnSpc>
                <a:spcPct val="80000"/>
              </a:lnSpc>
              <a:buFont typeface="Wingdings" pitchFamily="2" charset="2"/>
              <a:buAutoNum type="arabicPeriod"/>
            </a:pPr>
            <a:r>
              <a:rPr lang="sr-Cyrl-BA" sz="3200" dirty="0"/>
              <a:t>Када држалац призна да није власник,</a:t>
            </a:r>
          </a:p>
          <a:p>
            <a:pPr marL="609600" indent="-609600" eaLnBrk="1" hangingPunct="1">
              <a:lnSpc>
                <a:spcPct val="80000"/>
              </a:lnSpc>
              <a:buFont typeface="Wingdings" pitchFamily="2" charset="2"/>
              <a:buAutoNum type="arabicPeriod"/>
            </a:pPr>
            <a:r>
              <a:rPr lang="sr-Cyrl-BA" sz="3200" dirty="0"/>
              <a:t>Када држалац сазна да није власник,</a:t>
            </a:r>
          </a:p>
          <a:p>
            <a:pPr marL="609600" indent="-609600" eaLnBrk="1" hangingPunct="1">
              <a:lnSpc>
                <a:spcPct val="80000"/>
              </a:lnSpc>
              <a:buFont typeface="Wingdings" pitchFamily="2" charset="2"/>
              <a:buAutoNum type="arabicPeriod"/>
            </a:pPr>
            <a:r>
              <a:rPr lang="sr-Cyrl-BA" sz="3200" dirty="0"/>
              <a:t>Када треће лице постане власник,</a:t>
            </a:r>
          </a:p>
          <a:p>
            <a:pPr marL="609600" indent="-609600" eaLnBrk="1" hangingPunct="1">
              <a:lnSpc>
                <a:spcPct val="80000"/>
              </a:lnSpc>
              <a:buFont typeface="Wingdings" pitchFamily="2" charset="2"/>
              <a:buAutoNum type="arabicPeriod"/>
            </a:pPr>
            <a:r>
              <a:rPr lang="sr-Cyrl-BA" sz="3200" dirty="0"/>
              <a:t>Када држалац изгуби државину,</a:t>
            </a:r>
          </a:p>
          <a:p>
            <a:pPr marL="609600" indent="-609600" eaLnBrk="1" hangingPunct="1">
              <a:lnSpc>
                <a:spcPct val="80000"/>
              </a:lnSpc>
              <a:buFont typeface="Wingdings" pitchFamily="2" charset="2"/>
              <a:buAutoNum type="arabicPeriod"/>
            </a:pPr>
            <a:r>
              <a:rPr lang="sr-Cyrl-BA" sz="3200" dirty="0"/>
              <a:t>Када ствар не може бити предмет државине,</a:t>
            </a:r>
          </a:p>
          <a:p>
            <a:pPr marL="609600" indent="-609600" eaLnBrk="1" hangingPunct="1">
              <a:lnSpc>
                <a:spcPct val="80000"/>
              </a:lnSpc>
              <a:buFont typeface="Wingdings" pitchFamily="2" charset="2"/>
              <a:buAutoNum type="arabicPeriod"/>
            </a:pPr>
            <a:r>
              <a:rPr lang="sr-Cyrl-BA" sz="3200" dirty="0"/>
              <a:t>Подизањем тужбе за повраћај ствари, ако тужилац успе у спору.</a:t>
            </a:r>
            <a:endParaRPr lang="en-US" sz="3200" dirty="0"/>
          </a:p>
          <a:p>
            <a:endParaRPr lang="sr-Latn-RS" dirty="0"/>
          </a:p>
        </p:txBody>
      </p:sp>
    </p:spTree>
    <p:extLst>
      <p:ext uri="{BB962C8B-B14F-4D97-AF65-F5344CB8AC3E}">
        <p14:creationId xmlns:p14="http://schemas.microsoft.com/office/powerpoint/2010/main" val="309917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0920F2A-95BB-4EE5-A244-393A86686E0B}"/>
              </a:ext>
            </a:extLst>
          </p:cNvPr>
          <p:cNvSpPr>
            <a:spLocks noGrp="1"/>
          </p:cNvSpPr>
          <p:nvPr>
            <p:ph type="title"/>
          </p:nvPr>
        </p:nvSpPr>
        <p:spPr>
          <a:xfrm>
            <a:off x="457200" y="274638"/>
            <a:ext cx="8229600" cy="1930226"/>
          </a:xfrm>
        </p:spPr>
        <p:txBody>
          <a:bodyPr/>
          <a:lstStyle/>
          <a:p>
            <a:r>
              <a:rPr lang="sr-Cyrl-BA" dirty="0">
                <a:effectLst/>
              </a:rPr>
              <a:t>Застој </a:t>
            </a:r>
            <a:r>
              <a:rPr lang="sr-Cyrl-BA" dirty="0" err="1">
                <a:effectLst/>
              </a:rPr>
              <a:t>времена</a:t>
            </a:r>
            <a:r>
              <a:rPr lang="sr-Cyrl-BA" dirty="0">
                <a:effectLst/>
              </a:rPr>
              <a:t> одржаја</a:t>
            </a:r>
            <a:endParaRPr lang="sr-Latn-RS" dirty="0"/>
          </a:p>
        </p:txBody>
      </p:sp>
      <p:sp>
        <p:nvSpPr>
          <p:cNvPr id="3" name="Čuvar mesta za sadržaj 2">
            <a:extLst>
              <a:ext uri="{FF2B5EF4-FFF2-40B4-BE49-F238E27FC236}">
                <a16:creationId xmlns:a16="http://schemas.microsoft.com/office/drawing/2014/main" xmlns="" id="{7223FF45-B325-482D-969E-D79E969B3A9B}"/>
              </a:ext>
            </a:extLst>
          </p:cNvPr>
          <p:cNvSpPr>
            <a:spLocks noGrp="1"/>
          </p:cNvSpPr>
          <p:nvPr>
            <p:ph idx="1"/>
          </p:nvPr>
        </p:nvSpPr>
        <p:spPr>
          <a:xfrm>
            <a:off x="457200" y="1916832"/>
            <a:ext cx="8229600" cy="4209331"/>
          </a:xfrm>
        </p:spPr>
        <p:txBody>
          <a:bodyPr>
            <a:normAutofit fontScale="92500" lnSpcReduction="20000"/>
          </a:bodyPr>
          <a:lstStyle/>
          <a:p>
            <a:pPr marL="609600" indent="-609600" eaLnBrk="1" hangingPunct="1">
              <a:lnSpc>
                <a:spcPct val="80000"/>
              </a:lnSpc>
            </a:pPr>
            <a:r>
              <a:rPr lang="sr-Cyrl-BA" sz="3200" dirty="0"/>
              <a:t>Застој (обустава, суспензија) </a:t>
            </a:r>
            <a:r>
              <a:rPr lang="sr-Cyrl-BA" sz="3200" dirty="0" err="1"/>
              <a:t>времена</a:t>
            </a:r>
            <a:r>
              <a:rPr lang="sr-Cyrl-BA" sz="3200" dirty="0"/>
              <a:t> одржаја. </a:t>
            </a:r>
            <a:r>
              <a:rPr lang="sr-Cyrl-BA" sz="3200" dirty="0" err="1"/>
              <a:t>Време</a:t>
            </a:r>
            <a:r>
              <a:rPr lang="sr-Cyrl-BA" sz="3200" dirty="0"/>
              <a:t> потребно за одржај не тече:</a:t>
            </a:r>
          </a:p>
          <a:p>
            <a:pPr marL="609600" indent="-609600" eaLnBrk="1" hangingPunct="1">
              <a:lnSpc>
                <a:spcPct val="80000"/>
              </a:lnSpc>
              <a:buFont typeface="Wingdings" pitchFamily="2" charset="2"/>
              <a:buAutoNum type="arabicPeriod"/>
            </a:pPr>
            <a:r>
              <a:rPr lang="sr-Cyrl-BA" sz="3200" dirty="0"/>
              <a:t>Између брачних супружника,</a:t>
            </a:r>
          </a:p>
          <a:p>
            <a:pPr marL="609600" indent="-609600" eaLnBrk="1" hangingPunct="1">
              <a:lnSpc>
                <a:spcPct val="80000"/>
              </a:lnSpc>
              <a:buFont typeface="Wingdings" pitchFamily="2" charset="2"/>
              <a:buAutoNum type="arabicPeriod"/>
            </a:pPr>
            <a:r>
              <a:rPr lang="sr-Cyrl-BA" sz="3200" dirty="0"/>
              <a:t>Између родитеља и деце док траје родитељско право,</a:t>
            </a:r>
          </a:p>
          <a:p>
            <a:pPr marL="609600" indent="-609600" eaLnBrk="1" hangingPunct="1">
              <a:lnSpc>
                <a:spcPct val="80000"/>
              </a:lnSpc>
              <a:buFont typeface="Wingdings" pitchFamily="2" charset="2"/>
              <a:buAutoNum type="arabicPeriod"/>
            </a:pPr>
            <a:r>
              <a:rPr lang="sr-Cyrl-BA" sz="3200" dirty="0"/>
              <a:t>Између штићеника и органа старатељства,</a:t>
            </a:r>
          </a:p>
          <a:p>
            <a:pPr marL="609600" indent="-609600" eaLnBrk="1" hangingPunct="1">
              <a:lnSpc>
                <a:spcPct val="80000"/>
              </a:lnSpc>
              <a:buFont typeface="Wingdings" pitchFamily="2" charset="2"/>
              <a:buAutoNum type="arabicPeriod"/>
            </a:pPr>
            <a:r>
              <a:rPr lang="sr-Cyrl-BA" sz="3200" dirty="0"/>
              <a:t>Против власника који се налази на војној дужности за </a:t>
            </a:r>
            <a:r>
              <a:rPr lang="sr-Cyrl-BA" sz="3200" dirty="0" err="1"/>
              <a:t>време</a:t>
            </a:r>
            <a:r>
              <a:rPr lang="sr-Cyrl-BA" sz="3200" dirty="0"/>
              <a:t> мобилизације, непосредне ратне опасности или рата,</a:t>
            </a:r>
          </a:p>
          <a:p>
            <a:pPr marL="609600" indent="-609600" eaLnBrk="1" hangingPunct="1">
              <a:lnSpc>
                <a:spcPct val="80000"/>
              </a:lnSpc>
              <a:buFont typeface="Wingdings" pitchFamily="2" charset="2"/>
              <a:buAutoNum type="arabicPeriod"/>
            </a:pPr>
            <a:r>
              <a:rPr lang="sr-Cyrl-BA" sz="3200" dirty="0"/>
              <a:t>Против лица у радном односу у туђем домаћинству и</a:t>
            </a:r>
          </a:p>
          <a:p>
            <a:pPr marL="609600" indent="-609600" eaLnBrk="1" hangingPunct="1">
              <a:lnSpc>
                <a:spcPct val="80000"/>
              </a:lnSpc>
              <a:buFont typeface="Wingdings" pitchFamily="2" charset="2"/>
              <a:buAutoNum type="arabicPeriod"/>
            </a:pPr>
            <a:r>
              <a:rPr lang="sr-Cyrl-BA" sz="3200" dirty="0"/>
              <a:t>За </a:t>
            </a:r>
            <a:r>
              <a:rPr lang="sr-Cyrl-BA" sz="3200" dirty="0" err="1"/>
              <a:t>време</a:t>
            </a:r>
            <a:r>
              <a:rPr lang="sr-Cyrl-BA" sz="3200" dirty="0"/>
              <a:t> када власник није био у могућности </a:t>
            </a:r>
            <a:r>
              <a:rPr lang="sr-Cyrl-BA" sz="3200" dirty="0" err="1"/>
              <a:t>захтевати</a:t>
            </a:r>
            <a:r>
              <a:rPr lang="sr-Cyrl-BA" sz="3200" dirty="0"/>
              <a:t> судску заштиту свога права.</a:t>
            </a:r>
            <a:endParaRPr lang="en-US" sz="3200" dirty="0"/>
          </a:p>
          <a:p>
            <a:endParaRPr lang="sr-Latn-RS" dirty="0"/>
          </a:p>
        </p:txBody>
      </p:sp>
    </p:spTree>
    <p:extLst>
      <p:ext uri="{BB962C8B-B14F-4D97-AF65-F5344CB8AC3E}">
        <p14:creationId xmlns:p14="http://schemas.microsoft.com/office/powerpoint/2010/main" val="384785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9F47306-3234-450E-94B3-472B7EA21F24}"/>
              </a:ext>
            </a:extLst>
          </p:cNvPr>
          <p:cNvSpPr>
            <a:spLocks noGrp="1"/>
          </p:cNvSpPr>
          <p:nvPr>
            <p:ph type="title"/>
          </p:nvPr>
        </p:nvSpPr>
        <p:spPr>
          <a:xfrm>
            <a:off x="457200" y="274638"/>
            <a:ext cx="8229600" cy="1786210"/>
          </a:xfrm>
        </p:spPr>
        <p:txBody>
          <a:bodyPr/>
          <a:lstStyle/>
          <a:p>
            <a:r>
              <a:rPr lang="sr-Cyrl-BA" dirty="0">
                <a:effectLst/>
              </a:rPr>
              <a:t>Грађење на туђем земљишту</a:t>
            </a:r>
            <a:endParaRPr lang="sr-Latn-RS" dirty="0"/>
          </a:p>
        </p:txBody>
      </p:sp>
      <p:sp>
        <p:nvSpPr>
          <p:cNvPr id="3" name="Čuvar mesta za sadržaj 2">
            <a:extLst>
              <a:ext uri="{FF2B5EF4-FFF2-40B4-BE49-F238E27FC236}">
                <a16:creationId xmlns:a16="http://schemas.microsoft.com/office/drawing/2014/main" xmlns="" id="{B01157C6-7AC5-4F5C-AA7C-F8299295AE45}"/>
              </a:ext>
            </a:extLst>
          </p:cNvPr>
          <p:cNvSpPr>
            <a:spLocks noGrp="1"/>
          </p:cNvSpPr>
          <p:nvPr>
            <p:ph idx="1"/>
          </p:nvPr>
        </p:nvSpPr>
        <p:spPr>
          <a:xfrm>
            <a:off x="457200" y="1844824"/>
            <a:ext cx="8229600" cy="4281339"/>
          </a:xfrm>
        </p:spPr>
        <p:txBody>
          <a:bodyPr>
            <a:normAutofit fontScale="77500" lnSpcReduction="20000"/>
          </a:bodyPr>
          <a:lstStyle/>
          <a:p>
            <a:pPr marL="609600" indent="-609600" eaLnBrk="1" fontAlgn="auto" hangingPunct="1">
              <a:lnSpc>
                <a:spcPct val="80000"/>
              </a:lnSpc>
              <a:spcAft>
                <a:spcPts val="0"/>
              </a:spcAft>
              <a:buFont typeface="Wingdings" pitchFamily="2" charset="2"/>
              <a:buAutoNum type="arabicPeriod"/>
              <a:defRPr/>
            </a:pPr>
            <a:r>
              <a:rPr lang="sr-Cyrl-BA" sz="3200" dirty="0"/>
              <a:t>Без обзира на </a:t>
            </a:r>
            <a:r>
              <a:rPr lang="sr-Cyrl-BA" sz="3200" dirty="0" err="1"/>
              <a:t>савесност</a:t>
            </a:r>
            <a:r>
              <a:rPr lang="sr-Cyrl-BA" sz="3200" dirty="0"/>
              <a:t> власника земљишта и градитеља: земљиште са зградом припада власнику земљишта, а градитељ има право на накнаду;</a:t>
            </a:r>
          </a:p>
          <a:p>
            <a:pPr marL="609600" indent="-609600" eaLnBrk="1" fontAlgn="auto" hangingPunct="1">
              <a:lnSpc>
                <a:spcPct val="80000"/>
              </a:lnSpc>
              <a:spcAft>
                <a:spcPts val="0"/>
              </a:spcAft>
              <a:buFont typeface="Wingdings" pitchFamily="2" charset="2"/>
              <a:buAutoNum type="arabicPeriod"/>
              <a:defRPr/>
            </a:pPr>
            <a:r>
              <a:rPr lang="sr-Cyrl-BA" sz="3200" dirty="0"/>
              <a:t>Ако је градитељ </a:t>
            </a:r>
            <a:r>
              <a:rPr lang="sr-Cyrl-BA" sz="3200" dirty="0" err="1"/>
              <a:t>несавестан</a:t>
            </a:r>
            <a:r>
              <a:rPr lang="sr-Cyrl-BA" sz="3200" dirty="0"/>
              <a:t> власник земљишта има право избора: а) земљиште са зградом припада власнику земљишта, а градитељу припада накнада, б) успостављање пређашњег стања или в) откуп земљишта по тржишној </a:t>
            </a:r>
            <a:r>
              <a:rPr lang="sr-Cyrl-BA" sz="3200" dirty="0" err="1"/>
              <a:t>цени</a:t>
            </a:r>
            <a:r>
              <a:rPr lang="sr-Cyrl-BA" sz="3200" dirty="0"/>
              <a:t>. У случају под б) и в) власник земљишта има право на накнаду штете;</a:t>
            </a:r>
          </a:p>
          <a:p>
            <a:pPr marL="609600" indent="-609600" eaLnBrk="1" fontAlgn="auto" hangingPunct="1">
              <a:lnSpc>
                <a:spcPct val="80000"/>
              </a:lnSpc>
              <a:spcAft>
                <a:spcPts val="0"/>
              </a:spcAft>
              <a:buFont typeface="Wingdings" pitchFamily="2" charset="2"/>
              <a:buAutoNum type="arabicPeriod"/>
              <a:defRPr/>
            </a:pPr>
            <a:r>
              <a:rPr lang="sr-Cyrl-BA" sz="3200" dirty="0"/>
              <a:t>Власник земљишта </a:t>
            </a:r>
            <a:r>
              <a:rPr lang="sr-Cyrl-BA" sz="3200" dirty="0" err="1"/>
              <a:t>несавестан</a:t>
            </a:r>
            <a:r>
              <a:rPr lang="sr-Cyrl-BA" sz="3200" dirty="0"/>
              <a:t> – градитељ </a:t>
            </a:r>
            <a:r>
              <a:rPr lang="sr-Cyrl-BA" sz="3200" dirty="0" err="1"/>
              <a:t>савестан</a:t>
            </a:r>
            <a:r>
              <a:rPr lang="sr-Cyrl-BA" sz="3200" dirty="0"/>
              <a:t>: зграда са земљиштем потребним за редовну употребу </a:t>
            </a:r>
            <a:r>
              <a:rPr lang="sr-Cyrl-BA" sz="3200" b="1" dirty="0"/>
              <a:t>припада градитељу</a:t>
            </a:r>
            <a:r>
              <a:rPr lang="sr-Cyrl-BA" sz="3200" dirty="0"/>
              <a:t>, а власнику земљишта припада накнада тржишне </a:t>
            </a:r>
            <a:r>
              <a:rPr lang="sr-Cyrl-BA" sz="3200" dirty="0" err="1"/>
              <a:t>вредности</a:t>
            </a:r>
            <a:r>
              <a:rPr lang="sr-Cyrl-BA" sz="3200" dirty="0"/>
              <a:t> земљишта;</a:t>
            </a:r>
          </a:p>
          <a:p>
            <a:pPr marL="609600" indent="-609600" eaLnBrk="1" fontAlgn="auto" hangingPunct="1">
              <a:lnSpc>
                <a:spcPct val="80000"/>
              </a:lnSpc>
              <a:spcAft>
                <a:spcPts val="0"/>
              </a:spcAft>
              <a:buFont typeface="Wingdings" pitchFamily="2" charset="2"/>
              <a:buAutoNum type="arabicPeriod"/>
              <a:defRPr/>
            </a:pPr>
            <a:r>
              <a:rPr lang="sr-Cyrl-BA" sz="3200" dirty="0"/>
              <a:t>Власник земљишта </a:t>
            </a:r>
            <a:r>
              <a:rPr lang="sr-Cyrl-BA" sz="3200" dirty="0" err="1"/>
              <a:t>несавестан</a:t>
            </a:r>
            <a:r>
              <a:rPr lang="sr-Cyrl-BA" sz="3200" dirty="0"/>
              <a:t> – градитељ </a:t>
            </a:r>
            <a:r>
              <a:rPr lang="sr-Cyrl-BA" sz="3200" dirty="0" err="1"/>
              <a:t>несавестан</a:t>
            </a:r>
            <a:r>
              <a:rPr lang="sr-Cyrl-BA" sz="3200" dirty="0"/>
              <a:t>: као под 2 осим успостављања пређашњег стања.</a:t>
            </a:r>
          </a:p>
          <a:p>
            <a:endParaRPr lang="sr-Latn-RS" dirty="0"/>
          </a:p>
        </p:txBody>
      </p:sp>
    </p:spTree>
    <p:extLst>
      <p:ext uri="{BB962C8B-B14F-4D97-AF65-F5344CB8AC3E}">
        <p14:creationId xmlns:p14="http://schemas.microsoft.com/office/powerpoint/2010/main" val="327814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9E5CDE2-DB61-4613-9911-A54101750C65}"/>
              </a:ext>
            </a:extLst>
          </p:cNvPr>
          <p:cNvSpPr>
            <a:spLocks noGrp="1"/>
          </p:cNvSpPr>
          <p:nvPr>
            <p:ph type="title"/>
          </p:nvPr>
        </p:nvSpPr>
        <p:spPr>
          <a:xfrm>
            <a:off x="457200" y="274638"/>
            <a:ext cx="8229600" cy="1858218"/>
          </a:xfrm>
        </p:spPr>
        <p:txBody>
          <a:bodyPr/>
          <a:lstStyle/>
          <a:p>
            <a:r>
              <a:rPr lang="sr-Latn-RS" i="1" dirty="0" err="1">
                <a:effectLst/>
              </a:rPr>
              <a:t>Traditio</a:t>
            </a:r>
            <a:r>
              <a:rPr lang="sr-Latn-RS" i="1" dirty="0">
                <a:effectLst/>
              </a:rPr>
              <a:t> </a:t>
            </a:r>
            <a:r>
              <a:rPr lang="sr-Latn-RS" i="1" dirty="0" err="1">
                <a:effectLst/>
              </a:rPr>
              <a:t>fictiva</a:t>
            </a:r>
            <a:endParaRPr lang="sr-Latn-RS" dirty="0"/>
          </a:p>
        </p:txBody>
      </p:sp>
      <p:sp>
        <p:nvSpPr>
          <p:cNvPr id="3" name="Čuvar mesta za sadržaj 2">
            <a:extLst>
              <a:ext uri="{FF2B5EF4-FFF2-40B4-BE49-F238E27FC236}">
                <a16:creationId xmlns:a16="http://schemas.microsoft.com/office/drawing/2014/main" xmlns="" id="{05F74316-42C0-450B-ADCD-B13B3B6042FE}"/>
              </a:ext>
            </a:extLst>
          </p:cNvPr>
          <p:cNvSpPr>
            <a:spLocks noGrp="1"/>
          </p:cNvSpPr>
          <p:nvPr>
            <p:ph idx="1"/>
          </p:nvPr>
        </p:nvSpPr>
        <p:spPr>
          <a:xfrm>
            <a:off x="457200" y="1844824"/>
            <a:ext cx="8229600" cy="4281339"/>
          </a:xfrm>
        </p:spPr>
        <p:txBody>
          <a:bodyPr>
            <a:normAutofit fontScale="77500" lnSpcReduction="20000"/>
          </a:bodyPr>
          <a:lstStyle/>
          <a:p>
            <a:pPr marL="381000" indent="-381000" eaLnBrk="1" fontAlgn="auto" hangingPunct="1">
              <a:lnSpc>
                <a:spcPct val="80000"/>
              </a:lnSpc>
              <a:spcAft>
                <a:spcPts val="0"/>
              </a:spcAft>
              <a:buFontTx/>
              <a:buAutoNum type="arabicPeriod"/>
              <a:defRPr/>
            </a:pPr>
            <a:r>
              <a:rPr lang="sr-Latn-CS" sz="3200" b="1" i="1" dirty="0" err="1"/>
              <a:t>constitutum</a:t>
            </a:r>
            <a:r>
              <a:rPr lang="sr-Latn-CS" sz="3200" b="1" i="1" dirty="0"/>
              <a:t> </a:t>
            </a:r>
            <a:r>
              <a:rPr lang="sr-Latn-CS" sz="3200" b="1" i="1" dirty="0" err="1"/>
              <a:t>posessorium</a:t>
            </a:r>
            <a:r>
              <a:rPr lang="sr-Latn-CS" sz="3200" b="1" i="1" dirty="0"/>
              <a:t>: </a:t>
            </a:r>
            <a:r>
              <a:rPr lang="sr-Cyrl-CS" sz="3200" dirty="0"/>
              <a:t>пренос посредне својинске државине уз привремено задржавање непосредне државине </a:t>
            </a:r>
            <a:endParaRPr lang="sr-Cyrl-BA" sz="3200" dirty="0"/>
          </a:p>
          <a:p>
            <a:pPr marL="381000" indent="-381000" eaLnBrk="1" fontAlgn="auto" hangingPunct="1">
              <a:lnSpc>
                <a:spcPct val="80000"/>
              </a:lnSpc>
              <a:spcAft>
                <a:spcPts val="0"/>
              </a:spcAft>
              <a:buFontTx/>
              <a:buAutoNum type="arabicPeriod"/>
              <a:defRPr/>
            </a:pPr>
            <a:r>
              <a:rPr lang="sr-Latn-CS" sz="3200" b="1" i="1" dirty="0" err="1"/>
              <a:t>traditio</a:t>
            </a:r>
            <a:r>
              <a:rPr lang="sr-Latn-CS" sz="3200" b="1" i="1" dirty="0"/>
              <a:t> </a:t>
            </a:r>
            <a:r>
              <a:rPr lang="sr-Latn-CS" sz="3200" b="1" i="1" dirty="0" err="1"/>
              <a:t>brevi</a:t>
            </a:r>
            <a:r>
              <a:rPr lang="sr-Latn-CS" sz="3200" b="1" i="1" dirty="0"/>
              <a:t> manu</a:t>
            </a:r>
            <a:r>
              <a:rPr lang="sr-Cyrl-CS" sz="3200" dirty="0"/>
              <a:t> права пренос посредне својинске државине непосредном држаоцу права тако да се успоставља његова непосредна својинска државина</a:t>
            </a:r>
            <a:endParaRPr lang="sr-Latn-CS" sz="3200" b="1" i="1" dirty="0"/>
          </a:p>
          <a:p>
            <a:pPr marL="381000" indent="-381000" eaLnBrk="1" fontAlgn="auto" hangingPunct="1">
              <a:lnSpc>
                <a:spcPct val="80000"/>
              </a:lnSpc>
              <a:spcAft>
                <a:spcPts val="0"/>
              </a:spcAft>
              <a:buFontTx/>
              <a:buAutoNum type="arabicPeriod"/>
              <a:defRPr/>
            </a:pPr>
            <a:r>
              <a:rPr lang="sr-Latn-CS" sz="3200" b="1" i="1" dirty="0" err="1"/>
              <a:t>cessio</a:t>
            </a:r>
            <a:r>
              <a:rPr lang="sr-Latn-CS" sz="3200" b="1" i="1" dirty="0"/>
              <a:t> </a:t>
            </a:r>
            <a:r>
              <a:rPr lang="sr-Latn-CS" sz="3200" b="1" i="1" dirty="0" err="1"/>
              <a:t>vindicationis</a:t>
            </a:r>
            <a:r>
              <a:rPr lang="sr-Latn-CS" sz="3200" b="1" i="1" dirty="0"/>
              <a:t> </a:t>
            </a:r>
            <a:r>
              <a:rPr lang="sr-Cyrl-CS" sz="3200" dirty="0"/>
              <a:t>пренос посредне својинске</a:t>
            </a:r>
            <a:r>
              <a:rPr lang="sr-Latn-CS" sz="3200" dirty="0"/>
              <a:t> </a:t>
            </a:r>
            <a:r>
              <a:rPr lang="sr-Cyrl-CS" sz="3200" dirty="0"/>
              <a:t>државине, док је ствар привремено у државини права трећег</a:t>
            </a:r>
          </a:p>
          <a:p>
            <a:pPr marL="381000" indent="-381000" eaLnBrk="1" fontAlgn="auto" hangingPunct="1">
              <a:lnSpc>
                <a:spcPct val="80000"/>
              </a:lnSpc>
              <a:spcAft>
                <a:spcPts val="0"/>
              </a:spcAft>
              <a:buFontTx/>
              <a:buAutoNum type="arabicPeriod"/>
              <a:defRPr/>
            </a:pPr>
            <a:r>
              <a:rPr lang="sr-Latn-BA" sz="3200" b="1" i="1" dirty="0" err="1">
                <a:cs typeface="Times New Roman" pitchFamily="18" charset="0"/>
              </a:rPr>
              <a:t>Pactum</a:t>
            </a:r>
            <a:r>
              <a:rPr lang="sr-Latn-BA" sz="3200" b="1" i="1" dirty="0">
                <a:cs typeface="Times New Roman" pitchFamily="18" charset="0"/>
              </a:rPr>
              <a:t> </a:t>
            </a:r>
            <a:r>
              <a:rPr lang="sr-Latn-BA" sz="3200" b="1" i="1" dirty="0" err="1">
                <a:cs typeface="Times New Roman" pitchFamily="18" charset="0"/>
              </a:rPr>
              <a:t>reservati</a:t>
            </a:r>
            <a:r>
              <a:rPr lang="sr-Latn-BA" sz="3200" b="1" i="1" dirty="0">
                <a:cs typeface="Times New Roman" pitchFamily="18" charset="0"/>
              </a:rPr>
              <a:t> </a:t>
            </a:r>
            <a:r>
              <a:rPr lang="sr-Latn-BA" sz="3200" b="1" i="1" dirty="0" err="1">
                <a:cs typeface="Times New Roman" pitchFamily="18" charset="0"/>
              </a:rPr>
              <a:t>dominii</a:t>
            </a:r>
            <a:r>
              <a:rPr lang="sr-Latn-BA" sz="3200" b="1" i="1" dirty="0">
                <a:cs typeface="Times New Roman" pitchFamily="18" charset="0"/>
              </a:rPr>
              <a:t> </a:t>
            </a:r>
            <a:r>
              <a:rPr lang="sr-Latn-BA" sz="3200" dirty="0">
                <a:cs typeface="Times New Roman" pitchFamily="18" charset="0"/>
              </a:rPr>
              <a:t>(</a:t>
            </a:r>
            <a:r>
              <a:rPr lang="sr-Latn-BA" sz="3200" dirty="0" err="1">
                <a:cs typeface="Times New Roman" pitchFamily="18" charset="0"/>
              </a:rPr>
              <a:t>предаја</a:t>
            </a:r>
            <a:r>
              <a:rPr lang="sr-Latn-BA" sz="3200" dirty="0">
                <a:cs typeface="Times New Roman" pitchFamily="18" charset="0"/>
              </a:rPr>
              <a:t> </a:t>
            </a:r>
            <a:r>
              <a:rPr lang="sr-Latn-BA" sz="3200" dirty="0" err="1">
                <a:cs typeface="Times New Roman" pitchFamily="18" charset="0"/>
              </a:rPr>
              <a:t>ствари</a:t>
            </a:r>
            <a:r>
              <a:rPr lang="sr-Latn-BA" sz="3200" dirty="0">
                <a:cs typeface="Times New Roman" pitchFamily="18" charset="0"/>
              </a:rPr>
              <a:t> </a:t>
            </a:r>
            <a:r>
              <a:rPr lang="sr-Latn-BA" sz="3200" dirty="0" err="1">
                <a:cs typeface="Times New Roman" pitchFamily="18" charset="0"/>
              </a:rPr>
              <a:t>без</a:t>
            </a:r>
            <a:r>
              <a:rPr lang="sr-Latn-BA" sz="3200" dirty="0">
                <a:cs typeface="Times New Roman" pitchFamily="18" charset="0"/>
              </a:rPr>
              <a:t> </a:t>
            </a:r>
            <a:r>
              <a:rPr lang="sr-Latn-BA" sz="3200" dirty="0" err="1">
                <a:cs typeface="Times New Roman" pitchFamily="18" charset="0"/>
              </a:rPr>
              <a:t>преноса</a:t>
            </a:r>
            <a:r>
              <a:rPr lang="sr-Latn-BA" sz="3200" dirty="0">
                <a:cs typeface="Times New Roman" pitchFamily="18" charset="0"/>
              </a:rPr>
              <a:t> </a:t>
            </a:r>
            <a:r>
              <a:rPr lang="sr-Latn-BA" sz="3200" dirty="0" err="1">
                <a:cs typeface="Times New Roman" pitchFamily="18" charset="0"/>
              </a:rPr>
              <a:t>права</a:t>
            </a:r>
            <a:r>
              <a:rPr lang="sr-Latn-BA" sz="3200" dirty="0">
                <a:cs typeface="Times New Roman" pitchFamily="18" charset="0"/>
              </a:rPr>
              <a:t> </a:t>
            </a:r>
            <a:r>
              <a:rPr lang="sr-Latn-BA" sz="3200" dirty="0" err="1">
                <a:cs typeface="Times New Roman" pitchFamily="18" charset="0"/>
              </a:rPr>
              <a:t>својине</a:t>
            </a:r>
            <a:r>
              <a:rPr lang="sr-Latn-BA" sz="3200" dirty="0">
                <a:cs typeface="Times New Roman" pitchFamily="18" charset="0"/>
              </a:rPr>
              <a:t>): у </a:t>
            </a:r>
            <a:r>
              <a:rPr lang="ru-RU" sz="3200" dirty="0"/>
              <a:t>уговору о продаји продавац покретне ствари може се обавезати да преда ствар купцу одмах након закључења уговора уз задржавање права својине, </a:t>
            </a:r>
            <a:r>
              <a:rPr lang="bs-Cyrl-BA" sz="3200" dirty="0"/>
              <a:t>нпр. </a:t>
            </a:r>
            <a:r>
              <a:rPr lang="ru-RU" sz="3200" dirty="0"/>
              <a:t>све док купац не исплати цену у потпуности. </a:t>
            </a:r>
            <a:endParaRPr lang="sr-Cyrl-BA" sz="3200" dirty="0"/>
          </a:p>
          <a:p>
            <a:endParaRPr lang="sr-Latn-RS" dirty="0"/>
          </a:p>
        </p:txBody>
      </p:sp>
    </p:spTree>
    <p:extLst>
      <p:ext uri="{BB962C8B-B14F-4D97-AF65-F5344CB8AC3E}">
        <p14:creationId xmlns:p14="http://schemas.microsoft.com/office/powerpoint/2010/main" val="128574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FAE88FF-16B1-4F76-9367-8AB2BB70505C}"/>
              </a:ext>
            </a:extLst>
          </p:cNvPr>
          <p:cNvSpPr>
            <a:spLocks noGrp="1"/>
          </p:cNvSpPr>
          <p:nvPr>
            <p:ph type="title"/>
          </p:nvPr>
        </p:nvSpPr>
        <p:spPr>
          <a:xfrm>
            <a:off x="457200" y="274638"/>
            <a:ext cx="8229600" cy="2218258"/>
          </a:xfrm>
        </p:spPr>
        <p:txBody>
          <a:bodyPr>
            <a:normAutofit/>
          </a:bodyPr>
          <a:lstStyle/>
          <a:p>
            <a:r>
              <a:rPr lang="sr-Latn-CS" sz="4400" dirty="0" err="1">
                <a:effectLst/>
              </a:rPr>
              <a:t>Стицање</a:t>
            </a:r>
            <a:r>
              <a:rPr lang="sr-Latn-CS" sz="4400" dirty="0">
                <a:effectLst/>
              </a:rPr>
              <a:t> </a:t>
            </a:r>
            <a:r>
              <a:rPr lang="sr-Latn-CS" sz="4400" dirty="0" err="1">
                <a:effectLst/>
              </a:rPr>
              <a:t>својине</a:t>
            </a:r>
            <a:r>
              <a:rPr lang="sr-Latn-CS" sz="4400" i="1" dirty="0">
                <a:effectLst/>
              </a:rPr>
              <a:t> </a:t>
            </a:r>
            <a:r>
              <a:rPr lang="bs-Cyrl-BA" sz="4400" dirty="0">
                <a:effectLst/>
              </a:rPr>
              <a:t>на</a:t>
            </a:r>
            <a:r>
              <a:rPr lang="bs-Cyrl-BA" sz="4400" i="1" dirty="0">
                <a:effectLst/>
              </a:rPr>
              <a:t> </a:t>
            </a:r>
            <a:r>
              <a:rPr lang="sr-Latn-CS" sz="4400" dirty="0" err="1">
                <a:effectLst/>
              </a:rPr>
              <a:t>непокретни</a:t>
            </a:r>
            <a:r>
              <a:rPr lang="bs-Cyrl-BA" sz="4400" dirty="0">
                <a:effectLst/>
              </a:rPr>
              <a:t>м</a:t>
            </a:r>
            <a:r>
              <a:rPr lang="sr-Latn-CS" sz="4400" dirty="0">
                <a:effectLst/>
              </a:rPr>
              <a:t> </a:t>
            </a:r>
            <a:r>
              <a:rPr lang="sr-Latn-CS" sz="4400" dirty="0" err="1">
                <a:effectLst/>
              </a:rPr>
              <a:t>ствари</a:t>
            </a:r>
            <a:r>
              <a:rPr lang="bs-Cyrl-BA" sz="4400" dirty="0">
                <a:effectLst/>
              </a:rPr>
              <a:t>ма</a:t>
            </a:r>
            <a:endParaRPr lang="sr-Latn-RS" dirty="0"/>
          </a:p>
        </p:txBody>
      </p:sp>
      <p:sp>
        <p:nvSpPr>
          <p:cNvPr id="3" name="Čuvar mesta za sadržaj 2">
            <a:extLst>
              <a:ext uri="{FF2B5EF4-FFF2-40B4-BE49-F238E27FC236}">
                <a16:creationId xmlns:a16="http://schemas.microsoft.com/office/drawing/2014/main" xmlns="" id="{DFDB018D-7607-4BA0-A744-1C607A19AEA9}"/>
              </a:ext>
            </a:extLst>
          </p:cNvPr>
          <p:cNvSpPr>
            <a:spLocks noGrp="1"/>
          </p:cNvSpPr>
          <p:nvPr>
            <p:ph idx="1"/>
          </p:nvPr>
        </p:nvSpPr>
        <p:spPr>
          <a:xfrm>
            <a:off x="323528" y="2068415"/>
            <a:ext cx="8229600" cy="4312914"/>
          </a:xfrm>
        </p:spPr>
        <p:txBody>
          <a:bodyPr>
            <a:normAutofit fontScale="92500" lnSpcReduction="10000"/>
          </a:bodyPr>
          <a:lstStyle/>
          <a:p>
            <a:pPr marL="609600" indent="-609600" eaLnBrk="1" hangingPunct="1">
              <a:lnSpc>
                <a:spcPct val="80000"/>
              </a:lnSpc>
            </a:pPr>
            <a:r>
              <a:rPr lang="sr-Cyrl-CS" sz="3200" dirty="0"/>
              <a:t>Услови (чињенични скуп):</a:t>
            </a:r>
            <a:endParaRPr lang="sr-Latn-BA" sz="3200" dirty="0"/>
          </a:p>
          <a:p>
            <a:pPr marL="609600" indent="-609600" eaLnBrk="1" hangingPunct="1">
              <a:lnSpc>
                <a:spcPct val="80000"/>
              </a:lnSpc>
              <a:buFont typeface="Wingdings" pitchFamily="2" charset="2"/>
              <a:buAutoNum type="arabicPeriod"/>
            </a:pPr>
            <a:r>
              <a:rPr lang="sr-Latn-BA" sz="3200" dirty="0"/>
              <a:t>д</a:t>
            </a:r>
            <a:r>
              <a:rPr lang="sr-Cyrl-CS" sz="3200" dirty="0"/>
              <a:t>а је претходник </a:t>
            </a:r>
            <a:r>
              <a:rPr lang="sr-Cyrl-CS" sz="3200" dirty="0" err="1"/>
              <a:t>вл</a:t>
            </a:r>
            <a:r>
              <a:rPr lang="sr-Cyrl-BA" sz="3200" dirty="0"/>
              <a:t>ас</a:t>
            </a:r>
            <a:r>
              <a:rPr lang="sr-Cyrl-CS" sz="3200" dirty="0" err="1"/>
              <a:t>ник</a:t>
            </a:r>
            <a:r>
              <a:rPr lang="sr-Cyrl-CS" sz="3200" dirty="0"/>
              <a:t> (уписан у регистар</a:t>
            </a:r>
            <a:r>
              <a:rPr lang="sr-Cyrl-BA" sz="3200" dirty="0"/>
              <a:t> </a:t>
            </a:r>
            <a:r>
              <a:rPr lang="sr-Cyrl-BA" sz="3200" dirty="0" err="1"/>
              <a:t>непокетности</a:t>
            </a:r>
            <a:r>
              <a:rPr lang="sr-Cyrl-CS" sz="3200" dirty="0"/>
              <a:t>)</a:t>
            </a:r>
            <a:endParaRPr lang="sr-Cyrl-BA" sz="3200" dirty="0"/>
          </a:p>
          <a:p>
            <a:pPr marL="609600" indent="-609600" eaLnBrk="1" hangingPunct="1">
              <a:lnSpc>
                <a:spcPct val="80000"/>
              </a:lnSpc>
              <a:buFont typeface="Wingdings" pitchFamily="2" charset="2"/>
              <a:buAutoNum type="arabicPeriod"/>
            </a:pPr>
            <a:r>
              <a:rPr lang="sr-Cyrl-BA" sz="3200" dirty="0"/>
              <a:t>п</a:t>
            </a:r>
            <a:r>
              <a:rPr lang="sr-Cyrl-CS" sz="3200" dirty="0" err="1"/>
              <a:t>уноважан</a:t>
            </a:r>
            <a:r>
              <a:rPr lang="sr-Cyrl-CS" sz="3200" dirty="0"/>
              <a:t> уговор (</a:t>
            </a:r>
            <a:r>
              <a:rPr lang="sr-Latn-CS" sz="3200" i="1" dirty="0" err="1"/>
              <a:t>iustus</a:t>
            </a:r>
            <a:r>
              <a:rPr lang="sr-Latn-CS" sz="3200" i="1" dirty="0"/>
              <a:t> </a:t>
            </a:r>
            <a:r>
              <a:rPr lang="sr-Latn-CS" sz="3200" i="1" dirty="0" err="1"/>
              <a:t>titulus</a:t>
            </a:r>
            <a:r>
              <a:rPr lang="sr-Latn-CS" sz="3200" dirty="0"/>
              <a:t>)</a:t>
            </a:r>
          </a:p>
          <a:p>
            <a:pPr marL="609600" indent="-609600" eaLnBrk="1" hangingPunct="1">
              <a:lnSpc>
                <a:spcPct val="80000"/>
              </a:lnSpc>
              <a:buFont typeface="Wingdings" pitchFamily="2" charset="2"/>
              <a:buAutoNum type="arabicPeriod"/>
            </a:pPr>
            <a:r>
              <a:rPr lang="sr-Cyrl-BA" sz="3200" dirty="0"/>
              <a:t>у</a:t>
            </a:r>
            <a:r>
              <a:rPr lang="sr-Cyrl-CS" sz="3200" dirty="0" err="1"/>
              <a:t>пис</a:t>
            </a:r>
            <a:r>
              <a:rPr lang="sr-Cyrl-CS" sz="3200" dirty="0"/>
              <a:t> у регистар</a:t>
            </a:r>
            <a:r>
              <a:rPr lang="sr-Cyrl-BA" sz="3200" dirty="0"/>
              <a:t> непокретности</a:t>
            </a:r>
            <a:r>
              <a:rPr lang="sr-Cyrl-CS" sz="3200" dirty="0"/>
              <a:t>, укњижба (</a:t>
            </a:r>
            <a:r>
              <a:rPr lang="sr-Latn-CS" sz="3200" i="1" dirty="0"/>
              <a:t>modus </a:t>
            </a:r>
            <a:r>
              <a:rPr lang="sr-Latn-CS" sz="3200" i="1" dirty="0" err="1"/>
              <a:t>acquirendi</a:t>
            </a:r>
            <a:r>
              <a:rPr lang="sr-Latn-CS" sz="3200" dirty="0"/>
              <a:t>)</a:t>
            </a:r>
          </a:p>
          <a:p>
            <a:pPr marL="609600" indent="-609600" eaLnBrk="1" hangingPunct="1">
              <a:lnSpc>
                <a:spcPct val="80000"/>
              </a:lnSpc>
            </a:pPr>
            <a:r>
              <a:rPr lang="ru-RU" sz="3200" dirty="0"/>
              <a:t>Правни посао је основ за упис у јавну књигу ако садржи </a:t>
            </a:r>
            <a:r>
              <a:rPr lang="sr-Latn-CS" sz="3200" i="1" dirty="0" err="1">
                <a:cs typeface="Times New Roman" pitchFamily="18" charset="0"/>
              </a:rPr>
              <a:t>clausulа</a:t>
            </a:r>
            <a:r>
              <a:rPr lang="sr-Latn-CS" sz="3200" i="1" dirty="0">
                <a:cs typeface="Times New Roman" pitchFamily="18" charset="0"/>
              </a:rPr>
              <a:t> </a:t>
            </a:r>
            <a:r>
              <a:rPr lang="sr-Latn-CS" sz="3200" i="1" dirty="0" err="1">
                <a:cs typeface="Times New Roman" pitchFamily="18" charset="0"/>
              </a:rPr>
              <a:t>intabulandi</a:t>
            </a:r>
            <a:r>
              <a:rPr lang="sr-Latn-CS" sz="3200" dirty="0">
                <a:cs typeface="Times New Roman" pitchFamily="18" charset="0"/>
              </a:rPr>
              <a:t> </a:t>
            </a:r>
            <a:r>
              <a:rPr lang="ru-RU" sz="3200" dirty="0"/>
              <a:t>-</a:t>
            </a:r>
            <a:r>
              <a:rPr lang="sr-Cyrl-BA" sz="3200" dirty="0"/>
              <a:t> </a:t>
            </a:r>
            <a:r>
              <a:rPr lang="ru-RU" sz="3200" dirty="0"/>
              <a:t>изричиту изјаву претходника у тој књизи да пристаје да се на основу овог правног посла, као ималац права својине упише стицалац. </a:t>
            </a:r>
          </a:p>
          <a:p>
            <a:endParaRPr lang="sr-Latn-RS" dirty="0"/>
          </a:p>
        </p:txBody>
      </p:sp>
    </p:spTree>
    <p:extLst>
      <p:ext uri="{BB962C8B-B14F-4D97-AF65-F5344CB8AC3E}">
        <p14:creationId xmlns:p14="http://schemas.microsoft.com/office/powerpoint/2010/main" val="217763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88B5A12-68EF-4770-8C4A-97AA9152FE5D}"/>
              </a:ext>
            </a:extLst>
          </p:cNvPr>
          <p:cNvSpPr>
            <a:spLocks noGrp="1"/>
          </p:cNvSpPr>
          <p:nvPr>
            <p:ph type="title"/>
          </p:nvPr>
        </p:nvSpPr>
        <p:spPr>
          <a:xfrm>
            <a:off x="457200" y="274638"/>
            <a:ext cx="8229600" cy="2362274"/>
          </a:xfrm>
        </p:spPr>
        <p:txBody>
          <a:bodyPr>
            <a:normAutofit/>
          </a:bodyPr>
          <a:lstStyle/>
          <a:p>
            <a:r>
              <a:rPr lang="sr-Latn-CS" sz="4400" dirty="0" err="1">
                <a:effectLst/>
              </a:rPr>
              <a:t>Стицање</a:t>
            </a:r>
            <a:r>
              <a:rPr lang="sr-Latn-CS" sz="4400" dirty="0">
                <a:effectLst/>
              </a:rPr>
              <a:t> </a:t>
            </a:r>
            <a:r>
              <a:rPr lang="sr-Latn-CS" sz="4400" dirty="0" err="1">
                <a:effectLst/>
              </a:rPr>
              <a:t>својине</a:t>
            </a:r>
            <a:r>
              <a:rPr lang="sr-Latn-CS" sz="4400" i="1" dirty="0">
                <a:effectLst/>
              </a:rPr>
              <a:t> </a:t>
            </a:r>
            <a:r>
              <a:rPr lang="bs-Cyrl-BA" sz="4400" dirty="0">
                <a:effectLst/>
              </a:rPr>
              <a:t>на</a:t>
            </a:r>
            <a:r>
              <a:rPr lang="bs-Cyrl-BA" sz="4400" i="1" dirty="0">
                <a:effectLst/>
              </a:rPr>
              <a:t> </a:t>
            </a:r>
            <a:r>
              <a:rPr lang="sr-Latn-CS" sz="4400" dirty="0" err="1">
                <a:effectLst/>
              </a:rPr>
              <a:t>непокретни</a:t>
            </a:r>
            <a:r>
              <a:rPr lang="bs-Cyrl-BA" sz="4400" dirty="0">
                <a:effectLst/>
              </a:rPr>
              <a:t>м</a:t>
            </a:r>
            <a:r>
              <a:rPr lang="sr-Latn-CS" sz="4400" dirty="0">
                <a:effectLst/>
              </a:rPr>
              <a:t> </a:t>
            </a:r>
            <a:r>
              <a:rPr lang="sr-Latn-CS" sz="4400" dirty="0" err="1">
                <a:effectLst/>
              </a:rPr>
              <a:t>ствари</a:t>
            </a:r>
            <a:r>
              <a:rPr lang="bs-Cyrl-BA" sz="4400" dirty="0">
                <a:effectLst/>
              </a:rPr>
              <a:t>ма</a:t>
            </a:r>
            <a:endParaRPr lang="sr-Latn-RS" dirty="0"/>
          </a:p>
        </p:txBody>
      </p:sp>
      <p:sp>
        <p:nvSpPr>
          <p:cNvPr id="3" name="Čuvar mesta za sadržaj 2">
            <a:extLst>
              <a:ext uri="{FF2B5EF4-FFF2-40B4-BE49-F238E27FC236}">
                <a16:creationId xmlns:a16="http://schemas.microsoft.com/office/drawing/2014/main" xmlns="" id="{D60330C4-AF17-4849-807B-8B30F9637C76}"/>
              </a:ext>
            </a:extLst>
          </p:cNvPr>
          <p:cNvSpPr>
            <a:spLocks noGrp="1"/>
          </p:cNvSpPr>
          <p:nvPr>
            <p:ph idx="1"/>
          </p:nvPr>
        </p:nvSpPr>
        <p:spPr>
          <a:xfrm>
            <a:off x="457200" y="2204864"/>
            <a:ext cx="8229600" cy="3921299"/>
          </a:xfrm>
        </p:spPr>
        <p:txBody>
          <a:bodyPr>
            <a:normAutofit fontScale="92500" lnSpcReduction="20000"/>
          </a:bodyPr>
          <a:lstStyle/>
          <a:p>
            <a:pPr marL="609600" indent="-609600" eaLnBrk="1" hangingPunct="1">
              <a:lnSpc>
                <a:spcPct val="80000"/>
              </a:lnSpc>
            </a:pPr>
            <a:r>
              <a:rPr lang="sr-Cyrl-CS" sz="3200" dirty="0"/>
              <a:t>Услови (чињенични скуп):</a:t>
            </a:r>
            <a:endParaRPr lang="sr-Latn-BA" sz="3200" dirty="0"/>
          </a:p>
          <a:p>
            <a:pPr marL="609600" indent="-609600" eaLnBrk="1" hangingPunct="1">
              <a:lnSpc>
                <a:spcPct val="80000"/>
              </a:lnSpc>
              <a:buFont typeface="Wingdings" pitchFamily="2" charset="2"/>
              <a:buAutoNum type="arabicPeriod"/>
            </a:pPr>
            <a:r>
              <a:rPr lang="sr-Latn-BA" sz="3200" dirty="0"/>
              <a:t>д</a:t>
            </a:r>
            <a:r>
              <a:rPr lang="sr-Cyrl-CS" sz="3200" dirty="0"/>
              <a:t>а је претходник </a:t>
            </a:r>
            <a:r>
              <a:rPr lang="sr-Cyrl-CS" sz="3200" dirty="0" err="1"/>
              <a:t>вл</a:t>
            </a:r>
            <a:r>
              <a:rPr lang="sr-Cyrl-BA" sz="3200" dirty="0"/>
              <a:t>ас</a:t>
            </a:r>
            <a:r>
              <a:rPr lang="sr-Cyrl-CS" sz="3200" dirty="0" err="1"/>
              <a:t>ник</a:t>
            </a:r>
            <a:r>
              <a:rPr lang="sr-Cyrl-CS" sz="3200" dirty="0"/>
              <a:t> (уписан у регистар</a:t>
            </a:r>
            <a:r>
              <a:rPr lang="sr-Cyrl-BA" sz="3200" dirty="0"/>
              <a:t> </a:t>
            </a:r>
            <a:r>
              <a:rPr lang="sr-Cyrl-BA" sz="3200" dirty="0" err="1"/>
              <a:t>непокетности</a:t>
            </a:r>
            <a:r>
              <a:rPr lang="sr-Cyrl-CS" sz="3200" dirty="0"/>
              <a:t>)</a:t>
            </a:r>
            <a:endParaRPr lang="sr-Cyrl-BA" sz="3200" dirty="0"/>
          </a:p>
          <a:p>
            <a:pPr marL="609600" indent="-609600" eaLnBrk="1" hangingPunct="1">
              <a:lnSpc>
                <a:spcPct val="80000"/>
              </a:lnSpc>
              <a:buFont typeface="Wingdings" pitchFamily="2" charset="2"/>
              <a:buAutoNum type="arabicPeriod"/>
            </a:pPr>
            <a:r>
              <a:rPr lang="sr-Cyrl-BA" sz="3200" dirty="0"/>
              <a:t>п</a:t>
            </a:r>
            <a:r>
              <a:rPr lang="sr-Cyrl-CS" sz="3200" dirty="0" err="1"/>
              <a:t>уноважан</a:t>
            </a:r>
            <a:r>
              <a:rPr lang="sr-Cyrl-CS" sz="3200" dirty="0"/>
              <a:t> уговор (</a:t>
            </a:r>
            <a:r>
              <a:rPr lang="sr-Latn-CS" sz="3200" i="1" dirty="0" err="1"/>
              <a:t>iustus</a:t>
            </a:r>
            <a:r>
              <a:rPr lang="sr-Latn-CS" sz="3200" i="1" dirty="0"/>
              <a:t> </a:t>
            </a:r>
            <a:r>
              <a:rPr lang="sr-Latn-CS" sz="3200" i="1" dirty="0" err="1"/>
              <a:t>titulus</a:t>
            </a:r>
            <a:r>
              <a:rPr lang="sr-Latn-CS" sz="3200" dirty="0"/>
              <a:t>)</a:t>
            </a:r>
          </a:p>
          <a:p>
            <a:pPr marL="609600" indent="-609600" eaLnBrk="1" hangingPunct="1">
              <a:lnSpc>
                <a:spcPct val="80000"/>
              </a:lnSpc>
              <a:buFont typeface="Wingdings" pitchFamily="2" charset="2"/>
              <a:buAutoNum type="arabicPeriod"/>
            </a:pPr>
            <a:r>
              <a:rPr lang="sr-Cyrl-BA" sz="3200" dirty="0"/>
              <a:t>у</a:t>
            </a:r>
            <a:r>
              <a:rPr lang="sr-Cyrl-CS" sz="3200" dirty="0" err="1"/>
              <a:t>пис</a:t>
            </a:r>
            <a:r>
              <a:rPr lang="sr-Cyrl-CS" sz="3200" dirty="0"/>
              <a:t> у регистар</a:t>
            </a:r>
            <a:r>
              <a:rPr lang="sr-Cyrl-BA" sz="3200" dirty="0"/>
              <a:t> непокретности</a:t>
            </a:r>
            <a:r>
              <a:rPr lang="sr-Cyrl-CS" sz="3200" dirty="0"/>
              <a:t>, укњижба (</a:t>
            </a:r>
            <a:r>
              <a:rPr lang="sr-Latn-CS" sz="3200" i="1" dirty="0"/>
              <a:t>modus </a:t>
            </a:r>
            <a:r>
              <a:rPr lang="sr-Latn-CS" sz="3200" i="1" dirty="0" err="1"/>
              <a:t>acquirendi</a:t>
            </a:r>
            <a:r>
              <a:rPr lang="sr-Latn-CS" sz="3200" dirty="0"/>
              <a:t>)</a:t>
            </a:r>
          </a:p>
          <a:p>
            <a:pPr marL="609600" indent="-609600" eaLnBrk="1" hangingPunct="1">
              <a:lnSpc>
                <a:spcPct val="80000"/>
              </a:lnSpc>
            </a:pPr>
            <a:r>
              <a:rPr lang="ru-RU" sz="3200" dirty="0"/>
              <a:t>Правни посао је основ за упис у јавну књигу ако садржи </a:t>
            </a:r>
            <a:r>
              <a:rPr lang="sr-Latn-CS" sz="3200" i="1" dirty="0" err="1">
                <a:cs typeface="Times New Roman" pitchFamily="18" charset="0"/>
              </a:rPr>
              <a:t>clausulа</a:t>
            </a:r>
            <a:r>
              <a:rPr lang="sr-Latn-CS" sz="3200" i="1" dirty="0">
                <a:cs typeface="Times New Roman" pitchFamily="18" charset="0"/>
              </a:rPr>
              <a:t> </a:t>
            </a:r>
            <a:r>
              <a:rPr lang="sr-Latn-CS" sz="3200" i="1" dirty="0" err="1">
                <a:cs typeface="Times New Roman" pitchFamily="18" charset="0"/>
              </a:rPr>
              <a:t>intabulandi</a:t>
            </a:r>
            <a:r>
              <a:rPr lang="sr-Latn-CS" sz="3200" dirty="0">
                <a:cs typeface="Times New Roman" pitchFamily="18" charset="0"/>
              </a:rPr>
              <a:t> </a:t>
            </a:r>
            <a:r>
              <a:rPr lang="ru-RU" sz="3200" dirty="0"/>
              <a:t>-</a:t>
            </a:r>
            <a:r>
              <a:rPr lang="sr-Cyrl-BA" sz="3200" dirty="0"/>
              <a:t> </a:t>
            </a:r>
            <a:r>
              <a:rPr lang="ru-RU" sz="3200" dirty="0"/>
              <a:t>изричиту изјаву претходника у тој књизи да пристаје да се на основу овог правног посла, као ималац права својине упише стицалац. </a:t>
            </a:r>
          </a:p>
          <a:p>
            <a:endParaRPr lang="sr-Latn-RS" dirty="0"/>
          </a:p>
        </p:txBody>
      </p:sp>
    </p:spTree>
    <p:extLst>
      <p:ext uri="{BB962C8B-B14F-4D97-AF65-F5344CB8AC3E}">
        <p14:creationId xmlns:p14="http://schemas.microsoft.com/office/powerpoint/2010/main" val="187741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198DEB5-1B8B-4C40-B0B6-0EF1012F92D6}"/>
              </a:ext>
            </a:extLst>
          </p:cNvPr>
          <p:cNvSpPr>
            <a:spLocks noGrp="1"/>
          </p:cNvSpPr>
          <p:nvPr>
            <p:ph type="title"/>
          </p:nvPr>
        </p:nvSpPr>
        <p:spPr>
          <a:xfrm>
            <a:off x="457200" y="274638"/>
            <a:ext cx="8229600" cy="1858218"/>
          </a:xfrm>
        </p:spPr>
        <p:txBody>
          <a:bodyPr/>
          <a:lstStyle/>
          <a:p>
            <a:r>
              <a:rPr lang="sr-Cyrl-BA" sz="4400" dirty="0">
                <a:effectLst/>
              </a:rPr>
              <a:t>Вишеструко уговарање отуђења</a:t>
            </a:r>
            <a:endParaRPr lang="sr-Latn-RS" dirty="0"/>
          </a:p>
        </p:txBody>
      </p:sp>
      <p:sp>
        <p:nvSpPr>
          <p:cNvPr id="3" name="Čuvar mesta za sadržaj 2">
            <a:extLst>
              <a:ext uri="{FF2B5EF4-FFF2-40B4-BE49-F238E27FC236}">
                <a16:creationId xmlns:a16="http://schemas.microsoft.com/office/drawing/2014/main" xmlns="" id="{17073B77-039B-49C7-A337-894609D05049}"/>
              </a:ext>
            </a:extLst>
          </p:cNvPr>
          <p:cNvSpPr>
            <a:spLocks noGrp="1"/>
          </p:cNvSpPr>
          <p:nvPr>
            <p:ph idx="1"/>
          </p:nvPr>
        </p:nvSpPr>
        <p:spPr>
          <a:xfrm>
            <a:off x="457200" y="1772816"/>
            <a:ext cx="8229600" cy="4353347"/>
          </a:xfrm>
        </p:spPr>
        <p:txBody>
          <a:bodyPr>
            <a:normAutofit fontScale="85000" lnSpcReduction="10000"/>
          </a:bodyPr>
          <a:lstStyle/>
          <a:p>
            <a:pPr marL="609600" indent="-609600" eaLnBrk="1" hangingPunct="1">
              <a:lnSpc>
                <a:spcPct val="90000"/>
              </a:lnSpc>
            </a:pPr>
            <a:r>
              <a:rPr lang="sr-Cyrl-BA" sz="3200" dirty="0" err="1"/>
              <a:t>Примена</a:t>
            </a:r>
            <a:r>
              <a:rPr lang="sr-Cyrl-BA" sz="3200" dirty="0"/>
              <a:t> моралних начела, начела </a:t>
            </a:r>
            <a:r>
              <a:rPr lang="sr-Cyrl-BA" sz="3200" dirty="0" err="1"/>
              <a:t>савесности</a:t>
            </a:r>
            <a:r>
              <a:rPr lang="sr-Cyrl-BA" sz="3200" dirty="0"/>
              <a:t> и поштења, начела забране злоупотребе права</a:t>
            </a:r>
            <a:endParaRPr lang="en-US" sz="3200" b="1" dirty="0"/>
          </a:p>
          <a:p>
            <a:pPr marL="609600" indent="-609600" eaLnBrk="1" hangingPunct="1">
              <a:lnSpc>
                <a:spcPct val="90000"/>
              </a:lnSpc>
              <a:buFont typeface="Wingdings" pitchFamily="2" charset="2"/>
              <a:buAutoNum type="arabicPeriod"/>
            </a:pPr>
            <a:r>
              <a:rPr lang="sr-Cyrl-CS" sz="3200" b="1" dirty="0"/>
              <a:t>Постоји само </a:t>
            </a:r>
            <a:r>
              <a:rPr lang="sr-Cyrl-BA" sz="3200" b="1" dirty="0"/>
              <a:t>пуноважан </a:t>
            </a:r>
            <a:r>
              <a:rPr lang="sr-Cyrl-CS" sz="3200" b="1" dirty="0"/>
              <a:t>уговор, не и предаја и упис</a:t>
            </a:r>
            <a:r>
              <a:rPr lang="sr-Cyrl-CS" sz="3200" dirty="0"/>
              <a:t>: власник је продавац, а купац има само облигационо право</a:t>
            </a:r>
            <a:endParaRPr lang="sr-Cyrl-BA" sz="3200" dirty="0"/>
          </a:p>
          <a:p>
            <a:pPr marL="609600" indent="-609600" eaLnBrk="1" hangingPunct="1">
              <a:lnSpc>
                <a:spcPct val="90000"/>
              </a:lnSpc>
              <a:buFont typeface="Wingdings" pitchFamily="2" charset="2"/>
              <a:buAutoNum type="arabicPeriod"/>
            </a:pPr>
            <a:r>
              <a:rPr lang="sr-Cyrl-CS" sz="3200" b="1" dirty="0"/>
              <a:t>Постоји уговор </a:t>
            </a:r>
            <a:r>
              <a:rPr lang="sr-Cyrl-BA" sz="3200" b="1" dirty="0"/>
              <a:t>(</a:t>
            </a:r>
            <a:r>
              <a:rPr lang="sr-Latn-BA" sz="3200" b="1" i="1" dirty="0" err="1"/>
              <a:t>titulus</a:t>
            </a:r>
            <a:r>
              <a:rPr lang="sr-Latn-BA" sz="3200" b="1" dirty="0"/>
              <a:t>) </a:t>
            </a:r>
            <a:r>
              <a:rPr lang="sr-Cyrl-CS" sz="3200" b="1" dirty="0"/>
              <a:t>и упис</a:t>
            </a:r>
            <a:r>
              <a:rPr lang="sr-Latn-BA" sz="3200" b="1" dirty="0"/>
              <a:t> (</a:t>
            </a:r>
            <a:r>
              <a:rPr lang="sr-Latn-BA" sz="3200" b="1" i="1" dirty="0"/>
              <a:t>modus</a:t>
            </a:r>
            <a:r>
              <a:rPr lang="sr-Latn-BA" sz="3200" b="1" dirty="0"/>
              <a:t>)</a:t>
            </a:r>
            <a:r>
              <a:rPr lang="sr-Cyrl-CS" sz="3200" b="1" dirty="0"/>
              <a:t>, не и предаја</a:t>
            </a:r>
            <a:r>
              <a:rPr lang="sr-Cyrl-CS" sz="3200" dirty="0"/>
              <a:t>: власник је купац</a:t>
            </a:r>
            <a:r>
              <a:rPr lang="sr-Cyrl-BA" sz="3200" dirty="0"/>
              <a:t> без обзира да ли је </a:t>
            </a:r>
            <a:r>
              <a:rPr lang="sr-Cyrl-BA" sz="3200" dirty="0" err="1"/>
              <a:t>цена</a:t>
            </a:r>
            <a:r>
              <a:rPr lang="sr-Cyrl-BA" sz="3200" dirty="0"/>
              <a:t> исплаћена</a:t>
            </a:r>
            <a:r>
              <a:rPr lang="sr-Cyrl-CS" sz="3200" dirty="0"/>
              <a:t>, ствар може да тражи било </a:t>
            </a:r>
            <a:r>
              <a:rPr lang="sr-Cyrl-CS" sz="3200" dirty="0" err="1"/>
              <a:t>обл</a:t>
            </a:r>
            <a:r>
              <a:rPr lang="sr-Cyrl-BA" sz="3200" dirty="0" err="1"/>
              <a:t>игационо</a:t>
            </a:r>
            <a:r>
              <a:rPr lang="sr-Cyrl-BA" sz="3200" dirty="0"/>
              <a:t>,</a:t>
            </a:r>
            <a:r>
              <a:rPr lang="sr-Cyrl-CS" sz="3200" dirty="0"/>
              <a:t> било </a:t>
            </a:r>
            <a:r>
              <a:rPr lang="sr-Cyrl-CS" sz="3200" dirty="0" err="1"/>
              <a:t>стварноправном</a:t>
            </a:r>
            <a:r>
              <a:rPr lang="sr-Cyrl-CS" sz="3200" dirty="0"/>
              <a:t> тужбом; </a:t>
            </a:r>
            <a:endParaRPr lang="sr-Cyrl-BA" sz="3200" dirty="0"/>
          </a:p>
          <a:p>
            <a:pPr marL="609600" indent="-609600" eaLnBrk="1" hangingPunct="1">
              <a:lnSpc>
                <a:spcPct val="90000"/>
              </a:lnSpc>
              <a:buFont typeface="Wingdings" pitchFamily="2" charset="2"/>
              <a:buAutoNum type="arabicPeriod"/>
            </a:pPr>
            <a:r>
              <a:rPr lang="sr-Cyrl-CS" sz="3200" b="1" dirty="0"/>
              <a:t>Постоји уговор и предаја,</a:t>
            </a:r>
            <a:r>
              <a:rPr lang="sr-Cyrl-BA" sz="3200" b="1" dirty="0"/>
              <a:t> али</a:t>
            </a:r>
            <a:r>
              <a:rPr lang="sr-Cyrl-CS" sz="3200" b="1" dirty="0"/>
              <a:t> не и упис</a:t>
            </a:r>
            <a:r>
              <a:rPr lang="sr-Cyrl-CS" sz="3200" dirty="0"/>
              <a:t>: власник је продавац, купац је </a:t>
            </a:r>
            <a:r>
              <a:rPr lang="sr-Latn-CS" sz="3200" i="1" dirty="0"/>
              <a:t>in status </a:t>
            </a:r>
            <a:r>
              <a:rPr lang="sr-Latn-CS" sz="3200" i="1" dirty="0" err="1"/>
              <a:t>usucapiendi</a:t>
            </a:r>
            <a:r>
              <a:rPr lang="sr-Latn-CS" sz="3200" i="1" dirty="0"/>
              <a:t>,</a:t>
            </a:r>
            <a:r>
              <a:rPr lang="sr-Latn-CS" sz="3200" dirty="0"/>
              <a:t> </a:t>
            </a:r>
            <a:r>
              <a:rPr lang="sr-Latn-CS" sz="3200" dirty="0" err="1"/>
              <a:t>али</a:t>
            </a:r>
            <a:r>
              <a:rPr lang="sr-Latn-CS" sz="3200" dirty="0"/>
              <a:t> и </a:t>
            </a:r>
            <a:r>
              <a:rPr lang="sr-Latn-CS" sz="3200" dirty="0" err="1"/>
              <a:t>пре</a:t>
            </a:r>
            <a:r>
              <a:rPr lang="sr-Latn-CS" sz="3200" dirty="0"/>
              <a:t> </a:t>
            </a:r>
            <a:r>
              <a:rPr lang="sr-Latn-CS" sz="3200" dirty="0" err="1"/>
              <a:t>истека</a:t>
            </a:r>
            <a:r>
              <a:rPr lang="sr-Latn-CS" sz="3200" dirty="0"/>
              <a:t> </a:t>
            </a:r>
            <a:r>
              <a:rPr lang="sr-Latn-CS" sz="3200" dirty="0" err="1"/>
              <a:t>рока</a:t>
            </a:r>
            <a:r>
              <a:rPr lang="sr-Latn-CS" sz="3200" dirty="0"/>
              <a:t> </a:t>
            </a:r>
            <a:r>
              <a:rPr lang="sr-Latn-CS" sz="3200" dirty="0" err="1"/>
              <a:t>за</a:t>
            </a:r>
            <a:r>
              <a:rPr lang="sr-Latn-CS" sz="3200" dirty="0"/>
              <a:t> </a:t>
            </a:r>
            <a:r>
              <a:rPr lang="sr-Latn-CS" sz="3200" dirty="0" err="1"/>
              <a:t>одржај</a:t>
            </a:r>
            <a:r>
              <a:rPr lang="sr-Latn-CS" sz="3200" dirty="0"/>
              <a:t> </a:t>
            </a:r>
            <a:r>
              <a:rPr lang="sr-Latn-CS" sz="3200" dirty="0" err="1"/>
              <a:t>може</a:t>
            </a:r>
            <a:r>
              <a:rPr lang="sr-Latn-CS" sz="3200" dirty="0"/>
              <a:t> </a:t>
            </a:r>
            <a:r>
              <a:rPr lang="sr-Latn-CS" sz="3200" dirty="0" err="1"/>
              <a:t>захтевати</a:t>
            </a:r>
            <a:r>
              <a:rPr lang="sr-Latn-CS" sz="3200" dirty="0"/>
              <a:t> </a:t>
            </a:r>
            <a:r>
              <a:rPr lang="sr-Latn-CS" sz="3200" dirty="0" err="1"/>
              <a:t>упис</a:t>
            </a:r>
            <a:endParaRPr lang="sr-Latn-RS" dirty="0"/>
          </a:p>
        </p:txBody>
      </p:sp>
    </p:spTree>
    <p:extLst>
      <p:ext uri="{BB962C8B-B14F-4D97-AF65-F5344CB8AC3E}">
        <p14:creationId xmlns:p14="http://schemas.microsoft.com/office/powerpoint/2010/main" val="138890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CF7C35C-E839-4001-B84D-B4CB1AB240B7}"/>
              </a:ext>
            </a:extLst>
          </p:cNvPr>
          <p:cNvSpPr>
            <a:spLocks noGrp="1"/>
          </p:cNvSpPr>
          <p:nvPr>
            <p:ph type="title"/>
          </p:nvPr>
        </p:nvSpPr>
        <p:spPr>
          <a:xfrm>
            <a:off x="457200" y="274638"/>
            <a:ext cx="8229600" cy="2506290"/>
          </a:xfrm>
        </p:spPr>
        <p:txBody>
          <a:bodyPr>
            <a:normAutofit/>
          </a:bodyPr>
          <a:lstStyle/>
          <a:p>
            <a:r>
              <a:rPr lang="sr-Cyrl-BA" sz="4400" dirty="0">
                <a:effectLst/>
              </a:rPr>
              <a:t>Стицање својине одржајем (</a:t>
            </a:r>
            <a:r>
              <a:rPr lang="sr-Latn-BA" sz="4400" i="1" dirty="0" err="1">
                <a:effectLst/>
              </a:rPr>
              <a:t>usucapio</a:t>
            </a:r>
            <a:r>
              <a:rPr lang="sr-Latn-BA" sz="4400" dirty="0">
                <a:effectLst/>
              </a:rPr>
              <a:t>)</a:t>
            </a:r>
            <a:endParaRPr lang="sr-Latn-RS" dirty="0"/>
          </a:p>
        </p:txBody>
      </p:sp>
      <p:sp>
        <p:nvSpPr>
          <p:cNvPr id="3" name="Čuvar mesta za sadržaj 2">
            <a:extLst>
              <a:ext uri="{FF2B5EF4-FFF2-40B4-BE49-F238E27FC236}">
                <a16:creationId xmlns:a16="http://schemas.microsoft.com/office/drawing/2014/main" xmlns="" id="{6996F4B9-9BC4-4564-8A63-322631DA3667}"/>
              </a:ext>
            </a:extLst>
          </p:cNvPr>
          <p:cNvSpPr>
            <a:spLocks noGrp="1"/>
          </p:cNvSpPr>
          <p:nvPr>
            <p:ph idx="1"/>
          </p:nvPr>
        </p:nvSpPr>
        <p:spPr>
          <a:xfrm>
            <a:off x="457200" y="2348880"/>
            <a:ext cx="8229600" cy="3777283"/>
          </a:xfrm>
        </p:spPr>
        <p:txBody>
          <a:bodyPr>
            <a:normAutofit fontScale="92500" lnSpcReduction="20000"/>
          </a:bodyPr>
          <a:lstStyle/>
          <a:p>
            <a:pPr marL="365760" indent="-256032" eaLnBrk="1" fontAlgn="auto" hangingPunct="1">
              <a:lnSpc>
                <a:spcPct val="90000"/>
              </a:lnSpc>
              <a:spcAft>
                <a:spcPts val="0"/>
              </a:spcAft>
              <a:buFont typeface="Wingdings 3"/>
              <a:buChar char=""/>
              <a:defRPr/>
            </a:pPr>
            <a:r>
              <a:rPr lang="sr-Cyrl-CS" sz="3200" dirty="0"/>
              <a:t>Стицање права својине на основу </a:t>
            </a:r>
            <a:r>
              <a:rPr lang="sr-Cyrl-CS" sz="3200" dirty="0" err="1"/>
              <a:t>узукапионе</a:t>
            </a:r>
            <a:r>
              <a:rPr lang="sr-Cyrl-CS" sz="3200" dirty="0"/>
              <a:t> државине (државине која испуњава одређене квалитете) </a:t>
            </a:r>
            <a:r>
              <a:rPr lang="sr-Cyrl-CS" sz="3200" dirty="0" err="1"/>
              <a:t>протеком</a:t>
            </a:r>
            <a:r>
              <a:rPr lang="sr-Cyrl-CS" sz="3200" dirty="0"/>
              <a:t> времена.</a:t>
            </a:r>
          </a:p>
          <a:p>
            <a:pPr marL="365760" indent="-256032" eaLnBrk="1" fontAlgn="auto" hangingPunct="1">
              <a:lnSpc>
                <a:spcPct val="90000"/>
              </a:lnSpc>
              <a:spcAft>
                <a:spcPts val="0"/>
              </a:spcAft>
              <a:buFont typeface="Wingdings 3"/>
              <a:buChar char=""/>
              <a:defRPr/>
            </a:pPr>
            <a:r>
              <a:rPr lang="sr-Cyrl-CS" sz="3200" dirty="0"/>
              <a:t>(Не)одрживост трајне несагласности (сукоба) између економске (фактичке) и правне власти на ствари решава се у корист фактичке</a:t>
            </a:r>
            <a:r>
              <a:rPr lang="sr-Cyrl-BA" sz="3200" dirty="0"/>
              <a:t> (</a:t>
            </a:r>
            <a:r>
              <a:rPr lang="sr-Cyrl-BA" sz="3200" dirty="0" err="1"/>
              <a:t>тријум</a:t>
            </a:r>
            <a:r>
              <a:rPr lang="sr-Cyrl-BA" sz="3200" dirty="0"/>
              <a:t> факта над правом).</a:t>
            </a:r>
            <a:endParaRPr lang="sr-Cyrl-CS" sz="3200" dirty="0"/>
          </a:p>
          <a:p>
            <a:pPr marL="365760" indent="-256032" eaLnBrk="1" fontAlgn="auto" hangingPunct="1">
              <a:lnSpc>
                <a:spcPct val="90000"/>
              </a:lnSpc>
              <a:spcAft>
                <a:spcPts val="0"/>
              </a:spcAft>
              <a:buFont typeface="Wingdings 3"/>
              <a:buChar char=""/>
              <a:defRPr/>
            </a:pPr>
            <a:r>
              <a:rPr lang="sr-Cyrl-CS" sz="3200" dirty="0"/>
              <a:t>Одржајем престаје својина претходног власника, али одржај није застарелост.</a:t>
            </a:r>
            <a:endParaRPr lang="sr-Cyrl-BA" sz="3200" dirty="0"/>
          </a:p>
          <a:p>
            <a:pPr marL="365760" indent="-256032" eaLnBrk="1" fontAlgn="auto" hangingPunct="1">
              <a:lnSpc>
                <a:spcPct val="90000"/>
              </a:lnSpc>
              <a:spcAft>
                <a:spcPts val="0"/>
              </a:spcAft>
              <a:buFont typeface="Wingdings 3"/>
              <a:buChar char=""/>
              <a:defRPr/>
            </a:pPr>
            <a:r>
              <a:rPr lang="sr-Cyrl-CS" sz="3200" dirty="0"/>
              <a:t>Врсте</a:t>
            </a:r>
            <a:r>
              <a:rPr lang="sr-Cyrl-BA" sz="3200" dirty="0"/>
              <a:t>:</a:t>
            </a:r>
            <a:r>
              <a:rPr lang="sr-Cyrl-CS" sz="3200" dirty="0"/>
              <a:t> редовни</a:t>
            </a:r>
            <a:r>
              <a:rPr lang="sr-Cyrl-BA" sz="3200" dirty="0"/>
              <a:t> и</a:t>
            </a:r>
            <a:r>
              <a:rPr lang="sr-Cyrl-CS" sz="3200" dirty="0"/>
              <a:t> ванредни</a:t>
            </a:r>
            <a:r>
              <a:rPr lang="sr-Cyrl-BA" sz="3200" dirty="0"/>
              <a:t> одржај.</a:t>
            </a:r>
            <a:endParaRPr lang="sr-Cyrl-CS" sz="3200" dirty="0"/>
          </a:p>
          <a:p>
            <a:endParaRPr lang="sr-Latn-RS" dirty="0"/>
          </a:p>
        </p:txBody>
      </p:sp>
    </p:spTree>
    <p:extLst>
      <p:ext uri="{BB962C8B-B14F-4D97-AF65-F5344CB8AC3E}">
        <p14:creationId xmlns:p14="http://schemas.microsoft.com/office/powerpoint/2010/main" val="268602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0F71BF-F941-490F-B0DC-C5CE456FB38E}"/>
              </a:ext>
            </a:extLst>
          </p:cNvPr>
          <p:cNvSpPr>
            <a:spLocks noGrp="1"/>
          </p:cNvSpPr>
          <p:nvPr>
            <p:ph type="title"/>
          </p:nvPr>
        </p:nvSpPr>
        <p:spPr>
          <a:xfrm>
            <a:off x="457200" y="274638"/>
            <a:ext cx="8229600" cy="2290266"/>
          </a:xfrm>
        </p:spPr>
        <p:txBody>
          <a:bodyPr>
            <a:normAutofit/>
          </a:bodyPr>
          <a:lstStyle/>
          <a:p>
            <a:r>
              <a:rPr lang="sr-Cyrl-BA" sz="4400" dirty="0">
                <a:effectLst/>
              </a:rPr>
              <a:t>Стицање својине одржајем (</a:t>
            </a:r>
            <a:r>
              <a:rPr lang="sr-Latn-BA" sz="4400" i="1" dirty="0" err="1">
                <a:effectLst/>
              </a:rPr>
              <a:t>usucapio</a:t>
            </a:r>
            <a:r>
              <a:rPr lang="sr-Latn-BA" sz="4400" dirty="0">
                <a:effectLst/>
              </a:rPr>
              <a:t>)</a:t>
            </a:r>
            <a:endParaRPr lang="sr-Latn-RS" dirty="0"/>
          </a:p>
        </p:txBody>
      </p:sp>
      <p:sp>
        <p:nvSpPr>
          <p:cNvPr id="3" name="Čuvar mesta za sadržaj 2">
            <a:extLst>
              <a:ext uri="{FF2B5EF4-FFF2-40B4-BE49-F238E27FC236}">
                <a16:creationId xmlns:a16="http://schemas.microsoft.com/office/drawing/2014/main" xmlns="" id="{35E36779-DC53-47D3-BE6C-F12934BE2114}"/>
              </a:ext>
            </a:extLst>
          </p:cNvPr>
          <p:cNvSpPr>
            <a:spLocks noGrp="1"/>
          </p:cNvSpPr>
          <p:nvPr>
            <p:ph idx="1"/>
          </p:nvPr>
        </p:nvSpPr>
        <p:spPr>
          <a:xfrm>
            <a:off x="457200" y="1988840"/>
            <a:ext cx="8229600" cy="4137323"/>
          </a:xfrm>
        </p:spPr>
        <p:txBody>
          <a:bodyPr>
            <a:normAutofit fontScale="92500" lnSpcReduction="10000"/>
          </a:bodyPr>
          <a:lstStyle/>
          <a:p>
            <a:pPr marL="365760" indent="-256032" eaLnBrk="1" fontAlgn="auto" hangingPunct="1">
              <a:lnSpc>
                <a:spcPct val="90000"/>
              </a:lnSpc>
              <a:spcAft>
                <a:spcPts val="0"/>
              </a:spcAft>
              <a:buFont typeface="Wingdings 3"/>
              <a:buChar char=""/>
              <a:defRPr/>
            </a:pPr>
            <a:r>
              <a:rPr lang="sr-Cyrl-CS" sz="3200" dirty="0"/>
              <a:t>Стицање права својине на основу </a:t>
            </a:r>
            <a:r>
              <a:rPr lang="sr-Cyrl-CS" sz="3200" dirty="0" err="1"/>
              <a:t>узукапионе</a:t>
            </a:r>
            <a:r>
              <a:rPr lang="sr-Cyrl-CS" sz="3200" dirty="0"/>
              <a:t> државине (државине која испуњава одређене квалитете) </a:t>
            </a:r>
            <a:r>
              <a:rPr lang="sr-Cyrl-CS" sz="3200" dirty="0" err="1"/>
              <a:t>протеком</a:t>
            </a:r>
            <a:r>
              <a:rPr lang="sr-Cyrl-CS" sz="3200" dirty="0"/>
              <a:t> времена.</a:t>
            </a:r>
          </a:p>
          <a:p>
            <a:pPr marL="365760" indent="-256032" eaLnBrk="1" fontAlgn="auto" hangingPunct="1">
              <a:lnSpc>
                <a:spcPct val="90000"/>
              </a:lnSpc>
              <a:spcAft>
                <a:spcPts val="0"/>
              </a:spcAft>
              <a:buFont typeface="Wingdings 3"/>
              <a:buChar char=""/>
              <a:defRPr/>
            </a:pPr>
            <a:r>
              <a:rPr lang="sr-Cyrl-CS" sz="3200" dirty="0"/>
              <a:t>(Не)одрживост трајне несагласности (сукоба) између економске (фактичке) и правне власти на ствари решава се у корист фактичке</a:t>
            </a:r>
            <a:r>
              <a:rPr lang="sr-Cyrl-BA" sz="3200" dirty="0"/>
              <a:t> (</a:t>
            </a:r>
            <a:r>
              <a:rPr lang="sr-Cyrl-BA" sz="3200" dirty="0" err="1"/>
              <a:t>тријум</a:t>
            </a:r>
            <a:r>
              <a:rPr lang="sr-Cyrl-BA" sz="3200" dirty="0"/>
              <a:t> факта над правом).</a:t>
            </a:r>
            <a:endParaRPr lang="sr-Cyrl-CS" sz="3200" dirty="0"/>
          </a:p>
          <a:p>
            <a:pPr marL="365760" indent="-256032" eaLnBrk="1" fontAlgn="auto" hangingPunct="1">
              <a:lnSpc>
                <a:spcPct val="90000"/>
              </a:lnSpc>
              <a:spcAft>
                <a:spcPts val="0"/>
              </a:spcAft>
              <a:buFont typeface="Wingdings 3"/>
              <a:buChar char=""/>
              <a:defRPr/>
            </a:pPr>
            <a:r>
              <a:rPr lang="sr-Cyrl-CS" sz="3200" dirty="0"/>
              <a:t>Одржајем престаје својина претходног власника, али одржај није застарелост.</a:t>
            </a:r>
            <a:endParaRPr lang="sr-Cyrl-BA" sz="3200" dirty="0"/>
          </a:p>
          <a:p>
            <a:pPr marL="365760" indent="-256032" eaLnBrk="1" fontAlgn="auto" hangingPunct="1">
              <a:lnSpc>
                <a:spcPct val="90000"/>
              </a:lnSpc>
              <a:spcAft>
                <a:spcPts val="0"/>
              </a:spcAft>
              <a:buFont typeface="Wingdings 3"/>
              <a:buChar char=""/>
              <a:defRPr/>
            </a:pPr>
            <a:r>
              <a:rPr lang="sr-Cyrl-CS" sz="3200" dirty="0"/>
              <a:t>Врсте</a:t>
            </a:r>
            <a:r>
              <a:rPr lang="sr-Cyrl-BA" sz="3200" dirty="0"/>
              <a:t>:</a:t>
            </a:r>
            <a:r>
              <a:rPr lang="sr-Cyrl-CS" sz="3200" dirty="0"/>
              <a:t> редовни</a:t>
            </a:r>
            <a:r>
              <a:rPr lang="sr-Cyrl-BA" sz="3200" dirty="0"/>
              <a:t> и</a:t>
            </a:r>
            <a:r>
              <a:rPr lang="sr-Cyrl-CS" sz="3200" dirty="0"/>
              <a:t> ванредни</a:t>
            </a:r>
            <a:r>
              <a:rPr lang="sr-Cyrl-BA" sz="3200" dirty="0"/>
              <a:t> одржај.</a:t>
            </a:r>
            <a:endParaRPr lang="sr-Cyrl-CS" sz="3200" dirty="0"/>
          </a:p>
          <a:p>
            <a:endParaRPr lang="sr-Latn-RS" dirty="0"/>
          </a:p>
        </p:txBody>
      </p:sp>
    </p:spTree>
    <p:extLst>
      <p:ext uri="{BB962C8B-B14F-4D97-AF65-F5344CB8AC3E}">
        <p14:creationId xmlns:p14="http://schemas.microsoft.com/office/powerpoint/2010/main" val="182026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7330E6F-C9FB-4263-8A20-8F24A72324C2}"/>
              </a:ext>
            </a:extLst>
          </p:cNvPr>
          <p:cNvSpPr>
            <a:spLocks noGrp="1"/>
          </p:cNvSpPr>
          <p:nvPr>
            <p:ph type="title"/>
          </p:nvPr>
        </p:nvSpPr>
        <p:spPr>
          <a:xfrm>
            <a:off x="457200" y="274638"/>
            <a:ext cx="8229600" cy="1786210"/>
          </a:xfrm>
        </p:spPr>
        <p:txBody>
          <a:bodyPr/>
          <a:lstStyle/>
          <a:p>
            <a:r>
              <a:rPr lang="sr-Cyrl-BA" dirty="0">
                <a:effectLst/>
              </a:rPr>
              <a:t>Редовни одржај</a:t>
            </a:r>
            <a:endParaRPr lang="sr-Latn-RS" dirty="0"/>
          </a:p>
        </p:txBody>
      </p:sp>
      <p:sp>
        <p:nvSpPr>
          <p:cNvPr id="3" name="Čuvar mesta za sadržaj 2">
            <a:extLst>
              <a:ext uri="{FF2B5EF4-FFF2-40B4-BE49-F238E27FC236}">
                <a16:creationId xmlns:a16="http://schemas.microsoft.com/office/drawing/2014/main" xmlns="" id="{7D06C3F5-2E42-46BD-B277-E7EA8884DC3F}"/>
              </a:ext>
            </a:extLst>
          </p:cNvPr>
          <p:cNvSpPr>
            <a:spLocks noGrp="1"/>
          </p:cNvSpPr>
          <p:nvPr>
            <p:ph idx="1"/>
          </p:nvPr>
        </p:nvSpPr>
        <p:spPr>
          <a:xfrm>
            <a:off x="457200" y="2060848"/>
            <a:ext cx="8229600" cy="4065315"/>
          </a:xfrm>
        </p:spPr>
        <p:txBody>
          <a:bodyPr>
            <a:normAutofit fontScale="70000" lnSpcReduction="20000"/>
          </a:bodyPr>
          <a:lstStyle/>
          <a:p>
            <a:pPr marL="609600" indent="-609600" eaLnBrk="1" hangingPunct="1">
              <a:lnSpc>
                <a:spcPct val="80000"/>
              </a:lnSpc>
            </a:pPr>
            <a:r>
              <a:rPr lang="sr-Cyrl-BA" sz="3200" dirty="0"/>
              <a:t>Квалификована државина </a:t>
            </a:r>
            <a:r>
              <a:rPr lang="en-US" sz="3200" dirty="0">
                <a:cs typeface="Times New Roman" pitchFamily="18" charset="0"/>
              </a:rPr>
              <a:t>+</a:t>
            </a:r>
            <a:r>
              <a:rPr lang="sr-Cyrl-BA" sz="3200" dirty="0">
                <a:cs typeface="Times New Roman" pitchFamily="18" charset="0"/>
              </a:rPr>
              <a:t> </a:t>
            </a:r>
            <a:r>
              <a:rPr lang="sr-Cyrl-BA" sz="3200" dirty="0" err="1">
                <a:cs typeface="Times New Roman" pitchFamily="18" charset="0"/>
              </a:rPr>
              <a:t>протек</a:t>
            </a:r>
            <a:r>
              <a:rPr lang="sr-Cyrl-BA" sz="3200" dirty="0">
                <a:cs typeface="Times New Roman" pitchFamily="18" charset="0"/>
              </a:rPr>
              <a:t> </a:t>
            </a:r>
            <a:r>
              <a:rPr lang="sr-Cyrl-BA" sz="3200" dirty="0" err="1">
                <a:cs typeface="Times New Roman" pitchFamily="18" charset="0"/>
              </a:rPr>
              <a:t>времена</a:t>
            </a:r>
            <a:r>
              <a:rPr lang="sr-Cyrl-BA" sz="3200" dirty="0">
                <a:cs typeface="Times New Roman" pitchFamily="18" charset="0"/>
              </a:rPr>
              <a:t> </a:t>
            </a:r>
            <a:r>
              <a:rPr lang="en-US" sz="3200" dirty="0">
                <a:cs typeface="Times New Roman" pitchFamily="18" charset="0"/>
              </a:rPr>
              <a:t>=</a:t>
            </a:r>
            <a:r>
              <a:rPr lang="sr-Cyrl-BA" sz="3200" dirty="0">
                <a:cs typeface="Times New Roman" pitchFamily="18" charset="0"/>
              </a:rPr>
              <a:t> редовни одржај</a:t>
            </a:r>
          </a:p>
          <a:p>
            <a:pPr marL="609600" indent="-609600" eaLnBrk="1" hangingPunct="1">
              <a:lnSpc>
                <a:spcPct val="80000"/>
              </a:lnSpc>
            </a:pPr>
            <a:r>
              <a:rPr lang="sr-Cyrl-BA" sz="3200" dirty="0">
                <a:cs typeface="Times New Roman" pitchFamily="18" charset="0"/>
              </a:rPr>
              <a:t>Квалификована државина је: законита својинска, </a:t>
            </a:r>
            <a:r>
              <a:rPr lang="sr-Cyrl-BA" sz="3200" dirty="0" err="1">
                <a:cs typeface="Times New Roman" pitchFamily="18" charset="0"/>
              </a:rPr>
              <a:t>савесна</a:t>
            </a:r>
            <a:r>
              <a:rPr lang="sr-Cyrl-BA" sz="3200" dirty="0">
                <a:cs typeface="Times New Roman" pitchFamily="18" charset="0"/>
              </a:rPr>
              <a:t> и права (није манљива)</a:t>
            </a:r>
          </a:p>
          <a:p>
            <a:pPr marL="609600" indent="-609600" eaLnBrk="1" hangingPunct="1">
              <a:lnSpc>
                <a:spcPct val="80000"/>
              </a:lnSpc>
            </a:pPr>
            <a:r>
              <a:rPr lang="sr-Cyrl-CS" sz="3200" dirty="0"/>
              <a:t>Законита својинска државина</a:t>
            </a:r>
            <a:r>
              <a:rPr lang="sr-Cyrl-BA" sz="3200" dirty="0"/>
              <a:t> (постоји пуноважан правни основ за стицање државине, тј. основ који би, да је претходних био власник довео до </a:t>
            </a:r>
            <a:r>
              <a:rPr lang="sr-Cyrl-BA" sz="3200" dirty="0" err="1"/>
              <a:t>преноса</a:t>
            </a:r>
            <a:r>
              <a:rPr lang="sr-Cyrl-BA" sz="3200" dirty="0"/>
              <a:t> својине самом предајом или уписом у катастар)</a:t>
            </a:r>
          </a:p>
          <a:p>
            <a:pPr marL="609600" indent="-609600" eaLnBrk="1" hangingPunct="1">
              <a:lnSpc>
                <a:spcPct val="80000"/>
              </a:lnSpc>
            </a:pPr>
            <a:r>
              <a:rPr lang="sr-Cyrl-BA" sz="3200" dirty="0" err="1"/>
              <a:t>Савесна</a:t>
            </a:r>
            <a:r>
              <a:rPr lang="sr-Cyrl-BA" sz="3200" dirty="0"/>
              <a:t> државина када држалац о</a:t>
            </a:r>
            <a:r>
              <a:rPr lang="sr-Cyrl-CS" sz="3200" dirty="0"/>
              <a:t>правдано верује да је претходник власник</a:t>
            </a:r>
            <a:r>
              <a:rPr lang="sr-Cyrl-BA" sz="3200" dirty="0"/>
              <a:t>. </a:t>
            </a:r>
            <a:r>
              <a:rPr lang="sr-Cyrl-CS" sz="3200" dirty="0"/>
              <a:t>Потребна пажња</a:t>
            </a:r>
            <a:r>
              <a:rPr lang="sr-Cyrl-BA" sz="3200" dirty="0"/>
              <a:t> -</a:t>
            </a:r>
            <a:r>
              <a:rPr lang="sr-Cyrl-CS" sz="3200" dirty="0"/>
              <a:t> </a:t>
            </a:r>
            <a:r>
              <a:rPr lang="sr-Latn-CS" sz="3200" i="1" dirty="0"/>
              <a:t>Mala </a:t>
            </a:r>
            <a:r>
              <a:rPr lang="sr-Latn-CS" sz="3200" i="1" dirty="0" err="1"/>
              <a:t>fides</a:t>
            </a:r>
            <a:r>
              <a:rPr lang="sr-Latn-CS" sz="3200" i="1" dirty="0"/>
              <a:t> </a:t>
            </a:r>
            <a:r>
              <a:rPr lang="sr-Latn-CS" sz="3200" i="1" dirty="0" err="1"/>
              <a:t>superveniens</a:t>
            </a:r>
            <a:r>
              <a:rPr lang="sr-Latn-CS" sz="3200" i="1" dirty="0"/>
              <a:t> </a:t>
            </a:r>
            <a:r>
              <a:rPr lang="sr-Latn-CS" sz="3200" i="1" dirty="0" err="1"/>
              <a:t>nocet</a:t>
            </a:r>
            <a:r>
              <a:rPr lang="sr-Latn-CS" sz="3200" dirty="0"/>
              <a:t>: </a:t>
            </a:r>
            <a:r>
              <a:rPr lang="sr-Cyrl-CS" sz="3200" dirty="0"/>
              <a:t>сав</a:t>
            </a:r>
            <a:r>
              <a:rPr lang="sr-Cyrl-BA" sz="3200" dirty="0"/>
              <a:t>е</a:t>
            </a:r>
            <a:r>
              <a:rPr lang="sr-Cyrl-CS" sz="3200" dirty="0" err="1"/>
              <a:t>сност</a:t>
            </a:r>
            <a:r>
              <a:rPr lang="sr-Cyrl-CS" sz="3200" dirty="0"/>
              <a:t> у моменту стицања државине (...могао знати) и у току рока за одржај (...сазнао)</a:t>
            </a:r>
            <a:r>
              <a:rPr lang="sr-Cyrl-BA" sz="3200" dirty="0"/>
              <a:t>. Законита и </a:t>
            </a:r>
            <a:r>
              <a:rPr lang="sr-Cyrl-BA" sz="3200" dirty="0" err="1"/>
              <a:t>несавесна</a:t>
            </a:r>
            <a:r>
              <a:rPr lang="sr-Cyrl-BA" sz="3200" dirty="0"/>
              <a:t> државина (и обрнуто); стварна и правна заблуда; </a:t>
            </a:r>
            <a:r>
              <a:rPr lang="sr-Cyrl-BA" sz="3200" dirty="0" err="1"/>
              <a:t>савесност</a:t>
            </a:r>
            <a:r>
              <a:rPr lang="sr-Cyrl-BA" sz="3200" dirty="0"/>
              <a:t> се претпоставља.</a:t>
            </a:r>
          </a:p>
          <a:p>
            <a:pPr marL="609600" indent="-609600" eaLnBrk="1" hangingPunct="1">
              <a:lnSpc>
                <a:spcPct val="80000"/>
              </a:lnSpc>
            </a:pPr>
            <a:r>
              <a:rPr lang="sr-Cyrl-BA" sz="3200" dirty="0"/>
              <a:t>П</a:t>
            </a:r>
            <a:r>
              <a:rPr lang="sr-Cyrl-CS" sz="3200" dirty="0" err="1"/>
              <a:t>рава</a:t>
            </a:r>
            <a:r>
              <a:rPr lang="sr-Cyrl-CS" sz="3200" dirty="0"/>
              <a:t> државина</a:t>
            </a:r>
            <a:r>
              <a:rPr lang="sr-Cyrl-BA" sz="3200" dirty="0"/>
              <a:t> (истинита, мирна) која није прибављена силом, </a:t>
            </a:r>
            <a:r>
              <a:rPr lang="sr-Cyrl-BA" sz="3200" dirty="0" err="1"/>
              <a:t>преваром</a:t>
            </a:r>
            <a:r>
              <a:rPr lang="sr-Cyrl-BA" sz="3200" dirty="0"/>
              <a:t> или злоупотребом </a:t>
            </a:r>
            <a:r>
              <a:rPr lang="sr-Cyrl-BA" sz="3200" dirty="0" err="1"/>
              <a:t>поверења</a:t>
            </a:r>
            <a:r>
              <a:rPr lang="sr-Cyrl-BA" sz="3200" dirty="0"/>
              <a:t>.</a:t>
            </a:r>
            <a:endParaRPr lang="en-US" sz="3200" dirty="0"/>
          </a:p>
          <a:p>
            <a:pPr marL="609600" indent="-609600" eaLnBrk="1" hangingPunct="1">
              <a:lnSpc>
                <a:spcPct val="80000"/>
              </a:lnSpc>
            </a:pPr>
            <a:r>
              <a:rPr lang="sr-Cyrl-BA" sz="3200" dirty="0" err="1"/>
              <a:t>Протек</a:t>
            </a:r>
            <a:r>
              <a:rPr lang="sr-Cyrl-BA" sz="3200" dirty="0"/>
              <a:t> </a:t>
            </a:r>
            <a:r>
              <a:rPr lang="sr-Cyrl-BA" sz="3200" dirty="0" err="1"/>
              <a:t>времена</a:t>
            </a:r>
            <a:r>
              <a:rPr lang="sr-Cyrl-BA" sz="3200" dirty="0"/>
              <a:t>: покретне ствари – 3 године; непокретне ствари – 10 година.</a:t>
            </a:r>
            <a:endParaRPr lang="en-US" sz="3200" dirty="0"/>
          </a:p>
          <a:p>
            <a:endParaRPr lang="sr-Latn-RS" dirty="0"/>
          </a:p>
        </p:txBody>
      </p:sp>
    </p:spTree>
    <p:extLst>
      <p:ext uri="{BB962C8B-B14F-4D97-AF65-F5344CB8AC3E}">
        <p14:creationId xmlns:p14="http://schemas.microsoft.com/office/powerpoint/2010/main" val="157154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68F860C-5B2C-4F7E-B61C-18B21F8CEBF2}"/>
              </a:ext>
            </a:extLst>
          </p:cNvPr>
          <p:cNvSpPr>
            <a:spLocks noGrp="1"/>
          </p:cNvSpPr>
          <p:nvPr>
            <p:ph type="title"/>
          </p:nvPr>
        </p:nvSpPr>
        <p:spPr>
          <a:xfrm>
            <a:off x="457200" y="274638"/>
            <a:ext cx="8229600" cy="1786210"/>
          </a:xfrm>
        </p:spPr>
        <p:txBody>
          <a:bodyPr/>
          <a:lstStyle/>
          <a:p>
            <a:r>
              <a:rPr lang="sr-Cyrl-BA" dirty="0">
                <a:effectLst/>
              </a:rPr>
              <a:t>Ванредни (апсолутни) одржај</a:t>
            </a:r>
            <a:endParaRPr lang="sr-Latn-RS" dirty="0"/>
          </a:p>
        </p:txBody>
      </p:sp>
      <p:sp>
        <p:nvSpPr>
          <p:cNvPr id="3" name="Čuvar mesta za sadržaj 2">
            <a:extLst>
              <a:ext uri="{FF2B5EF4-FFF2-40B4-BE49-F238E27FC236}">
                <a16:creationId xmlns:a16="http://schemas.microsoft.com/office/drawing/2014/main" xmlns="" id="{B05404DA-3B48-4E76-ACE8-1051A9E8AE56}"/>
              </a:ext>
            </a:extLst>
          </p:cNvPr>
          <p:cNvSpPr>
            <a:spLocks noGrp="1"/>
          </p:cNvSpPr>
          <p:nvPr>
            <p:ph idx="1"/>
          </p:nvPr>
        </p:nvSpPr>
        <p:spPr>
          <a:xfrm>
            <a:off x="457200" y="1772816"/>
            <a:ext cx="8229600" cy="4353347"/>
          </a:xfrm>
        </p:spPr>
        <p:txBody>
          <a:bodyPr>
            <a:normAutofit lnSpcReduction="10000"/>
          </a:bodyPr>
          <a:lstStyle/>
          <a:p>
            <a:pPr eaLnBrk="1" hangingPunct="1">
              <a:lnSpc>
                <a:spcPct val="80000"/>
              </a:lnSpc>
            </a:pPr>
            <a:r>
              <a:rPr lang="sr-Cyrl-BA" sz="3200" dirty="0"/>
              <a:t>Мање квалификована државина </a:t>
            </a:r>
            <a:r>
              <a:rPr lang="en-US" sz="3200" dirty="0">
                <a:cs typeface="Times New Roman" pitchFamily="18" charset="0"/>
              </a:rPr>
              <a:t>+</a:t>
            </a:r>
            <a:r>
              <a:rPr lang="sr-Cyrl-BA" sz="3200" dirty="0">
                <a:cs typeface="Times New Roman" pitchFamily="18" charset="0"/>
              </a:rPr>
              <a:t> </a:t>
            </a:r>
            <a:r>
              <a:rPr lang="sr-Cyrl-BA" sz="3200" dirty="0" err="1">
                <a:cs typeface="Times New Roman" pitchFamily="18" charset="0"/>
              </a:rPr>
              <a:t>протек</a:t>
            </a:r>
            <a:r>
              <a:rPr lang="sr-Cyrl-BA" sz="3200" dirty="0">
                <a:cs typeface="Times New Roman" pitchFamily="18" charset="0"/>
              </a:rPr>
              <a:t> </a:t>
            </a:r>
            <a:r>
              <a:rPr lang="sr-Cyrl-BA" sz="3200" dirty="0" err="1">
                <a:cs typeface="Times New Roman" pitchFamily="18" charset="0"/>
              </a:rPr>
              <a:t>времена</a:t>
            </a:r>
            <a:r>
              <a:rPr lang="sr-Cyrl-BA" sz="3200" dirty="0">
                <a:cs typeface="Times New Roman" pitchFamily="18" charset="0"/>
              </a:rPr>
              <a:t> </a:t>
            </a:r>
            <a:r>
              <a:rPr lang="en-US" sz="3200" dirty="0">
                <a:cs typeface="Times New Roman" pitchFamily="18" charset="0"/>
              </a:rPr>
              <a:t>=</a:t>
            </a:r>
            <a:r>
              <a:rPr lang="sr-Cyrl-BA" sz="3200" dirty="0">
                <a:cs typeface="Times New Roman" pitchFamily="18" charset="0"/>
              </a:rPr>
              <a:t> ванредни одржај</a:t>
            </a:r>
          </a:p>
          <a:p>
            <a:pPr eaLnBrk="1" hangingPunct="1">
              <a:lnSpc>
                <a:spcPct val="80000"/>
              </a:lnSpc>
            </a:pPr>
            <a:r>
              <a:rPr lang="sr-Cyrl-BA" sz="3200" dirty="0">
                <a:cs typeface="Times New Roman" pitchFamily="18" charset="0"/>
              </a:rPr>
              <a:t>Мања квалификована државина је: </a:t>
            </a:r>
            <a:r>
              <a:rPr lang="sr-Cyrl-BA" sz="3200" dirty="0" err="1">
                <a:cs typeface="Times New Roman" pitchFamily="18" charset="0"/>
              </a:rPr>
              <a:t>савесна</a:t>
            </a:r>
            <a:r>
              <a:rPr lang="sr-Cyrl-BA" sz="3200" dirty="0">
                <a:cs typeface="Times New Roman" pitchFamily="18" charset="0"/>
              </a:rPr>
              <a:t> и права државина</a:t>
            </a:r>
          </a:p>
          <a:p>
            <a:pPr eaLnBrk="1" hangingPunct="1">
              <a:lnSpc>
                <a:spcPct val="80000"/>
              </a:lnSpc>
            </a:pPr>
            <a:r>
              <a:rPr lang="sr-Cyrl-BA" sz="3200" dirty="0" err="1">
                <a:cs typeface="Times New Roman" pitchFamily="18" charset="0"/>
              </a:rPr>
              <a:t>Савестан</a:t>
            </a:r>
            <a:r>
              <a:rPr lang="sr-Cyrl-BA" sz="3200" dirty="0">
                <a:cs typeface="Times New Roman" pitchFamily="18" charset="0"/>
              </a:rPr>
              <a:t> је онај држалац који оправдано </a:t>
            </a:r>
            <a:r>
              <a:rPr lang="sr-Cyrl-BA" sz="3200" dirty="0" err="1">
                <a:cs typeface="Times New Roman" pitchFamily="18" charset="0"/>
              </a:rPr>
              <a:t>верује</a:t>
            </a:r>
            <a:r>
              <a:rPr lang="sr-Cyrl-BA" sz="3200" dirty="0">
                <a:cs typeface="Times New Roman" pitchFamily="18" charset="0"/>
              </a:rPr>
              <a:t> да је он власник. Двострука заблуда: </a:t>
            </a:r>
          </a:p>
          <a:p>
            <a:pPr marL="109728" indent="0" eaLnBrk="1" hangingPunct="1">
              <a:lnSpc>
                <a:spcPct val="80000"/>
              </a:lnSpc>
              <a:buNone/>
            </a:pPr>
            <a:r>
              <a:rPr lang="sr-Cyrl-BA" sz="3200" dirty="0">
                <a:cs typeface="Times New Roman" pitchFamily="18" charset="0"/>
              </a:rPr>
              <a:t>1. у погледу права својине претходника и 2. у погледу постојања законитог основа (путативан основ).</a:t>
            </a:r>
          </a:p>
          <a:p>
            <a:pPr eaLnBrk="1" hangingPunct="1">
              <a:lnSpc>
                <a:spcPct val="80000"/>
              </a:lnSpc>
            </a:pPr>
            <a:r>
              <a:rPr lang="sr-Cyrl-BA" sz="3200" dirty="0" err="1"/>
              <a:t>Протек</a:t>
            </a:r>
            <a:r>
              <a:rPr lang="sr-Cyrl-BA" sz="3200" dirty="0"/>
              <a:t> </a:t>
            </a:r>
            <a:r>
              <a:rPr lang="sr-Cyrl-BA" sz="3200" dirty="0" err="1"/>
              <a:t>времена</a:t>
            </a:r>
            <a:r>
              <a:rPr lang="sr-Cyrl-BA" sz="3200" dirty="0"/>
              <a:t>: покретне ствари – 10 година; непокретне ствари – 20 година.</a:t>
            </a:r>
            <a:endParaRPr lang="en-US" sz="3200" dirty="0"/>
          </a:p>
          <a:p>
            <a:endParaRPr lang="sr-Latn-RS" dirty="0"/>
          </a:p>
        </p:txBody>
      </p:sp>
    </p:spTree>
    <p:extLst>
      <p:ext uri="{BB962C8B-B14F-4D97-AF65-F5344CB8AC3E}">
        <p14:creationId xmlns:p14="http://schemas.microsoft.com/office/powerpoint/2010/main" val="329547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1203</Words>
  <Application>Microsoft Office PowerPoint</Application>
  <PresentationFormat>On-screen Show (4:3)</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Врсте предаје </vt:lpstr>
      <vt:lpstr>Traditio fictiva</vt:lpstr>
      <vt:lpstr>Стицање својине на непокретним стварима</vt:lpstr>
      <vt:lpstr>Стицање својине на непокретним стварима</vt:lpstr>
      <vt:lpstr>Вишеструко уговарање отуђења</vt:lpstr>
      <vt:lpstr>Стицање својине одржајем (usucapio)</vt:lpstr>
      <vt:lpstr>Стицање својине одржајем (usucapio)</vt:lpstr>
      <vt:lpstr>Редовни одржај</vt:lpstr>
      <vt:lpstr>Ванредни (апсолутни) одржај</vt:lpstr>
      <vt:lpstr>Прерачунавање одржаја</vt:lpstr>
      <vt:lpstr>Прирачунавање одржаја</vt:lpstr>
      <vt:lpstr>Прекид и застој времена одржаја</vt:lpstr>
      <vt:lpstr>Застој времена одржаја</vt:lpstr>
      <vt:lpstr>Грађење на туђем земљишту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Windows User</cp:lastModifiedBy>
  <cp:revision>18</cp:revision>
  <dcterms:created xsi:type="dcterms:W3CDTF">2021-02-24T10:06:34Z</dcterms:created>
  <dcterms:modified xsi:type="dcterms:W3CDTF">2021-11-18T12:35:56Z</dcterms:modified>
</cp:coreProperties>
</file>