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888"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F7D664-F5C6-4FF1-9831-26FBBE82C05E}" type="datetimeFigureOut">
              <a:rPr lang="en-US" smtClean="0"/>
              <a:t>17-Nov-21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3385B7-2E78-49E7-8B26-4C4217ADCF3F}" type="slidenum">
              <a:rPr lang="en-US" smtClean="0"/>
              <a:t>‹#›</a:t>
            </a:fld>
            <a:endParaRPr lang="en-US"/>
          </a:p>
        </p:txBody>
      </p:sp>
    </p:spTree>
    <p:extLst>
      <p:ext uri="{BB962C8B-B14F-4D97-AF65-F5344CB8AC3E}">
        <p14:creationId xmlns:p14="http://schemas.microsoft.com/office/powerpoint/2010/main" val="818547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1B0C99-C597-47D2-9E03-74A873370067}" type="datetime1">
              <a:rPr lang="en-US" smtClean="0"/>
              <a:t>17-Nov-21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1156903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CE6C9E-7263-4AB1-87B1-4FF2498022FF}" type="datetime1">
              <a:rPr lang="en-US" smtClean="0"/>
              <a:t>17-Nov-21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1989291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2BED4D-87B1-4D56-9B69-3A4EB2A163D3}" type="datetime1">
              <a:rPr lang="en-US" smtClean="0"/>
              <a:t>17-Nov-21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641983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53927A-6E50-4527-8C5E-88192743C846}" type="datetime1">
              <a:rPr lang="en-US" smtClean="0"/>
              <a:t>17-Nov-21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2840776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197451-8DA4-47BA-9F5A-F2D7B7E4E59A}" type="datetime1">
              <a:rPr lang="en-US" smtClean="0"/>
              <a:t>17-Nov-21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28906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3DE721-676C-47F8-BDF2-3D2BB8BD8E2D}" type="datetime1">
              <a:rPr lang="en-US" smtClean="0"/>
              <a:t>17-Nov-21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2027166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81528A-D62E-4736-BC38-3222A3BB476B}" type="datetime1">
              <a:rPr lang="en-US" smtClean="0"/>
              <a:t>17-Nov-21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251983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E94CFE-EC2D-4092-A244-A5C069CDA1B1}" type="datetime1">
              <a:rPr lang="en-US" smtClean="0"/>
              <a:t>17-Nov-21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1853415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E3B9E5-1564-4884-99D6-2B0E34A2743C}" type="datetime1">
              <a:rPr lang="en-US" smtClean="0"/>
              <a:t>17-Nov-21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1712969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F34FB9-27A2-45F9-92B1-A7836FA98F7F}" type="datetime1">
              <a:rPr lang="en-US" smtClean="0"/>
              <a:t>17-Nov-21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16716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19C573-A5AA-4CC3-AF15-7FCA48E5A3C3}" type="datetime1">
              <a:rPr lang="en-US" smtClean="0"/>
              <a:t>17-Nov-21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2728627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5C46B4-780E-49B7-A738-911B78A26218}" type="datetime1">
              <a:rPr lang="en-US" smtClean="0"/>
              <a:t>17-Nov-21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FC2A9D-B1EA-4680-84B8-CF3316DF8074}" type="slidenum">
              <a:rPr lang="en-US" smtClean="0"/>
              <a:t>‹#›</a:t>
            </a:fld>
            <a:endParaRPr lang="en-US"/>
          </a:p>
        </p:txBody>
      </p:sp>
    </p:spTree>
    <p:extLst>
      <p:ext uri="{BB962C8B-B14F-4D97-AF65-F5344CB8AC3E}">
        <p14:creationId xmlns:p14="http://schemas.microsoft.com/office/powerpoint/2010/main" val="3840101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7772400" cy="1470025"/>
          </a:xfrm>
        </p:spPr>
        <p:txBody>
          <a:bodyPr>
            <a:normAutofit fontScale="90000"/>
          </a:bodyPr>
          <a:lstStyle/>
          <a:p>
            <a:pPr algn="l"/>
            <a:r>
              <a:rPr lang="en-US" dirty="0">
                <a:solidFill>
                  <a:schemeClr val="tx2"/>
                </a:solidFill>
                <a:latin typeface="Cambria" pitchFamily="18" charset="0"/>
              </a:rPr>
              <a:t>ORGANIZACIONI DIZAJN – IZBOR NAJBOLJE VRSTE ORGANIZACIJSKE STRUKTURE ZA DATU SITUACIJU</a:t>
            </a:r>
            <a:br>
              <a:rPr lang="en-US" dirty="0">
                <a:solidFill>
                  <a:schemeClr val="tx2"/>
                </a:solidFill>
                <a:latin typeface="Cambria" pitchFamily="18" charset="0"/>
              </a:rPr>
            </a:br>
            <a:endParaRPr lang="en-US" dirty="0">
              <a:solidFill>
                <a:schemeClr val="tx2"/>
              </a:solidFill>
              <a:latin typeface="Cambria" pitchFamily="18" charset="0"/>
            </a:endParaRPr>
          </a:p>
        </p:txBody>
      </p:sp>
      <p:sp>
        <p:nvSpPr>
          <p:cNvPr id="3" name="Subtitle 2"/>
          <p:cNvSpPr>
            <a:spLocks noGrp="1"/>
          </p:cNvSpPr>
          <p:nvPr>
            <p:ph type="subTitle" idx="1"/>
          </p:nvPr>
        </p:nvSpPr>
        <p:spPr>
          <a:xfrm>
            <a:off x="683568" y="2636912"/>
            <a:ext cx="7120880" cy="3168352"/>
          </a:xfrm>
        </p:spPr>
        <p:txBody>
          <a:bodyPr>
            <a:normAutofit fontScale="85000" lnSpcReduction="10000"/>
          </a:bodyPr>
          <a:lstStyle/>
          <a:p>
            <a:pPr algn="l"/>
            <a:r>
              <a:rPr lang="vi-VN" sz="2400" dirty="0">
                <a:solidFill>
                  <a:schemeClr val="tx1"/>
                </a:solidFill>
                <a:latin typeface="Cambria" pitchFamily="18" charset="0"/>
              </a:rPr>
              <a:t>U savremenoj praksi organizacioni dizajn je kontinualan proces, jer se okruženje, organizacija i strategija </a:t>
            </a:r>
            <a:r>
              <a:rPr lang="vi-VN" sz="2400" dirty="0">
                <a:solidFill>
                  <a:srgbClr val="FF0000"/>
                </a:solidFill>
                <a:latin typeface="Cambria" pitchFamily="18" charset="0"/>
              </a:rPr>
              <a:t>često menjaju tokom vremena</a:t>
            </a:r>
            <a:r>
              <a:rPr lang="vi-VN" sz="2400" dirty="0">
                <a:solidFill>
                  <a:schemeClr val="tx1"/>
                </a:solidFill>
                <a:latin typeface="Cambria" pitchFamily="18" charset="0"/>
              </a:rPr>
              <a:t>, i to shodno promenama iz poslovnog okruženja i tržišne konkurencije. </a:t>
            </a:r>
            <a:r>
              <a:rPr lang="vi-VN" sz="2400" dirty="0">
                <a:solidFill>
                  <a:srgbClr val="FF0000"/>
                </a:solidFill>
                <a:latin typeface="Cambria" pitchFamily="18" charset="0"/>
              </a:rPr>
              <a:t>Male promene su češće</a:t>
            </a:r>
            <a:r>
              <a:rPr lang="vi-VN" sz="2400" dirty="0">
                <a:solidFill>
                  <a:schemeClr val="tx1"/>
                </a:solidFill>
                <a:latin typeface="Cambria" pitchFamily="18" charset="0"/>
              </a:rPr>
              <a:t> od velikih, ali ponekad postoji potreba i za velikim promenama.</a:t>
            </a:r>
          </a:p>
          <a:p>
            <a:pPr algn="l"/>
            <a:endParaRPr lang="vi-VN" sz="2400" dirty="0">
              <a:solidFill>
                <a:schemeClr val="tx1"/>
              </a:solidFill>
              <a:latin typeface="Cambria" pitchFamily="18" charset="0"/>
            </a:endParaRPr>
          </a:p>
          <a:p>
            <a:pPr algn="l"/>
            <a:r>
              <a:rPr lang="vi-VN" sz="2400" dirty="0">
                <a:solidFill>
                  <a:schemeClr val="tx1"/>
                </a:solidFill>
                <a:latin typeface="Cambria" pitchFamily="18" charset="0"/>
              </a:rPr>
              <a:t>Problemi organizacionog dizajna za menadžment su teško rešivi, permanentno. </a:t>
            </a:r>
            <a:endParaRPr lang="en-US" sz="2400" dirty="0" smtClean="0">
              <a:solidFill>
                <a:schemeClr val="tx1"/>
              </a:solidFill>
              <a:latin typeface="Cambria" pitchFamily="18" charset="0"/>
            </a:endParaRPr>
          </a:p>
          <a:p>
            <a:pPr algn="l"/>
            <a:r>
              <a:rPr lang="vi-VN" sz="2400" dirty="0" smtClean="0">
                <a:solidFill>
                  <a:schemeClr val="tx1"/>
                </a:solidFill>
                <a:latin typeface="Cambria" pitchFamily="18" charset="0"/>
              </a:rPr>
              <a:t>U </a:t>
            </a:r>
            <a:r>
              <a:rPr lang="vi-VN" sz="2400" dirty="0">
                <a:solidFill>
                  <a:schemeClr val="tx1"/>
                </a:solidFill>
                <a:latin typeface="Cambria" pitchFamily="18" charset="0"/>
              </a:rPr>
              <a:t>pitanju su mnogi pokušaji, moguće greške, prilagođavanja na razne realnosti u društvu i sl.</a:t>
            </a:r>
          </a:p>
          <a:p>
            <a:pPr algn="l"/>
            <a:endParaRPr lang="vi-VN" sz="2400" dirty="0">
              <a:solidFill>
                <a:schemeClr val="tx1"/>
              </a:solidFill>
              <a:latin typeface="Cambria" pitchFamily="18" charset="0"/>
            </a:endParaRPr>
          </a:p>
          <a:p>
            <a:pPr algn="l"/>
            <a:endParaRPr lang="en-US" sz="2400" dirty="0">
              <a:solidFill>
                <a:schemeClr val="tx2"/>
              </a:solidFill>
              <a:latin typeface="Cambria" pitchFamily="18"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t>1</a:t>
            </a:fld>
            <a:endParaRPr lang="en-US"/>
          </a:p>
        </p:txBody>
      </p:sp>
    </p:spTree>
    <p:extLst>
      <p:ext uri="{BB962C8B-B14F-4D97-AF65-F5344CB8AC3E}">
        <p14:creationId xmlns:p14="http://schemas.microsoft.com/office/powerpoint/2010/main" val="1383791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80728"/>
            <a:ext cx="8229600" cy="5145435"/>
          </a:xfrm>
        </p:spPr>
        <p:txBody>
          <a:bodyPr>
            <a:normAutofit fontScale="62500" lnSpcReduction="20000"/>
          </a:bodyPr>
          <a:lstStyle/>
          <a:p>
            <a:r>
              <a:rPr lang="vi-VN" dirty="0"/>
              <a:t>Primarne karakteristike koje determinišu organizacijsku strukturu su:</a:t>
            </a:r>
          </a:p>
          <a:p>
            <a:endParaRPr lang="vi-VN" dirty="0"/>
          </a:p>
          <a:p>
            <a:r>
              <a:rPr lang="vi-VN" dirty="0"/>
              <a:t>1.	</a:t>
            </a:r>
            <a:r>
              <a:rPr lang="vi-VN" i="1" dirty="0"/>
              <a:t>Inovativnost i sklonost riziku </a:t>
            </a:r>
            <a:r>
              <a:rPr lang="vi-VN" dirty="0"/>
              <a:t>– stepen do koga se zaposleni angažuju za inovativne promene u poslovanju i ispoljavanju sposobnosti preuzimanja rizika u tome</a:t>
            </a:r>
          </a:p>
          <a:p>
            <a:endParaRPr lang="vi-VN" dirty="0"/>
          </a:p>
          <a:p>
            <a:r>
              <a:rPr lang="vi-VN" dirty="0"/>
              <a:t>2.	</a:t>
            </a:r>
            <a:r>
              <a:rPr lang="vi-VN" i="1" dirty="0"/>
              <a:t>Posvećivanje pažnje detaljima </a:t>
            </a:r>
            <a:r>
              <a:rPr lang="vi-VN" dirty="0"/>
              <a:t>– preciznost, visoka tačnost kod tehničkih tolerancija, dizajn, unapređivanje ostvarenog poslovanja</a:t>
            </a:r>
          </a:p>
          <a:p>
            <a:endParaRPr lang="vi-VN" dirty="0"/>
          </a:p>
          <a:p>
            <a:endParaRPr lang="vi-VN" dirty="0"/>
          </a:p>
          <a:p>
            <a:r>
              <a:rPr lang="vi-VN" dirty="0"/>
              <a:t>3.	</a:t>
            </a:r>
            <a:r>
              <a:rPr lang="vi-VN" i="1" dirty="0"/>
              <a:t>Orjentacija na rezultate </a:t>
            </a:r>
            <a:r>
              <a:rPr lang="vi-VN" dirty="0"/>
              <a:t>– stavljanje krajnjih rezultata kao primarne aktivnosti iznad, recimo tehnike, dokumentacije, proizvodnih procesa promena, procedura</a:t>
            </a:r>
          </a:p>
          <a:p>
            <a:endParaRPr lang="vi-VN" dirty="0"/>
          </a:p>
          <a:p>
            <a:r>
              <a:rPr lang="vi-VN" dirty="0"/>
              <a:t>4.	</a:t>
            </a:r>
            <a:r>
              <a:rPr lang="vi-VN" i="1" dirty="0" smtClean="0"/>
              <a:t>Orijentacija </a:t>
            </a:r>
            <a:r>
              <a:rPr lang="vi-VN" i="1" dirty="0"/>
              <a:t>na zaposlene </a:t>
            </a:r>
            <a:r>
              <a:rPr lang="vi-VN" dirty="0"/>
              <a:t>– momenat donošenja ključnih odluka kao što je uvođenje promena i moguće nastajanje usled tih promena, loših međuljudskih odnosa.</a:t>
            </a:r>
          </a:p>
          <a:p>
            <a:endParaRPr lang="en-US" dirty="0"/>
          </a:p>
        </p:txBody>
      </p:sp>
      <p:sp>
        <p:nvSpPr>
          <p:cNvPr id="4" name="Slide Number Placeholder 3"/>
          <p:cNvSpPr>
            <a:spLocks noGrp="1"/>
          </p:cNvSpPr>
          <p:nvPr>
            <p:ph type="sldNum" sz="quarter" idx="12"/>
          </p:nvPr>
        </p:nvSpPr>
        <p:spPr/>
        <p:txBody>
          <a:bodyPr/>
          <a:lstStyle/>
          <a:p>
            <a:fld id="{5CFC2A9D-B1EA-4680-84B8-CF3316DF8074}" type="slidenum">
              <a:rPr lang="en-US" smtClean="0"/>
              <a:t>10</a:t>
            </a:fld>
            <a:endParaRPr lang="en-US"/>
          </a:p>
        </p:txBody>
      </p:sp>
    </p:spTree>
    <p:extLst>
      <p:ext uri="{BB962C8B-B14F-4D97-AF65-F5344CB8AC3E}">
        <p14:creationId xmlns:p14="http://schemas.microsoft.com/office/powerpoint/2010/main" val="634785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vi-VN" dirty="0"/>
              <a:t>Na primeru zakasnelog razvoja organizacijske strukture uvedene promene tehnikom reorganizovanja i redizajniranja došlo se do novih faktora uspešnog poslovanja</a:t>
            </a:r>
          </a:p>
          <a:p>
            <a:endParaRPr lang="vi-VN" dirty="0"/>
          </a:p>
          <a:p>
            <a:r>
              <a:rPr lang="vi-VN" dirty="0"/>
              <a:t>Naime, uvedene promene su doprinele bržem i efikasnijem razvoju poslovanja.</a:t>
            </a:r>
          </a:p>
          <a:p>
            <a:endParaRPr lang="vi-VN" dirty="0"/>
          </a:p>
          <a:p>
            <a:r>
              <a:rPr lang="vi-VN" dirty="0"/>
              <a:t>Pristup poboljšanja organizacijske strukture je zasnovan na premisi </a:t>
            </a:r>
            <a:r>
              <a:rPr lang="vi-VN" dirty="0" smtClean="0">
                <a:solidFill>
                  <a:srgbClr val="FF0000"/>
                </a:solidFill>
              </a:rPr>
              <a:t>da</a:t>
            </a:r>
            <a:r>
              <a:rPr lang="en-US" dirty="0" smtClean="0">
                <a:solidFill>
                  <a:srgbClr val="FF0000"/>
                </a:solidFill>
              </a:rPr>
              <a:t> </a:t>
            </a:r>
            <a:r>
              <a:rPr lang="vi-VN" dirty="0" smtClean="0">
                <a:solidFill>
                  <a:srgbClr val="FF0000"/>
                </a:solidFill>
              </a:rPr>
              <a:t>sistem </a:t>
            </a:r>
            <a:r>
              <a:rPr lang="vi-VN" dirty="0">
                <a:solidFill>
                  <a:srgbClr val="FF0000"/>
                </a:solidFill>
              </a:rPr>
              <a:t>može da opstane samo ako se stalno </a:t>
            </a:r>
            <a:r>
              <a:rPr lang="vi-VN" dirty="0" smtClean="0">
                <a:solidFill>
                  <a:srgbClr val="FF0000"/>
                </a:solidFill>
              </a:rPr>
              <a:t>unapređuje</a:t>
            </a:r>
            <a:r>
              <a:rPr lang="en-US" dirty="0" smtClean="0">
                <a:solidFill>
                  <a:srgbClr val="FF0000"/>
                </a:solidFill>
              </a:rPr>
              <a:t>.</a:t>
            </a:r>
            <a:endParaRPr lang="vi-VN"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5CFC2A9D-B1EA-4680-84B8-CF3316DF8074}" type="slidenum">
              <a:rPr lang="en-US" smtClean="0"/>
              <a:t>11</a:t>
            </a:fld>
            <a:endParaRPr lang="en-US"/>
          </a:p>
        </p:txBody>
      </p:sp>
    </p:spTree>
    <p:extLst>
      <p:ext uri="{BB962C8B-B14F-4D97-AF65-F5344CB8AC3E}">
        <p14:creationId xmlns:p14="http://schemas.microsoft.com/office/powerpoint/2010/main" val="3656644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936104"/>
          </a:xfrm>
        </p:spPr>
        <p:txBody>
          <a:bodyPr>
            <a:normAutofit fontScale="90000"/>
          </a:bodyPr>
          <a:lstStyle/>
          <a:p>
            <a:r>
              <a:rPr lang="en-US" sz="2800" dirty="0" smtClean="0"/>
              <a:t>ORGANIZACIJSKA </a:t>
            </a:r>
            <a:r>
              <a:rPr lang="en-US" sz="2800" dirty="0"/>
              <a:t>KULTURA - KLJUČ RAZVOJA PREDUZEĆA</a:t>
            </a:r>
          </a:p>
        </p:txBody>
      </p:sp>
      <p:sp>
        <p:nvSpPr>
          <p:cNvPr id="3" name="Content Placeholder 2"/>
          <p:cNvSpPr>
            <a:spLocks noGrp="1"/>
          </p:cNvSpPr>
          <p:nvPr>
            <p:ph idx="1"/>
          </p:nvPr>
        </p:nvSpPr>
        <p:spPr>
          <a:xfrm>
            <a:off x="457200" y="1916832"/>
            <a:ext cx="8229600" cy="4209331"/>
          </a:xfrm>
        </p:spPr>
        <p:txBody>
          <a:bodyPr/>
          <a:lstStyle/>
          <a:p>
            <a:endParaRPr lang="en-US" dirty="0" smtClean="0"/>
          </a:p>
          <a:p>
            <a:endParaRPr lang="en-US" dirty="0"/>
          </a:p>
          <a:p>
            <a:pPr marL="0" indent="0">
              <a:buNone/>
            </a:pPr>
            <a:endParaRPr lang="en-US" dirty="0"/>
          </a:p>
        </p:txBody>
      </p:sp>
      <p:sp>
        <p:nvSpPr>
          <p:cNvPr id="4" name="Rectangle 3"/>
          <p:cNvSpPr/>
          <p:nvPr/>
        </p:nvSpPr>
        <p:spPr>
          <a:xfrm>
            <a:off x="611560" y="1859340"/>
            <a:ext cx="8136904" cy="4524315"/>
          </a:xfrm>
          <a:prstGeom prst="rect">
            <a:avLst/>
          </a:prstGeom>
        </p:spPr>
        <p:txBody>
          <a:bodyPr wrap="square">
            <a:spAutoFit/>
          </a:bodyPr>
          <a:lstStyle/>
          <a:p>
            <a:r>
              <a:rPr lang="en-US" sz="2400" dirty="0"/>
              <a:t>U </a:t>
            </a:r>
            <a:r>
              <a:rPr lang="en-US" sz="2400" dirty="0" err="1"/>
              <a:t>okviru</a:t>
            </a:r>
            <a:r>
              <a:rPr lang="en-US" sz="2400" dirty="0"/>
              <a:t> </a:t>
            </a:r>
            <a:r>
              <a:rPr lang="en-US" sz="2400" dirty="0" err="1"/>
              <a:t>organizacijske</a:t>
            </a:r>
            <a:r>
              <a:rPr lang="en-US" sz="2400" dirty="0"/>
              <a:t> </a:t>
            </a:r>
            <a:r>
              <a:rPr lang="en-US" sz="2400" dirty="0" err="1"/>
              <a:t>strukture</a:t>
            </a:r>
            <a:r>
              <a:rPr lang="en-US" sz="2400" dirty="0"/>
              <a:t> </a:t>
            </a:r>
            <a:r>
              <a:rPr lang="en-US" sz="2400" dirty="0" err="1"/>
              <a:t>koja</a:t>
            </a:r>
            <a:r>
              <a:rPr lang="en-US" sz="2400" dirty="0"/>
              <a:t> se </a:t>
            </a:r>
            <a:r>
              <a:rPr lang="en-US" sz="2400" dirty="0" err="1"/>
              <a:t>dizajnira</a:t>
            </a:r>
            <a:r>
              <a:rPr lang="en-US" sz="2400" dirty="0"/>
              <a:t> </a:t>
            </a:r>
            <a:r>
              <a:rPr lang="en-US" sz="2400" dirty="0" err="1"/>
              <a:t>tako</a:t>
            </a:r>
            <a:r>
              <a:rPr lang="en-US" sz="2400" dirty="0"/>
              <a:t> da </a:t>
            </a:r>
            <a:r>
              <a:rPr lang="en-US" sz="2400" dirty="0" err="1"/>
              <a:t>ostvaruje</a:t>
            </a:r>
            <a:r>
              <a:rPr lang="en-US" sz="2400" dirty="0"/>
              <a:t> </a:t>
            </a:r>
            <a:r>
              <a:rPr lang="en-US" sz="2400" dirty="0" err="1"/>
              <a:t>ciljeve</a:t>
            </a:r>
            <a:r>
              <a:rPr lang="en-US" sz="2400" dirty="0"/>
              <a:t> </a:t>
            </a:r>
            <a:r>
              <a:rPr lang="en-US" sz="2400" dirty="0" err="1"/>
              <a:t>i</a:t>
            </a:r>
            <a:r>
              <a:rPr lang="en-US" sz="2400" dirty="0"/>
              <a:t> da </a:t>
            </a:r>
            <a:r>
              <a:rPr lang="en-US" sz="2400" dirty="0" err="1"/>
              <a:t>funkcioniše</a:t>
            </a:r>
            <a:r>
              <a:rPr lang="en-US" sz="2400" dirty="0"/>
              <a:t> </a:t>
            </a:r>
            <a:r>
              <a:rPr lang="en-US" sz="2400" dirty="0" err="1"/>
              <a:t>efikasno</a:t>
            </a:r>
            <a:r>
              <a:rPr lang="en-US" sz="2400" dirty="0"/>
              <a:t> </a:t>
            </a:r>
            <a:r>
              <a:rPr lang="en-US" sz="2400" dirty="0" err="1"/>
              <a:t>na</a:t>
            </a:r>
            <a:r>
              <a:rPr lang="en-US" sz="2400" dirty="0"/>
              <a:t> </a:t>
            </a:r>
            <a:r>
              <a:rPr lang="en-US" sz="2400" dirty="0" err="1"/>
              <a:t>tržišnoj</a:t>
            </a:r>
            <a:r>
              <a:rPr lang="en-US" sz="2400" dirty="0"/>
              <a:t> </a:t>
            </a:r>
            <a:r>
              <a:rPr lang="en-US" sz="2400" dirty="0" err="1"/>
              <a:t>sceni</a:t>
            </a:r>
            <a:r>
              <a:rPr lang="en-US" sz="2400" dirty="0"/>
              <a:t>, </a:t>
            </a:r>
            <a:r>
              <a:rPr lang="en-US" sz="2400" b="1" dirty="0" err="1">
                <a:solidFill>
                  <a:srgbClr val="FF0000"/>
                </a:solidFill>
              </a:rPr>
              <a:t>važno</a:t>
            </a:r>
            <a:r>
              <a:rPr lang="en-US" sz="2400" b="1" dirty="0">
                <a:solidFill>
                  <a:srgbClr val="FF0000"/>
                </a:solidFill>
              </a:rPr>
              <a:t> je </a:t>
            </a:r>
            <a:r>
              <a:rPr lang="en-US" sz="2400" b="1" dirty="0" err="1">
                <a:solidFill>
                  <a:srgbClr val="FF0000"/>
                </a:solidFill>
              </a:rPr>
              <a:t>izgraditi</a:t>
            </a:r>
            <a:r>
              <a:rPr lang="en-US" sz="2400" b="1" dirty="0">
                <a:solidFill>
                  <a:srgbClr val="FF0000"/>
                </a:solidFill>
              </a:rPr>
              <a:t> </a:t>
            </a:r>
            <a:r>
              <a:rPr lang="en-US" sz="2400" b="1" dirty="0" err="1">
                <a:solidFill>
                  <a:srgbClr val="FF0000"/>
                </a:solidFill>
              </a:rPr>
              <a:t>visok</a:t>
            </a:r>
            <a:r>
              <a:rPr lang="en-US" sz="2400" b="1" dirty="0">
                <a:solidFill>
                  <a:srgbClr val="FF0000"/>
                </a:solidFill>
              </a:rPr>
              <a:t> </a:t>
            </a:r>
            <a:r>
              <a:rPr lang="en-US" sz="2400" b="1" dirty="0" err="1">
                <a:solidFill>
                  <a:srgbClr val="FF0000"/>
                </a:solidFill>
              </a:rPr>
              <a:t>nivo</a:t>
            </a:r>
            <a:r>
              <a:rPr lang="en-US" sz="2400" b="1" dirty="0">
                <a:solidFill>
                  <a:srgbClr val="FF0000"/>
                </a:solidFill>
              </a:rPr>
              <a:t> </a:t>
            </a:r>
            <a:r>
              <a:rPr lang="en-US" sz="2400" b="1" dirty="0" err="1">
                <a:solidFill>
                  <a:srgbClr val="FF0000"/>
                </a:solidFill>
              </a:rPr>
              <a:t>organizacijske</a:t>
            </a:r>
            <a:r>
              <a:rPr lang="en-US" sz="2400" b="1" dirty="0">
                <a:solidFill>
                  <a:srgbClr val="FF0000"/>
                </a:solidFill>
              </a:rPr>
              <a:t> </a:t>
            </a:r>
            <a:r>
              <a:rPr lang="en-US" sz="2400" b="1" dirty="0" err="1">
                <a:solidFill>
                  <a:srgbClr val="FF0000"/>
                </a:solidFill>
              </a:rPr>
              <a:t>kulture</a:t>
            </a:r>
            <a:r>
              <a:rPr lang="en-US" sz="2400" dirty="0"/>
              <a:t>. </a:t>
            </a:r>
            <a:endParaRPr lang="en-US" sz="2400" dirty="0" smtClean="0"/>
          </a:p>
          <a:p>
            <a:endParaRPr lang="en-US" sz="2400" dirty="0"/>
          </a:p>
          <a:p>
            <a:r>
              <a:rPr lang="en-US" sz="2400" dirty="0" err="1" smtClean="0"/>
              <a:t>Bilo</a:t>
            </a:r>
            <a:r>
              <a:rPr lang="en-US" sz="2400" dirty="0" smtClean="0"/>
              <a:t> </a:t>
            </a:r>
            <a:r>
              <a:rPr lang="en-US" sz="2400" dirty="0" err="1"/>
              <a:t>koja</a:t>
            </a:r>
            <a:r>
              <a:rPr lang="en-US" sz="2400" dirty="0"/>
              <a:t> </a:t>
            </a:r>
            <a:r>
              <a:rPr lang="en-US" sz="2400" dirty="0" err="1"/>
              <a:t>promena</a:t>
            </a:r>
            <a:r>
              <a:rPr lang="en-US" sz="2400" dirty="0"/>
              <a:t> </a:t>
            </a:r>
            <a:r>
              <a:rPr lang="en-US" sz="2400" dirty="0" err="1"/>
              <a:t>iz</a:t>
            </a:r>
            <a:r>
              <a:rPr lang="en-US" sz="2400" dirty="0"/>
              <a:t> </a:t>
            </a:r>
            <a:r>
              <a:rPr lang="en-US" sz="2400" dirty="0" err="1"/>
              <a:t>eksternog</a:t>
            </a:r>
            <a:r>
              <a:rPr lang="en-US" sz="2400" dirty="0"/>
              <a:t> </a:t>
            </a:r>
            <a:r>
              <a:rPr lang="en-US" sz="2400" dirty="0" err="1"/>
              <a:t>ili</a:t>
            </a:r>
            <a:r>
              <a:rPr lang="en-US" sz="2400" dirty="0"/>
              <a:t> </a:t>
            </a:r>
            <a:r>
              <a:rPr lang="en-US" sz="2400" dirty="0" err="1"/>
              <a:t>internog</a:t>
            </a:r>
            <a:r>
              <a:rPr lang="en-US" sz="2400" dirty="0"/>
              <a:t> </a:t>
            </a:r>
            <a:r>
              <a:rPr lang="en-US" sz="2400" dirty="0" err="1"/>
              <a:t>okruženja</a:t>
            </a:r>
            <a:r>
              <a:rPr lang="en-US" sz="2400" dirty="0"/>
              <a:t> ne </a:t>
            </a:r>
            <a:r>
              <a:rPr lang="en-US" sz="2400" dirty="0" err="1"/>
              <a:t>dolazi</a:t>
            </a:r>
            <a:r>
              <a:rPr lang="en-US" sz="2400" dirty="0"/>
              <a:t> </a:t>
            </a:r>
            <a:r>
              <a:rPr lang="en-US" sz="2400" dirty="0" err="1"/>
              <a:t>sama</a:t>
            </a:r>
            <a:r>
              <a:rPr lang="en-US" sz="2400" dirty="0"/>
              <a:t> </a:t>
            </a:r>
            <a:r>
              <a:rPr lang="en-US" sz="2400" dirty="0" err="1"/>
              <a:t>po</a:t>
            </a:r>
            <a:r>
              <a:rPr lang="en-US" sz="2400" dirty="0"/>
              <a:t> </a:t>
            </a:r>
            <a:r>
              <a:rPr lang="en-US" sz="2400" dirty="0" err="1"/>
              <a:t>sebi</a:t>
            </a:r>
            <a:r>
              <a:rPr lang="en-US" sz="2400" dirty="0"/>
              <a:t>. </a:t>
            </a:r>
            <a:endParaRPr lang="en-US" sz="2400" dirty="0" smtClean="0"/>
          </a:p>
          <a:p>
            <a:endParaRPr lang="en-US" sz="2400" dirty="0" smtClean="0"/>
          </a:p>
          <a:p>
            <a:r>
              <a:rPr lang="en-US" sz="2400" dirty="0" err="1" smtClean="0"/>
              <a:t>Za</a:t>
            </a:r>
            <a:r>
              <a:rPr lang="en-US" sz="2400" dirty="0" smtClean="0"/>
              <a:t> </a:t>
            </a:r>
            <a:r>
              <a:rPr lang="en-US" sz="2400" dirty="0" err="1"/>
              <a:t>nastanak</a:t>
            </a:r>
            <a:r>
              <a:rPr lang="en-US" sz="2400" dirty="0"/>
              <a:t> </a:t>
            </a:r>
            <a:r>
              <a:rPr lang="en-US" sz="2400" dirty="0" err="1"/>
              <a:t>promene</a:t>
            </a:r>
            <a:r>
              <a:rPr lang="en-US" sz="2400" dirty="0"/>
              <a:t> </a:t>
            </a:r>
            <a:r>
              <a:rPr lang="en-US" sz="2400" dirty="0" err="1"/>
              <a:t>uvek</a:t>
            </a:r>
            <a:r>
              <a:rPr lang="en-US" sz="2400" dirty="0"/>
              <a:t> </a:t>
            </a:r>
            <a:r>
              <a:rPr lang="en-US" sz="2400" dirty="0" err="1"/>
              <a:t>postoje</a:t>
            </a:r>
            <a:r>
              <a:rPr lang="en-US" sz="2400" dirty="0"/>
              <a:t> </a:t>
            </a:r>
            <a:r>
              <a:rPr lang="en-US" sz="2400" dirty="0" err="1"/>
              <a:t>uzroci</a:t>
            </a:r>
            <a:r>
              <a:rPr lang="en-US" sz="2400" dirty="0"/>
              <a:t> </a:t>
            </a:r>
            <a:r>
              <a:rPr lang="en-US" sz="2400" dirty="0" err="1"/>
              <a:t>koji</a:t>
            </a:r>
            <a:r>
              <a:rPr lang="en-US" sz="2400" dirty="0"/>
              <a:t> </a:t>
            </a:r>
            <a:r>
              <a:rPr lang="en-US" sz="2400" dirty="0" err="1"/>
              <a:t>su</a:t>
            </a:r>
            <a:r>
              <a:rPr lang="en-US" sz="2400" dirty="0"/>
              <a:t> je </a:t>
            </a:r>
            <a:r>
              <a:rPr lang="en-US" sz="2400" dirty="0" err="1"/>
              <a:t>izazvali</a:t>
            </a:r>
            <a:r>
              <a:rPr lang="en-US" sz="2400" dirty="0"/>
              <a:t>. </a:t>
            </a:r>
            <a:endParaRPr lang="en-US" sz="2400" dirty="0" smtClean="0"/>
          </a:p>
          <a:p>
            <a:endParaRPr lang="en-US" sz="2400" dirty="0"/>
          </a:p>
          <a:p>
            <a:r>
              <a:rPr lang="en-US" sz="2400" dirty="0" err="1" smtClean="0"/>
              <a:t>Menadžment</a:t>
            </a:r>
            <a:r>
              <a:rPr lang="en-US" sz="2400" dirty="0" smtClean="0"/>
              <a:t> </a:t>
            </a:r>
            <a:r>
              <a:rPr lang="en-US" sz="2400" dirty="0" err="1"/>
              <a:t>i</a:t>
            </a:r>
            <a:r>
              <a:rPr lang="en-US" sz="2400" dirty="0"/>
              <a:t> </a:t>
            </a:r>
            <a:r>
              <a:rPr lang="en-US" sz="2400" dirty="0" err="1"/>
              <a:t>svi</a:t>
            </a:r>
            <a:r>
              <a:rPr lang="en-US" sz="2400" dirty="0"/>
              <a:t> </a:t>
            </a:r>
            <a:r>
              <a:rPr lang="en-US" sz="2400" dirty="0" err="1"/>
              <a:t>zaposleni</a:t>
            </a:r>
            <a:r>
              <a:rPr lang="en-US" sz="2400" dirty="0"/>
              <a:t> </a:t>
            </a:r>
            <a:r>
              <a:rPr lang="en-US" sz="2400" dirty="0" err="1"/>
              <a:t>treba</a:t>
            </a:r>
            <a:r>
              <a:rPr lang="en-US" sz="2400" dirty="0"/>
              <a:t> da </a:t>
            </a:r>
            <a:r>
              <a:rPr lang="en-US" sz="2400" dirty="0" err="1"/>
              <a:t>uoče</a:t>
            </a:r>
            <a:r>
              <a:rPr lang="en-US" sz="2400" dirty="0"/>
              <a:t> </a:t>
            </a:r>
            <a:r>
              <a:rPr lang="en-US" sz="2400" dirty="0" err="1"/>
              <a:t>uzroke</a:t>
            </a:r>
            <a:r>
              <a:rPr lang="en-US" sz="2400" dirty="0"/>
              <a:t>, da </a:t>
            </a:r>
            <a:r>
              <a:rPr lang="en-US" sz="2400" dirty="0" err="1"/>
              <a:t>ih</a:t>
            </a:r>
            <a:r>
              <a:rPr lang="en-US" sz="2400" dirty="0"/>
              <a:t> </a:t>
            </a:r>
            <a:r>
              <a:rPr lang="en-US" sz="2400" dirty="0" err="1"/>
              <a:t>jasno</a:t>
            </a:r>
            <a:r>
              <a:rPr lang="en-US" sz="2400" dirty="0"/>
              <a:t> </a:t>
            </a:r>
            <a:r>
              <a:rPr lang="en-US" sz="2400" dirty="0" err="1"/>
              <a:t>identifikuje</a:t>
            </a:r>
            <a:r>
              <a:rPr lang="en-US" sz="2400" dirty="0"/>
              <a:t> </a:t>
            </a:r>
            <a:r>
              <a:rPr lang="en-US" sz="2400" dirty="0" err="1"/>
              <a:t>i</a:t>
            </a:r>
            <a:r>
              <a:rPr lang="en-US" sz="2400" dirty="0"/>
              <a:t> </a:t>
            </a:r>
            <a:r>
              <a:rPr lang="en-US" sz="2400" dirty="0" err="1"/>
              <a:t>klasifikuju</a:t>
            </a:r>
            <a:r>
              <a:rPr lang="en-US" sz="2400" dirty="0"/>
              <a:t>, </a:t>
            </a:r>
            <a:r>
              <a:rPr lang="en-US" sz="2400" dirty="0" err="1"/>
              <a:t>i</a:t>
            </a:r>
            <a:r>
              <a:rPr lang="en-US" sz="2400" dirty="0"/>
              <a:t> da </a:t>
            </a:r>
            <a:r>
              <a:rPr lang="en-US" sz="2400" dirty="0" err="1"/>
              <a:t>primenom</a:t>
            </a:r>
            <a:r>
              <a:rPr lang="en-US" sz="2400" dirty="0"/>
              <a:t> </a:t>
            </a:r>
            <a:r>
              <a:rPr lang="en-US" sz="2400" dirty="0" err="1"/>
              <a:t>adekvatnih</a:t>
            </a:r>
            <a:r>
              <a:rPr lang="en-US" sz="2400" dirty="0"/>
              <a:t> </a:t>
            </a:r>
            <a:r>
              <a:rPr lang="en-US" sz="2400" dirty="0" err="1"/>
              <a:t>kriterijuma</a:t>
            </a:r>
            <a:r>
              <a:rPr lang="en-US" sz="2400" dirty="0"/>
              <a:t> </a:t>
            </a:r>
            <a:r>
              <a:rPr lang="en-US" sz="2400" dirty="0" err="1"/>
              <a:t>odrede</a:t>
            </a:r>
            <a:r>
              <a:rPr lang="en-US" sz="2400" dirty="0"/>
              <a:t> </a:t>
            </a:r>
            <a:r>
              <a:rPr lang="en-US" sz="2400" dirty="0" err="1"/>
              <a:t>snagu</a:t>
            </a:r>
            <a:r>
              <a:rPr lang="en-US" sz="2400" dirty="0"/>
              <a:t> </a:t>
            </a:r>
            <a:r>
              <a:rPr lang="en-US" sz="2400" dirty="0" err="1"/>
              <a:t>pojedinih</a:t>
            </a:r>
            <a:r>
              <a:rPr lang="en-US" sz="2400" dirty="0"/>
              <a:t> </a:t>
            </a:r>
            <a:r>
              <a:rPr lang="en-US" sz="2400" dirty="0" err="1"/>
              <a:t>uzroka</a:t>
            </a:r>
            <a:r>
              <a:rPr lang="en-US" sz="2400" dirty="0"/>
              <a:t>.</a:t>
            </a:r>
          </a:p>
        </p:txBody>
      </p:sp>
      <p:sp>
        <p:nvSpPr>
          <p:cNvPr id="5" name="Slide Number Placeholder 4"/>
          <p:cNvSpPr>
            <a:spLocks noGrp="1"/>
          </p:cNvSpPr>
          <p:nvPr>
            <p:ph type="sldNum" sz="quarter" idx="12"/>
          </p:nvPr>
        </p:nvSpPr>
        <p:spPr/>
        <p:txBody>
          <a:bodyPr/>
          <a:lstStyle/>
          <a:p>
            <a:fld id="{5CFC2A9D-B1EA-4680-84B8-CF3316DF8074}" type="slidenum">
              <a:rPr lang="en-US" smtClean="0"/>
              <a:t>12</a:t>
            </a:fld>
            <a:endParaRPr lang="en-US"/>
          </a:p>
        </p:txBody>
      </p:sp>
    </p:spTree>
    <p:extLst>
      <p:ext uri="{BB962C8B-B14F-4D97-AF65-F5344CB8AC3E}">
        <p14:creationId xmlns:p14="http://schemas.microsoft.com/office/powerpoint/2010/main" val="1943303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err="1"/>
              <a:t>Polazne</a:t>
            </a:r>
            <a:r>
              <a:rPr lang="en-US" dirty="0"/>
              <a:t> premise </a:t>
            </a:r>
            <a:r>
              <a:rPr lang="en-US" dirty="0" err="1"/>
              <a:t>izlaganja</a:t>
            </a:r>
            <a:r>
              <a:rPr lang="en-US" dirty="0"/>
              <a:t> </a:t>
            </a:r>
            <a:r>
              <a:rPr lang="en-US" dirty="0" err="1"/>
              <a:t>odnose</a:t>
            </a:r>
            <a:r>
              <a:rPr lang="en-US" dirty="0"/>
              <a:t> se </a:t>
            </a:r>
            <a:r>
              <a:rPr lang="en-US" dirty="0" err="1"/>
              <a:t>na</a:t>
            </a:r>
            <a:r>
              <a:rPr lang="en-US" dirty="0"/>
              <a:t> </a:t>
            </a:r>
            <a:r>
              <a:rPr lang="en-US" dirty="0" err="1"/>
              <a:t>genezu</a:t>
            </a:r>
            <a:r>
              <a:rPr lang="en-US" dirty="0"/>
              <a:t> </a:t>
            </a:r>
            <a:r>
              <a:rPr lang="en-US" dirty="0" err="1"/>
              <a:t>svih</a:t>
            </a:r>
            <a:r>
              <a:rPr lang="en-US" dirty="0"/>
              <a:t> </a:t>
            </a:r>
            <a:r>
              <a:rPr lang="en-US" dirty="0" err="1"/>
              <a:t>uzroka</a:t>
            </a:r>
            <a:r>
              <a:rPr lang="en-US" dirty="0"/>
              <a:t> </a:t>
            </a:r>
            <a:r>
              <a:rPr lang="en-US" dirty="0" err="1"/>
              <a:t>tranzicionih</a:t>
            </a:r>
            <a:r>
              <a:rPr lang="en-US" dirty="0"/>
              <a:t> </a:t>
            </a:r>
            <a:r>
              <a:rPr lang="en-US" dirty="0" err="1"/>
              <a:t>problema</a:t>
            </a:r>
            <a:r>
              <a:rPr lang="en-US" dirty="0"/>
              <a:t> </a:t>
            </a:r>
            <a:r>
              <a:rPr lang="en-US" dirty="0" err="1"/>
              <a:t>i</a:t>
            </a:r>
            <a:r>
              <a:rPr lang="en-US" dirty="0"/>
              <a:t> </a:t>
            </a:r>
            <a:r>
              <a:rPr lang="en-US" dirty="0" err="1"/>
              <a:t>krize</a:t>
            </a:r>
            <a:r>
              <a:rPr lang="en-US" dirty="0"/>
              <a:t> </a:t>
            </a:r>
            <a:r>
              <a:rPr lang="en-US" dirty="0" err="1"/>
              <a:t>poslovanja</a:t>
            </a:r>
            <a:r>
              <a:rPr lang="en-US" dirty="0"/>
              <a:t> u </a:t>
            </a:r>
            <a:r>
              <a:rPr lang="en-US" dirty="0" err="1"/>
              <a:t>kojoj</a:t>
            </a:r>
            <a:r>
              <a:rPr lang="en-US" dirty="0"/>
              <a:t> se </a:t>
            </a:r>
            <a:r>
              <a:rPr lang="en-US" dirty="0" err="1"/>
              <a:t>nalazi</a:t>
            </a:r>
            <a:r>
              <a:rPr lang="en-US" dirty="0"/>
              <a:t> </a:t>
            </a:r>
            <a:r>
              <a:rPr lang="en-US" dirty="0" err="1"/>
              <a:t>većina</a:t>
            </a:r>
            <a:r>
              <a:rPr lang="en-US" dirty="0"/>
              <a:t> </a:t>
            </a:r>
            <a:r>
              <a:rPr lang="en-US" dirty="0" err="1"/>
              <a:t>preduzeća</a:t>
            </a:r>
            <a:r>
              <a:rPr lang="en-US" dirty="0"/>
              <a:t>, a </a:t>
            </a:r>
            <a:r>
              <a:rPr lang="en-US" dirty="0" err="1"/>
              <a:t>koji</a:t>
            </a:r>
            <a:r>
              <a:rPr lang="en-US" dirty="0"/>
              <a:t> </a:t>
            </a:r>
            <a:r>
              <a:rPr lang="en-US" dirty="0" err="1"/>
              <a:t>su</a:t>
            </a:r>
            <a:r>
              <a:rPr lang="en-US" dirty="0"/>
              <a:t> </a:t>
            </a:r>
            <a:r>
              <a:rPr lang="en-US" dirty="0" err="1"/>
              <a:t>direktno</a:t>
            </a:r>
            <a:r>
              <a:rPr lang="en-US" dirty="0"/>
              <a:t> </a:t>
            </a:r>
            <a:r>
              <a:rPr lang="en-US" dirty="0" err="1"/>
              <a:t>ili</a:t>
            </a:r>
            <a:r>
              <a:rPr lang="en-US" dirty="0"/>
              <a:t> </a:t>
            </a:r>
            <a:r>
              <a:rPr lang="en-US" dirty="0" err="1"/>
              <a:t>indirektno</a:t>
            </a:r>
            <a:r>
              <a:rPr lang="en-US" dirty="0"/>
              <a:t> </a:t>
            </a:r>
            <a:r>
              <a:rPr lang="en-US" dirty="0" err="1"/>
              <a:t>inkorporirani</a:t>
            </a:r>
            <a:r>
              <a:rPr lang="en-US" dirty="0"/>
              <a:t> u </a:t>
            </a:r>
            <a:r>
              <a:rPr lang="en-US" dirty="0" err="1"/>
              <a:t>organizacijsku</a:t>
            </a:r>
            <a:r>
              <a:rPr lang="en-US" dirty="0"/>
              <a:t> </a:t>
            </a:r>
            <a:r>
              <a:rPr lang="en-US" dirty="0" err="1"/>
              <a:t>kulturu</a:t>
            </a:r>
            <a:r>
              <a:rPr lang="en-US" dirty="0"/>
              <a:t>. </a:t>
            </a:r>
            <a:endParaRPr lang="en-US" dirty="0" smtClean="0"/>
          </a:p>
          <a:p>
            <a:r>
              <a:rPr lang="en-US" dirty="0" err="1" smtClean="0"/>
              <a:t>Značajni</a:t>
            </a:r>
            <a:r>
              <a:rPr lang="en-US" dirty="0" smtClean="0"/>
              <a:t> </a:t>
            </a:r>
            <a:r>
              <a:rPr lang="en-US" dirty="0" err="1">
                <a:solidFill>
                  <a:srgbClr val="FF0000"/>
                </a:solidFill>
              </a:rPr>
              <a:t>faktori</a:t>
            </a:r>
            <a:r>
              <a:rPr lang="en-US" dirty="0">
                <a:solidFill>
                  <a:srgbClr val="FF0000"/>
                </a:solidFill>
              </a:rPr>
              <a:t> </a:t>
            </a:r>
            <a:r>
              <a:rPr lang="en-US" dirty="0" err="1">
                <a:solidFill>
                  <a:srgbClr val="FF0000"/>
                </a:solidFill>
              </a:rPr>
              <a:t>razvoja</a:t>
            </a:r>
            <a:r>
              <a:rPr lang="en-US" dirty="0">
                <a:solidFill>
                  <a:srgbClr val="FF0000"/>
                </a:solidFill>
              </a:rPr>
              <a:t> </a:t>
            </a:r>
            <a:r>
              <a:rPr lang="en-US" dirty="0" err="1">
                <a:solidFill>
                  <a:srgbClr val="FF0000"/>
                </a:solidFill>
              </a:rPr>
              <a:t>organizacijske</a:t>
            </a:r>
            <a:r>
              <a:rPr lang="en-US" dirty="0">
                <a:solidFill>
                  <a:srgbClr val="FF0000"/>
                </a:solidFill>
              </a:rPr>
              <a:t> </a:t>
            </a:r>
            <a:r>
              <a:rPr lang="en-US" dirty="0" err="1">
                <a:solidFill>
                  <a:srgbClr val="FF0000"/>
                </a:solidFill>
              </a:rPr>
              <a:t>kulture</a:t>
            </a:r>
            <a:r>
              <a:rPr lang="en-US" dirty="0">
                <a:solidFill>
                  <a:srgbClr val="FF0000"/>
                </a:solidFill>
              </a:rPr>
              <a:t> </a:t>
            </a:r>
            <a:r>
              <a:rPr lang="en-US" dirty="0" err="1"/>
              <a:t>su</a:t>
            </a:r>
            <a:r>
              <a:rPr lang="en-US" dirty="0"/>
              <a:t> </a:t>
            </a:r>
            <a:r>
              <a:rPr lang="en-US" dirty="0" err="1"/>
              <a:t>prikazani</a:t>
            </a:r>
            <a:r>
              <a:rPr lang="en-US" dirty="0"/>
              <a:t> u </a:t>
            </a:r>
            <a:r>
              <a:rPr lang="en-US" dirty="0" err="1"/>
              <a:t>funkciji</a:t>
            </a:r>
            <a:r>
              <a:rPr lang="en-US" dirty="0"/>
              <a:t> </a:t>
            </a:r>
            <a:r>
              <a:rPr lang="en-US" dirty="0" err="1"/>
              <a:t>promena</a:t>
            </a:r>
            <a:r>
              <a:rPr lang="en-US" dirty="0"/>
              <a:t> </a:t>
            </a:r>
            <a:r>
              <a:rPr lang="en-US" dirty="0" err="1"/>
              <a:t>iz</a:t>
            </a:r>
            <a:r>
              <a:rPr lang="en-US" dirty="0"/>
              <a:t> </a:t>
            </a:r>
            <a:r>
              <a:rPr lang="en-US" dirty="0" err="1"/>
              <a:t>okruženja</a:t>
            </a:r>
            <a:r>
              <a:rPr lang="en-US" dirty="0"/>
              <a:t> (</a:t>
            </a:r>
            <a:r>
              <a:rPr lang="en-US" dirty="0" err="1"/>
              <a:t>Tabela</a:t>
            </a:r>
            <a:r>
              <a:rPr lang="en-US" dirty="0"/>
              <a:t> 6).</a:t>
            </a:r>
          </a:p>
          <a:p>
            <a:endParaRPr lang="en-US" dirty="0"/>
          </a:p>
        </p:txBody>
      </p:sp>
      <p:sp>
        <p:nvSpPr>
          <p:cNvPr id="4" name="Slide Number Placeholder 3"/>
          <p:cNvSpPr>
            <a:spLocks noGrp="1"/>
          </p:cNvSpPr>
          <p:nvPr>
            <p:ph type="sldNum" sz="quarter" idx="12"/>
          </p:nvPr>
        </p:nvSpPr>
        <p:spPr/>
        <p:txBody>
          <a:bodyPr/>
          <a:lstStyle/>
          <a:p>
            <a:fld id="{5CFC2A9D-B1EA-4680-84B8-CF3316DF8074}" type="slidenum">
              <a:rPr lang="en-US" smtClean="0"/>
              <a:t>13</a:t>
            </a:fld>
            <a:endParaRPr lang="en-US"/>
          </a:p>
        </p:txBody>
      </p:sp>
    </p:spTree>
    <p:extLst>
      <p:ext uri="{BB962C8B-B14F-4D97-AF65-F5344CB8AC3E}">
        <p14:creationId xmlns:p14="http://schemas.microsoft.com/office/powerpoint/2010/main" val="594909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980728"/>
            <a:ext cx="784887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5CFC2A9D-B1EA-4680-84B8-CF3316DF8074}" type="slidenum">
              <a:rPr lang="en-US" smtClean="0"/>
              <a:t>14</a:t>
            </a:fld>
            <a:endParaRPr lang="en-US"/>
          </a:p>
        </p:txBody>
      </p:sp>
    </p:spTree>
    <p:extLst>
      <p:ext uri="{BB962C8B-B14F-4D97-AF65-F5344CB8AC3E}">
        <p14:creationId xmlns:p14="http://schemas.microsoft.com/office/powerpoint/2010/main" val="1111971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08720"/>
            <a:ext cx="8229600" cy="5217443"/>
          </a:xfrm>
        </p:spPr>
        <p:txBody>
          <a:bodyPr>
            <a:normAutofit fontScale="85000" lnSpcReduction="20000"/>
          </a:bodyPr>
          <a:lstStyle/>
          <a:p>
            <a:r>
              <a:rPr lang="vi-VN" dirty="0"/>
              <a:t>A.	Šire okruženje (svet)</a:t>
            </a:r>
          </a:p>
          <a:p>
            <a:endParaRPr lang="vi-VN" dirty="0"/>
          </a:p>
          <a:p>
            <a:r>
              <a:rPr lang="vi-VN" dirty="0"/>
              <a:t>Pod širim okruženjem podrazumeva se (svet) koji stvara najšire uslove za funkcionisanje privrede uopšte. Šire okruženje čini okvir u kome deluju preduzeća:</a:t>
            </a:r>
          </a:p>
          <a:p>
            <a:endParaRPr lang="vi-VN" dirty="0"/>
          </a:p>
          <a:p>
            <a:r>
              <a:rPr lang="vi-VN" dirty="0"/>
              <a:t>1.	Svaka država ima svoje specifično društveno – ekonomsko uređenje. </a:t>
            </a:r>
            <a:endParaRPr lang="en-US" dirty="0" smtClean="0"/>
          </a:p>
          <a:p>
            <a:r>
              <a:rPr lang="vi-VN" dirty="0" smtClean="0"/>
              <a:t>Različita </a:t>
            </a:r>
            <a:r>
              <a:rPr lang="vi-VN" dirty="0"/>
              <a:t>društveno-ekonomska uređenja u zemljama koje međusobno, ekonomski i privredno sarađuju utiču na nivo i efekte te saradnje, ali i na efekte funkcionisanja preduzeća, koja su u korelaciji sa društveno-ekonomskim uređenjem.</a:t>
            </a:r>
          </a:p>
          <a:p>
            <a:endParaRPr lang="en-US" dirty="0"/>
          </a:p>
        </p:txBody>
      </p:sp>
      <p:sp>
        <p:nvSpPr>
          <p:cNvPr id="4" name="Slide Number Placeholder 3"/>
          <p:cNvSpPr>
            <a:spLocks noGrp="1"/>
          </p:cNvSpPr>
          <p:nvPr>
            <p:ph type="sldNum" sz="quarter" idx="12"/>
          </p:nvPr>
        </p:nvSpPr>
        <p:spPr/>
        <p:txBody>
          <a:bodyPr/>
          <a:lstStyle/>
          <a:p>
            <a:fld id="{5CFC2A9D-B1EA-4680-84B8-CF3316DF8074}" type="slidenum">
              <a:rPr lang="en-US" smtClean="0"/>
              <a:t>15</a:t>
            </a:fld>
            <a:endParaRPr lang="en-US"/>
          </a:p>
        </p:txBody>
      </p:sp>
    </p:spTree>
    <p:extLst>
      <p:ext uri="{BB962C8B-B14F-4D97-AF65-F5344CB8AC3E}">
        <p14:creationId xmlns:p14="http://schemas.microsoft.com/office/powerpoint/2010/main" val="2277644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vi-VN" dirty="0"/>
              <a:t>2.	Tehnička i ekonomska razvijenost je glavna odrednica vrste, sadržine i intenziteta privredne i trgovinske saradnje između preduzetničkih subjekata dve države.</a:t>
            </a:r>
          </a:p>
          <a:p>
            <a:endParaRPr lang="vi-VN" dirty="0"/>
          </a:p>
          <a:p>
            <a:r>
              <a:rPr lang="vi-VN" dirty="0"/>
              <a:t>3.	Vremenom, vladajuće tržišne i upravljačke paradigme se menjaju. Preduzeća se moraju prilagođavati aktuelnim </a:t>
            </a:r>
            <a:r>
              <a:rPr lang="en-US" dirty="0" err="1" smtClean="0"/>
              <a:t>trendovima</a:t>
            </a:r>
            <a:r>
              <a:rPr lang="en-US" dirty="0" smtClean="0"/>
              <a:t>/</a:t>
            </a:r>
            <a:r>
              <a:rPr lang="en-US" dirty="0" err="1" smtClean="0"/>
              <a:t>primerima</a:t>
            </a:r>
            <a:r>
              <a:rPr lang="en-US" dirty="0" smtClean="0"/>
              <a:t> </a:t>
            </a:r>
            <a:r>
              <a:rPr lang="vi-VN" dirty="0" smtClean="0"/>
              <a:t>i </a:t>
            </a:r>
            <a:r>
              <a:rPr lang="vi-VN" dirty="0"/>
              <a:t>moraju ih primenjivati, u kontinuitetu. Te paradigme se prikazuju kroz sintagme, kao što su:</a:t>
            </a:r>
          </a:p>
          <a:p>
            <a:endParaRPr lang="vi-VN" dirty="0"/>
          </a:p>
          <a:p>
            <a:endParaRPr lang="en-US" dirty="0"/>
          </a:p>
        </p:txBody>
      </p:sp>
      <p:sp>
        <p:nvSpPr>
          <p:cNvPr id="4" name="Slide Number Placeholder 3"/>
          <p:cNvSpPr>
            <a:spLocks noGrp="1"/>
          </p:cNvSpPr>
          <p:nvPr>
            <p:ph type="sldNum" sz="quarter" idx="12"/>
          </p:nvPr>
        </p:nvSpPr>
        <p:spPr/>
        <p:txBody>
          <a:bodyPr/>
          <a:lstStyle/>
          <a:p>
            <a:fld id="{5CFC2A9D-B1EA-4680-84B8-CF3316DF8074}" type="slidenum">
              <a:rPr lang="en-US" smtClean="0"/>
              <a:t>16</a:t>
            </a:fld>
            <a:endParaRPr lang="en-US"/>
          </a:p>
        </p:txBody>
      </p:sp>
    </p:spTree>
    <p:extLst>
      <p:ext uri="{BB962C8B-B14F-4D97-AF65-F5344CB8AC3E}">
        <p14:creationId xmlns:p14="http://schemas.microsoft.com/office/powerpoint/2010/main" val="903313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vi-VN" dirty="0"/>
              <a:t>1)	visoka produktivnost,</a:t>
            </a:r>
          </a:p>
          <a:p>
            <a:r>
              <a:rPr lang="vi-VN" dirty="0"/>
              <a:t>2)	visok kvalitet proizvoda/usluga i svega što služi čoveku,</a:t>
            </a:r>
          </a:p>
          <a:p>
            <a:r>
              <a:rPr lang="vi-VN" dirty="0"/>
              <a:t>3)	efikasno delovanje na principu just-in-time,</a:t>
            </a:r>
          </a:p>
          <a:p>
            <a:r>
              <a:rPr lang="vi-VN" dirty="0"/>
              <a:t>4)	diversifikacija ponude i tražnje,</a:t>
            </a:r>
          </a:p>
          <a:p>
            <a:r>
              <a:rPr lang="vi-VN" dirty="0"/>
              <a:t>5)	intelektualizacija proizvodnih procesa i sadržaja proizvoda i usluga.</a:t>
            </a:r>
          </a:p>
          <a:p>
            <a:endParaRPr lang="vi-VN" dirty="0"/>
          </a:p>
          <a:p>
            <a:r>
              <a:rPr lang="vi-VN" dirty="0"/>
              <a:t>Prihvatanje i sprovođenje svih paradigmi u privredi je težak, naporan i složen posao i zahteva implementaciju i razvijanje multidisciplinarih znanja.</a:t>
            </a:r>
          </a:p>
          <a:p>
            <a:endParaRPr lang="en-US" dirty="0"/>
          </a:p>
        </p:txBody>
      </p:sp>
      <p:sp>
        <p:nvSpPr>
          <p:cNvPr id="4" name="Slide Number Placeholder 3"/>
          <p:cNvSpPr>
            <a:spLocks noGrp="1"/>
          </p:cNvSpPr>
          <p:nvPr>
            <p:ph type="sldNum" sz="quarter" idx="12"/>
          </p:nvPr>
        </p:nvSpPr>
        <p:spPr/>
        <p:txBody>
          <a:bodyPr/>
          <a:lstStyle/>
          <a:p>
            <a:fld id="{5CFC2A9D-B1EA-4680-84B8-CF3316DF8074}" type="slidenum">
              <a:rPr lang="en-US" smtClean="0"/>
              <a:t>17</a:t>
            </a:fld>
            <a:endParaRPr lang="en-US"/>
          </a:p>
        </p:txBody>
      </p:sp>
    </p:spTree>
    <p:extLst>
      <p:ext uri="{BB962C8B-B14F-4D97-AF65-F5344CB8AC3E}">
        <p14:creationId xmlns:p14="http://schemas.microsoft.com/office/powerpoint/2010/main" val="907410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vi-VN" dirty="0"/>
              <a:t>B.	Uže okruženje (Srbija)</a:t>
            </a:r>
          </a:p>
          <a:p>
            <a:endParaRPr lang="vi-VN" dirty="0"/>
          </a:p>
          <a:p>
            <a:r>
              <a:rPr lang="vi-VN" dirty="0"/>
              <a:t>Ključni	faktori	užeg	okruženja	koji	imaju	neposredni	uticaj	na organizacijsku kulturu u preduzećima vezani su za:</a:t>
            </a:r>
          </a:p>
          <a:p>
            <a:endParaRPr lang="vi-VN" dirty="0"/>
          </a:p>
          <a:p>
            <a:r>
              <a:rPr lang="vi-VN" dirty="0"/>
              <a:t>1.	Privredni sistem koji je pravno određen i propisuje mehanizme privređivanja, kao i vrste i karakter privrednih subjekata, ekonomske i pravne okvire njihovog delovanja, stepen i metode društveno - svesnog uticaja na njihovu delatnost i njihove međusobne odnose.</a:t>
            </a:r>
          </a:p>
          <a:p>
            <a:endParaRPr lang="en-US" dirty="0"/>
          </a:p>
        </p:txBody>
      </p:sp>
      <p:sp>
        <p:nvSpPr>
          <p:cNvPr id="4" name="Slide Number Placeholder 3"/>
          <p:cNvSpPr>
            <a:spLocks noGrp="1"/>
          </p:cNvSpPr>
          <p:nvPr>
            <p:ph type="sldNum" sz="quarter" idx="12"/>
          </p:nvPr>
        </p:nvSpPr>
        <p:spPr/>
        <p:txBody>
          <a:bodyPr/>
          <a:lstStyle/>
          <a:p>
            <a:fld id="{5CFC2A9D-B1EA-4680-84B8-CF3316DF8074}" type="slidenum">
              <a:rPr lang="en-US" smtClean="0"/>
              <a:t>18</a:t>
            </a:fld>
            <a:endParaRPr lang="en-US"/>
          </a:p>
        </p:txBody>
      </p:sp>
    </p:spTree>
    <p:extLst>
      <p:ext uri="{BB962C8B-B14F-4D97-AF65-F5344CB8AC3E}">
        <p14:creationId xmlns:p14="http://schemas.microsoft.com/office/powerpoint/2010/main" val="1280744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2.	</a:t>
            </a:r>
            <a:r>
              <a:rPr lang="en-US" dirty="0" err="1"/>
              <a:t>Aksiološki</a:t>
            </a:r>
            <a:r>
              <a:rPr lang="en-US" dirty="0"/>
              <a:t> </a:t>
            </a:r>
            <a:r>
              <a:rPr lang="en-US" dirty="0" err="1"/>
              <a:t>ili</a:t>
            </a:r>
            <a:r>
              <a:rPr lang="en-US" dirty="0"/>
              <a:t> </a:t>
            </a:r>
            <a:r>
              <a:rPr lang="en-US" dirty="0" err="1"/>
              <a:t>vrednosni</a:t>
            </a:r>
            <a:r>
              <a:rPr lang="en-US" dirty="0"/>
              <a:t> </a:t>
            </a:r>
            <a:r>
              <a:rPr lang="en-US" dirty="0" err="1"/>
              <a:t>sistem</a:t>
            </a:r>
            <a:r>
              <a:rPr lang="en-US" dirty="0"/>
              <a:t> </a:t>
            </a:r>
            <a:r>
              <a:rPr lang="en-US" dirty="0" err="1"/>
              <a:t>može</a:t>
            </a:r>
            <a:r>
              <a:rPr lang="en-US" dirty="0"/>
              <a:t> da </a:t>
            </a:r>
            <a:r>
              <a:rPr lang="en-US" dirty="0" err="1"/>
              <a:t>presudno</a:t>
            </a:r>
            <a:r>
              <a:rPr lang="en-US" dirty="0"/>
              <a:t> </a:t>
            </a:r>
            <a:r>
              <a:rPr lang="en-US" dirty="0" err="1"/>
              <a:t>utiče</a:t>
            </a:r>
            <a:r>
              <a:rPr lang="en-US" dirty="0"/>
              <a:t> </a:t>
            </a:r>
            <a:r>
              <a:rPr lang="en-US" dirty="0" err="1"/>
              <a:t>na</a:t>
            </a:r>
            <a:r>
              <a:rPr lang="en-US" dirty="0"/>
              <a:t> </a:t>
            </a:r>
            <a:r>
              <a:rPr lang="en-US" dirty="0" err="1"/>
              <a:t>ponašanje</a:t>
            </a:r>
            <a:r>
              <a:rPr lang="en-US" dirty="0"/>
              <a:t> </a:t>
            </a:r>
            <a:r>
              <a:rPr lang="en-US" dirty="0" err="1"/>
              <a:t>i</a:t>
            </a:r>
            <a:r>
              <a:rPr lang="en-US" dirty="0"/>
              <a:t> motive </a:t>
            </a:r>
            <a:r>
              <a:rPr lang="en-US" dirty="0" err="1"/>
              <a:t>ljudi</a:t>
            </a:r>
            <a:r>
              <a:rPr lang="en-US" dirty="0"/>
              <a:t>. Od </a:t>
            </a:r>
            <a:r>
              <a:rPr lang="en-US" dirty="0" err="1"/>
              <a:t>ključnog</a:t>
            </a:r>
            <a:r>
              <a:rPr lang="en-US" dirty="0"/>
              <a:t> je </a:t>
            </a:r>
            <a:r>
              <a:rPr lang="en-US" dirty="0" err="1"/>
              <a:t>uticaja</a:t>
            </a:r>
            <a:r>
              <a:rPr lang="en-US" dirty="0"/>
              <a:t> </a:t>
            </a:r>
            <a:r>
              <a:rPr lang="en-US" dirty="0" err="1"/>
              <a:t>na</a:t>
            </a:r>
            <a:r>
              <a:rPr lang="en-US" dirty="0"/>
              <a:t> </a:t>
            </a:r>
            <a:r>
              <a:rPr lang="en-US" dirty="0" err="1"/>
              <a:t>preduzetničke</a:t>
            </a:r>
            <a:r>
              <a:rPr lang="en-US" dirty="0"/>
              <a:t> </a:t>
            </a:r>
            <a:r>
              <a:rPr lang="en-US" dirty="0" err="1"/>
              <a:t>aktivnosti</a:t>
            </a:r>
            <a:r>
              <a:rPr lang="en-US" dirty="0"/>
              <a:t>, </a:t>
            </a:r>
            <a:r>
              <a:rPr lang="en-US" dirty="0" err="1"/>
              <a:t>na</a:t>
            </a:r>
            <a:r>
              <a:rPr lang="en-US" dirty="0"/>
              <a:t> rad </a:t>
            </a:r>
            <a:r>
              <a:rPr lang="en-US" dirty="0" err="1"/>
              <a:t>i</a:t>
            </a:r>
            <a:r>
              <a:rPr lang="en-US" dirty="0"/>
              <a:t> </a:t>
            </a:r>
            <a:r>
              <a:rPr lang="en-US" dirty="0" err="1"/>
              <a:t>stvaranje</a:t>
            </a:r>
            <a:r>
              <a:rPr lang="en-US" dirty="0"/>
              <a:t>, </a:t>
            </a:r>
            <a:r>
              <a:rPr lang="en-US" dirty="0" err="1"/>
              <a:t>na</a:t>
            </a:r>
            <a:r>
              <a:rPr lang="en-US" dirty="0"/>
              <a:t> </a:t>
            </a:r>
            <a:r>
              <a:rPr lang="en-US" dirty="0" err="1"/>
              <a:t>ostvarivanje</a:t>
            </a:r>
            <a:r>
              <a:rPr lang="en-US" dirty="0"/>
              <a:t> </a:t>
            </a:r>
            <a:r>
              <a:rPr lang="en-US" dirty="0" err="1"/>
              <a:t>preduzetničkih</a:t>
            </a:r>
            <a:r>
              <a:rPr lang="en-US" dirty="0"/>
              <a:t> </a:t>
            </a:r>
            <a:r>
              <a:rPr lang="en-US" dirty="0" err="1"/>
              <a:t>ciljeva</a:t>
            </a:r>
            <a:r>
              <a:rPr lang="en-US" dirty="0"/>
              <a:t>, </a:t>
            </a:r>
            <a:r>
              <a:rPr lang="en-US" dirty="0" err="1"/>
              <a:t>efikasnosti</a:t>
            </a:r>
            <a:r>
              <a:rPr lang="en-US" dirty="0"/>
              <a:t> </a:t>
            </a:r>
            <a:r>
              <a:rPr lang="en-US" dirty="0" err="1"/>
              <a:t>i</a:t>
            </a:r>
            <a:r>
              <a:rPr lang="en-US" dirty="0"/>
              <a:t> </a:t>
            </a:r>
            <a:r>
              <a:rPr lang="en-US" dirty="0" err="1"/>
              <a:t>efektivnosti</a:t>
            </a:r>
            <a:r>
              <a:rPr lang="en-US" dirty="0"/>
              <a:t> </a:t>
            </a:r>
            <a:r>
              <a:rPr lang="en-US" dirty="0" err="1"/>
              <a:t>preduzetništva</a:t>
            </a:r>
            <a:r>
              <a:rPr lang="en-US" dirty="0"/>
              <a:t>. </a:t>
            </a:r>
            <a:endParaRPr lang="en-US" dirty="0" smtClean="0"/>
          </a:p>
          <a:p>
            <a:r>
              <a:rPr lang="en-US" dirty="0" smtClean="0"/>
              <a:t>Pored </a:t>
            </a:r>
            <a:r>
              <a:rPr lang="en-US" dirty="0" err="1"/>
              <a:t>zakonskih</a:t>
            </a:r>
            <a:r>
              <a:rPr lang="en-US" dirty="0"/>
              <a:t> </a:t>
            </a:r>
            <a:r>
              <a:rPr lang="en-US" dirty="0" err="1"/>
              <a:t>propisa</a:t>
            </a:r>
            <a:r>
              <a:rPr lang="en-US" dirty="0"/>
              <a:t> </a:t>
            </a:r>
            <a:r>
              <a:rPr lang="en-US" dirty="0" err="1"/>
              <a:t>ovaj</a:t>
            </a:r>
            <a:r>
              <a:rPr lang="en-US" dirty="0"/>
              <a:t> </a:t>
            </a:r>
            <a:r>
              <a:rPr lang="en-US" dirty="0" err="1"/>
              <a:t>sistem</a:t>
            </a:r>
            <a:r>
              <a:rPr lang="en-US" dirty="0"/>
              <a:t> se </a:t>
            </a:r>
            <a:r>
              <a:rPr lang="en-US" dirty="0" err="1"/>
              <a:t>propisuje</a:t>
            </a:r>
            <a:r>
              <a:rPr lang="en-US" dirty="0"/>
              <a:t> </a:t>
            </a:r>
            <a:r>
              <a:rPr lang="en-US" dirty="0" err="1">
                <a:solidFill>
                  <a:srgbClr val="FF0000"/>
                </a:solidFill>
              </a:rPr>
              <a:t>etičkim</a:t>
            </a:r>
            <a:r>
              <a:rPr lang="en-US" dirty="0">
                <a:solidFill>
                  <a:srgbClr val="FF0000"/>
                </a:solidFill>
              </a:rPr>
              <a:t> </a:t>
            </a:r>
            <a:r>
              <a:rPr lang="en-US" dirty="0" err="1">
                <a:solidFill>
                  <a:srgbClr val="FF0000"/>
                </a:solidFill>
              </a:rPr>
              <a:t>normama</a:t>
            </a:r>
            <a:r>
              <a:rPr lang="en-US" dirty="0"/>
              <a:t>.</a:t>
            </a:r>
          </a:p>
        </p:txBody>
      </p:sp>
      <p:sp>
        <p:nvSpPr>
          <p:cNvPr id="4" name="Slide Number Placeholder 3"/>
          <p:cNvSpPr>
            <a:spLocks noGrp="1"/>
          </p:cNvSpPr>
          <p:nvPr>
            <p:ph type="sldNum" sz="quarter" idx="12"/>
          </p:nvPr>
        </p:nvSpPr>
        <p:spPr/>
        <p:txBody>
          <a:bodyPr/>
          <a:lstStyle/>
          <a:p>
            <a:fld id="{5CFC2A9D-B1EA-4680-84B8-CF3316DF8074}" type="slidenum">
              <a:rPr lang="en-US" smtClean="0"/>
              <a:t>19</a:t>
            </a:fld>
            <a:endParaRPr lang="en-US"/>
          </a:p>
        </p:txBody>
      </p:sp>
    </p:spTree>
    <p:extLst>
      <p:ext uri="{BB962C8B-B14F-4D97-AF65-F5344CB8AC3E}">
        <p14:creationId xmlns:p14="http://schemas.microsoft.com/office/powerpoint/2010/main" val="1711971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Danas </a:t>
            </a:r>
            <a:r>
              <a:rPr lang="en-US" dirty="0" err="1"/>
              <a:t>menadžeri</a:t>
            </a:r>
            <a:r>
              <a:rPr lang="en-US" dirty="0"/>
              <a:t> </a:t>
            </a:r>
            <a:r>
              <a:rPr lang="en-US" dirty="0" err="1"/>
              <a:t>dolaze</a:t>
            </a:r>
            <a:r>
              <a:rPr lang="en-US" dirty="0"/>
              <a:t> do </a:t>
            </a:r>
            <a:r>
              <a:rPr lang="en-US" dirty="0" err="1"/>
              <a:t>rezultata</a:t>
            </a:r>
            <a:r>
              <a:rPr lang="en-US" dirty="0"/>
              <a:t>, </a:t>
            </a:r>
            <a:r>
              <a:rPr lang="en-US" dirty="0" err="1">
                <a:solidFill>
                  <a:srgbClr val="FF0000"/>
                </a:solidFill>
              </a:rPr>
              <a:t>ukoliko</a:t>
            </a:r>
            <a:r>
              <a:rPr lang="en-US" dirty="0">
                <a:solidFill>
                  <a:srgbClr val="FF0000"/>
                </a:solidFill>
              </a:rPr>
              <a:t> </a:t>
            </a:r>
            <a:r>
              <a:rPr lang="en-US" dirty="0" err="1">
                <a:solidFill>
                  <a:srgbClr val="FF0000"/>
                </a:solidFill>
              </a:rPr>
              <a:t>realno</a:t>
            </a:r>
            <a:r>
              <a:rPr lang="en-US" dirty="0">
                <a:solidFill>
                  <a:srgbClr val="FF0000"/>
                </a:solidFill>
              </a:rPr>
              <a:t> </a:t>
            </a:r>
            <a:r>
              <a:rPr lang="en-US" dirty="0" err="1"/>
              <a:t>posmatraju</a:t>
            </a:r>
            <a:r>
              <a:rPr lang="en-US" dirty="0"/>
              <a:t> </a:t>
            </a:r>
            <a:r>
              <a:rPr lang="en-US" dirty="0" err="1"/>
              <a:t>stanja</a:t>
            </a:r>
            <a:r>
              <a:rPr lang="en-US" dirty="0"/>
              <a:t> u </a:t>
            </a:r>
            <a:r>
              <a:rPr lang="en-US" dirty="0" err="1"/>
              <a:t>okruženju</a:t>
            </a:r>
            <a:r>
              <a:rPr lang="en-US" dirty="0"/>
              <a:t>. </a:t>
            </a:r>
            <a:endParaRPr lang="en-US" dirty="0" smtClean="0"/>
          </a:p>
          <a:p>
            <a:r>
              <a:rPr lang="en-US" dirty="0" err="1" smtClean="0"/>
              <a:t>Različite</a:t>
            </a:r>
            <a:r>
              <a:rPr lang="en-US" dirty="0" smtClean="0"/>
              <a:t> </a:t>
            </a:r>
            <a:r>
              <a:rPr lang="en-US" dirty="0" err="1"/>
              <a:t>situacije</a:t>
            </a:r>
            <a:r>
              <a:rPr lang="en-US" dirty="0"/>
              <a:t> </a:t>
            </a:r>
            <a:r>
              <a:rPr lang="en-US" dirty="0" err="1"/>
              <a:t>zahtevaju</a:t>
            </a:r>
            <a:r>
              <a:rPr lang="en-US" dirty="0"/>
              <a:t> </a:t>
            </a:r>
            <a:r>
              <a:rPr lang="en-US" dirty="0" err="1"/>
              <a:t>različite</a:t>
            </a:r>
            <a:r>
              <a:rPr lang="en-US" dirty="0"/>
              <a:t> </a:t>
            </a:r>
            <a:r>
              <a:rPr lang="en-US" dirty="0" err="1"/>
              <a:t>strukture</a:t>
            </a:r>
            <a:r>
              <a:rPr lang="en-US" dirty="0"/>
              <a:t>. </a:t>
            </a:r>
            <a:r>
              <a:rPr lang="en-US" dirty="0" err="1"/>
              <a:t>Potrebno</a:t>
            </a:r>
            <a:r>
              <a:rPr lang="en-US" dirty="0"/>
              <a:t> je </a:t>
            </a:r>
            <a:r>
              <a:rPr lang="en-US" dirty="0" err="1"/>
              <a:t>precizno</a:t>
            </a:r>
            <a:r>
              <a:rPr lang="en-US" dirty="0"/>
              <a:t> </a:t>
            </a:r>
            <a:r>
              <a:rPr lang="en-US" dirty="0" err="1"/>
              <a:t>definisati</a:t>
            </a:r>
            <a:r>
              <a:rPr lang="en-US" dirty="0"/>
              <a:t> </a:t>
            </a:r>
            <a:r>
              <a:rPr lang="en-US" dirty="0" err="1"/>
              <a:t>varijable</a:t>
            </a:r>
            <a:r>
              <a:rPr lang="en-US" dirty="0"/>
              <a:t> </a:t>
            </a:r>
            <a:r>
              <a:rPr lang="en-US" dirty="0" err="1"/>
              <a:t>koje</a:t>
            </a:r>
            <a:r>
              <a:rPr lang="en-US" dirty="0"/>
              <a:t> </a:t>
            </a:r>
            <a:r>
              <a:rPr lang="en-US" dirty="0" err="1"/>
              <a:t>utiču</a:t>
            </a:r>
            <a:r>
              <a:rPr lang="en-US" dirty="0"/>
              <a:t> </a:t>
            </a:r>
            <a:r>
              <a:rPr lang="en-US" dirty="0" err="1"/>
              <a:t>na</a:t>
            </a:r>
            <a:r>
              <a:rPr lang="en-US" dirty="0"/>
              <a:t> </a:t>
            </a:r>
            <a:r>
              <a:rPr lang="en-US" dirty="0" err="1"/>
              <a:t>organizaciju</a:t>
            </a:r>
            <a:r>
              <a:rPr lang="en-US" dirty="0"/>
              <a:t>, </a:t>
            </a:r>
            <a:r>
              <a:rPr lang="en-US" dirty="0" err="1"/>
              <a:t>kako</a:t>
            </a:r>
            <a:r>
              <a:rPr lang="en-US" dirty="0"/>
              <a:t> bi </a:t>
            </a:r>
            <a:r>
              <a:rPr lang="en-US" dirty="0" err="1"/>
              <a:t>mogli</a:t>
            </a:r>
            <a:r>
              <a:rPr lang="en-US" dirty="0"/>
              <a:t> </a:t>
            </a:r>
            <a:r>
              <a:rPr lang="en-US" dirty="0" err="1"/>
              <a:t>lakše</a:t>
            </a:r>
            <a:r>
              <a:rPr lang="en-US" dirty="0"/>
              <a:t> da </a:t>
            </a:r>
            <a:r>
              <a:rPr lang="en-US" dirty="0" err="1"/>
              <a:t>im</a:t>
            </a:r>
            <a:r>
              <a:rPr lang="en-US" dirty="0"/>
              <a:t> </a:t>
            </a:r>
            <a:r>
              <a:rPr lang="en-US" dirty="0" err="1"/>
              <a:t>prilagode</a:t>
            </a:r>
            <a:r>
              <a:rPr lang="en-US" dirty="0"/>
              <a:t> </a:t>
            </a:r>
            <a:r>
              <a:rPr lang="en-US" dirty="0" err="1"/>
              <a:t>dizajn</a:t>
            </a:r>
            <a:r>
              <a:rPr lang="en-US" dirty="0"/>
              <a:t>.</a:t>
            </a:r>
          </a:p>
        </p:txBody>
      </p:sp>
      <p:sp>
        <p:nvSpPr>
          <p:cNvPr id="4" name="Slide Number Placeholder 3"/>
          <p:cNvSpPr>
            <a:spLocks noGrp="1"/>
          </p:cNvSpPr>
          <p:nvPr>
            <p:ph type="sldNum" sz="quarter" idx="12"/>
          </p:nvPr>
        </p:nvSpPr>
        <p:spPr/>
        <p:txBody>
          <a:bodyPr/>
          <a:lstStyle/>
          <a:p>
            <a:fld id="{5CFC2A9D-B1EA-4680-84B8-CF3316DF8074}" type="slidenum">
              <a:rPr lang="en-US" smtClean="0"/>
              <a:t>2</a:t>
            </a:fld>
            <a:endParaRPr lang="en-US"/>
          </a:p>
        </p:txBody>
      </p:sp>
    </p:spTree>
    <p:extLst>
      <p:ext uri="{BB962C8B-B14F-4D97-AF65-F5344CB8AC3E}">
        <p14:creationId xmlns:p14="http://schemas.microsoft.com/office/powerpoint/2010/main" val="3792452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C.	</a:t>
            </a:r>
            <a:r>
              <a:rPr lang="en-US" dirty="0" err="1"/>
              <a:t>Civilizacijske</a:t>
            </a:r>
            <a:r>
              <a:rPr lang="en-US" dirty="0"/>
              <a:t> </a:t>
            </a:r>
            <a:r>
              <a:rPr lang="en-US" dirty="0" err="1"/>
              <a:t>osobenosti</a:t>
            </a:r>
            <a:endParaRPr lang="en-US" dirty="0"/>
          </a:p>
          <a:p>
            <a:endParaRPr lang="en-US" dirty="0"/>
          </a:p>
          <a:p>
            <a:r>
              <a:rPr lang="en-US" dirty="0" err="1"/>
              <a:t>Postoje</a:t>
            </a:r>
            <a:r>
              <a:rPr lang="en-US" dirty="0"/>
              <a:t> u </a:t>
            </a:r>
            <a:r>
              <a:rPr lang="en-US" dirty="0" err="1"/>
              <a:t>praksi</a:t>
            </a:r>
            <a:r>
              <a:rPr lang="en-US" dirty="0"/>
              <a:t> </a:t>
            </a:r>
            <a:r>
              <a:rPr lang="en-US" dirty="0" err="1"/>
              <a:t>brojne</a:t>
            </a:r>
            <a:r>
              <a:rPr lang="en-US" dirty="0"/>
              <a:t> </a:t>
            </a:r>
            <a:r>
              <a:rPr lang="en-US" dirty="0" err="1"/>
              <a:t>civilizacijske</a:t>
            </a:r>
            <a:r>
              <a:rPr lang="en-US" dirty="0"/>
              <a:t> </a:t>
            </a:r>
            <a:r>
              <a:rPr lang="en-US" dirty="0" err="1"/>
              <a:t>osobenosti</a:t>
            </a:r>
            <a:r>
              <a:rPr lang="en-US" dirty="0"/>
              <a:t> </a:t>
            </a:r>
            <a:r>
              <a:rPr lang="en-US" dirty="0" err="1"/>
              <a:t>koje</a:t>
            </a:r>
            <a:r>
              <a:rPr lang="en-US" dirty="0"/>
              <a:t> </a:t>
            </a:r>
            <a:r>
              <a:rPr lang="en-US" dirty="0" err="1"/>
              <a:t>utiču</a:t>
            </a:r>
            <a:r>
              <a:rPr lang="en-US" dirty="0"/>
              <a:t> </a:t>
            </a:r>
            <a:r>
              <a:rPr lang="en-US" dirty="0" err="1"/>
              <a:t>na</a:t>
            </a:r>
            <a:r>
              <a:rPr lang="en-US" dirty="0"/>
              <a:t> </a:t>
            </a:r>
            <a:r>
              <a:rPr lang="en-US" dirty="0" err="1"/>
              <a:t>efikasnu</a:t>
            </a:r>
            <a:r>
              <a:rPr lang="en-US" dirty="0"/>
              <a:t> </a:t>
            </a:r>
            <a:r>
              <a:rPr lang="en-US" dirty="0" err="1"/>
              <a:t>organizacijsku</a:t>
            </a:r>
            <a:r>
              <a:rPr lang="en-US" dirty="0"/>
              <a:t> </a:t>
            </a:r>
            <a:r>
              <a:rPr lang="en-US" dirty="0" err="1"/>
              <a:t>kulturu</a:t>
            </a:r>
            <a:r>
              <a:rPr lang="en-US" dirty="0"/>
              <a:t> u </a:t>
            </a:r>
            <a:r>
              <a:rPr lang="en-US" dirty="0" err="1"/>
              <a:t>preduzeću</a:t>
            </a:r>
            <a:r>
              <a:rPr lang="en-US" dirty="0"/>
              <a:t>. To </a:t>
            </a:r>
            <a:r>
              <a:rPr lang="en-US" dirty="0" err="1"/>
              <a:t>su</a:t>
            </a:r>
            <a:r>
              <a:rPr lang="en-US" dirty="0"/>
              <a:t>:</a:t>
            </a:r>
          </a:p>
          <a:p>
            <a:endParaRPr lang="en-US" dirty="0"/>
          </a:p>
          <a:p>
            <a:r>
              <a:rPr lang="en-US" dirty="0"/>
              <a:t>1.	</a:t>
            </a:r>
            <a:r>
              <a:rPr lang="en-US" b="1" dirty="0" err="1"/>
              <a:t>Nauka</a:t>
            </a:r>
            <a:r>
              <a:rPr lang="en-US" dirty="0"/>
              <a:t> – to je </a:t>
            </a:r>
            <a:r>
              <a:rPr lang="en-US" dirty="0" err="1"/>
              <a:t>sistemsko</a:t>
            </a:r>
            <a:r>
              <a:rPr lang="en-US" dirty="0"/>
              <a:t> </a:t>
            </a:r>
            <a:r>
              <a:rPr lang="en-US" dirty="0" err="1"/>
              <a:t>i</a:t>
            </a:r>
            <a:r>
              <a:rPr lang="en-US" dirty="0"/>
              <a:t> </a:t>
            </a:r>
            <a:r>
              <a:rPr lang="en-US" dirty="0" err="1"/>
              <a:t>metodičko</a:t>
            </a:r>
            <a:r>
              <a:rPr lang="en-US" dirty="0"/>
              <a:t> </a:t>
            </a:r>
            <a:r>
              <a:rPr lang="en-US" dirty="0" err="1"/>
              <a:t>istraživanje</a:t>
            </a:r>
            <a:r>
              <a:rPr lang="en-US" dirty="0"/>
              <a:t> </a:t>
            </a:r>
            <a:r>
              <a:rPr lang="en-US" dirty="0" err="1"/>
              <a:t>koje</a:t>
            </a:r>
            <a:r>
              <a:rPr lang="en-US" dirty="0"/>
              <a:t> </a:t>
            </a:r>
            <a:r>
              <a:rPr lang="en-US" dirty="0" err="1"/>
              <a:t>ima</a:t>
            </a:r>
            <a:r>
              <a:rPr lang="en-US" dirty="0"/>
              <a:t> </a:t>
            </a:r>
            <a:r>
              <a:rPr lang="en-US" dirty="0" err="1"/>
              <a:t>za</a:t>
            </a:r>
            <a:r>
              <a:rPr lang="en-US" dirty="0"/>
              <a:t> </a:t>
            </a:r>
            <a:r>
              <a:rPr lang="en-US" dirty="0" err="1"/>
              <a:t>cilj</a:t>
            </a:r>
            <a:r>
              <a:rPr lang="en-US" dirty="0"/>
              <a:t>, </a:t>
            </a:r>
            <a:r>
              <a:rPr lang="en-US" dirty="0" err="1"/>
              <a:t>generisanje</a:t>
            </a:r>
            <a:r>
              <a:rPr lang="en-US" dirty="0"/>
              <a:t> </a:t>
            </a:r>
            <a:r>
              <a:rPr lang="en-US" dirty="0" err="1"/>
              <a:t>novih</a:t>
            </a:r>
            <a:r>
              <a:rPr lang="en-US" dirty="0"/>
              <a:t> </a:t>
            </a:r>
            <a:r>
              <a:rPr lang="en-US" dirty="0" err="1"/>
              <a:t>saznanja</a:t>
            </a:r>
            <a:r>
              <a:rPr lang="en-US" dirty="0"/>
              <a:t> o </a:t>
            </a:r>
            <a:r>
              <a:rPr lang="en-US" dirty="0" err="1"/>
              <a:t>pojmovima</a:t>
            </a:r>
            <a:r>
              <a:rPr lang="en-US" dirty="0"/>
              <a:t> u </a:t>
            </a:r>
            <a:r>
              <a:rPr lang="en-US" dirty="0" err="1"/>
              <a:t>životu</a:t>
            </a:r>
            <a:r>
              <a:rPr lang="en-US" dirty="0"/>
              <a:t> </a:t>
            </a:r>
            <a:r>
              <a:rPr lang="en-US" dirty="0" err="1"/>
              <a:t>i</a:t>
            </a:r>
            <a:r>
              <a:rPr lang="en-US" dirty="0"/>
              <a:t> </a:t>
            </a:r>
            <a:r>
              <a:rPr lang="en-US" dirty="0" err="1"/>
              <a:t>poslu</a:t>
            </a:r>
            <a:r>
              <a:rPr lang="en-US" dirty="0"/>
              <a:t> </a:t>
            </a:r>
            <a:r>
              <a:rPr lang="en-US" dirty="0" err="1"/>
              <a:t>koji</a:t>
            </a:r>
            <a:r>
              <a:rPr lang="en-US" dirty="0"/>
              <a:t> </a:t>
            </a:r>
            <a:r>
              <a:rPr lang="en-US" dirty="0" err="1"/>
              <a:t>nas</a:t>
            </a:r>
            <a:r>
              <a:rPr lang="en-US" dirty="0"/>
              <a:t> </a:t>
            </a:r>
            <a:r>
              <a:rPr lang="en-US" dirty="0" err="1"/>
              <a:t>okružuje</a:t>
            </a:r>
            <a:r>
              <a:rPr lang="en-US" dirty="0"/>
              <a:t>. </a:t>
            </a:r>
            <a:endParaRPr lang="en-US" dirty="0" smtClean="0"/>
          </a:p>
          <a:p>
            <a:r>
              <a:rPr lang="en-US" dirty="0" err="1" smtClean="0"/>
              <a:t>Nauka</a:t>
            </a:r>
            <a:r>
              <a:rPr lang="en-US" dirty="0" smtClean="0"/>
              <a:t> </a:t>
            </a:r>
            <a:r>
              <a:rPr lang="en-US" dirty="0" err="1"/>
              <a:t>čini</a:t>
            </a:r>
            <a:r>
              <a:rPr lang="en-US" dirty="0"/>
              <a:t> </a:t>
            </a:r>
            <a:r>
              <a:rPr lang="en-US" dirty="0" err="1"/>
              <a:t>osnovnu</a:t>
            </a:r>
            <a:r>
              <a:rPr lang="en-US" dirty="0"/>
              <a:t> </a:t>
            </a:r>
            <a:r>
              <a:rPr lang="en-US" dirty="0" err="1"/>
              <a:t>društvenu</a:t>
            </a:r>
            <a:r>
              <a:rPr lang="en-US" dirty="0"/>
              <a:t> </a:t>
            </a:r>
            <a:r>
              <a:rPr lang="en-US" dirty="0" err="1"/>
              <a:t>snagu</a:t>
            </a:r>
            <a:r>
              <a:rPr lang="en-US" dirty="0"/>
              <a:t> </a:t>
            </a:r>
            <a:r>
              <a:rPr lang="en-US" dirty="0" err="1"/>
              <a:t>i</a:t>
            </a:r>
            <a:r>
              <a:rPr lang="en-US" dirty="0"/>
              <a:t> generator </a:t>
            </a:r>
            <a:r>
              <a:rPr lang="en-US" dirty="0" err="1"/>
              <a:t>svakog</a:t>
            </a:r>
            <a:r>
              <a:rPr lang="en-US" dirty="0"/>
              <a:t> </a:t>
            </a:r>
            <a:r>
              <a:rPr lang="en-US" dirty="0" err="1"/>
              <a:t>progresa</a:t>
            </a:r>
            <a:r>
              <a:rPr lang="en-US" dirty="0"/>
              <a:t> (</a:t>
            </a:r>
            <a:r>
              <a:rPr lang="en-US" dirty="0" err="1"/>
              <a:t>razvoja</a:t>
            </a:r>
            <a:r>
              <a:rPr lang="en-US" dirty="0"/>
              <a:t>). </a:t>
            </a:r>
            <a:r>
              <a:rPr lang="en-US" dirty="0" err="1"/>
              <a:t>Samo</a:t>
            </a:r>
            <a:r>
              <a:rPr lang="en-US" dirty="0"/>
              <a:t> je </a:t>
            </a:r>
            <a:r>
              <a:rPr lang="en-US" dirty="0" err="1"/>
              <a:t>progresivno</a:t>
            </a:r>
            <a:r>
              <a:rPr lang="en-US" dirty="0"/>
              <a:t> </a:t>
            </a:r>
            <a:r>
              <a:rPr lang="en-US" dirty="0" err="1"/>
              <a:t>ono</a:t>
            </a:r>
            <a:r>
              <a:rPr lang="en-US" dirty="0"/>
              <a:t> </a:t>
            </a:r>
            <a:r>
              <a:rPr lang="en-US" dirty="0" err="1"/>
              <a:t>društvo</a:t>
            </a:r>
            <a:r>
              <a:rPr lang="en-US" dirty="0"/>
              <a:t>, </a:t>
            </a:r>
            <a:r>
              <a:rPr lang="en-US" dirty="0" err="1"/>
              <a:t>koje</a:t>
            </a:r>
            <a:r>
              <a:rPr lang="en-US" dirty="0"/>
              <a:t> </a:t>
            </a:r>
            <a:r>
              <a:rPr lang="en-US" dirty="0" err="1"/>
              <a:t>ima</a:t>
            </a:r>
            <a:r>
              <a:rPr lang="en-US" dirty="0"/>
              <a:t> </a:t>
            </a:r>
            <a:r>
              <a:rPr lang="en-US" dirty="0" err="1"/>
              <a:t>razvijenu</a:t>
            </a:r>
            <a:r>
              <a:rPr lang="en-US" dirty="0"/>
              <a:t> </a:t>
            </a:r>
            <a:r>
              <a:rPr lang="en-US" dirty="0" err="1"/>
              <a:t>mrežu</a:t>
            </a:r>
            <a:r>
              <a:rPr lang="en-US" dirty="0"/>
              <a:t> </a:t>
            </a:r>
            <a:r>
              <a:rPr lang="en-US" dirty="0" err="1"/>
              <a:t>istraživačkih</a:t>
            </a:r>
            <a:r>
              <a:rPr lang="en-US" dirty="0"/>
              <a:t> </a:t>
            </a:r>
            <a:r>
              <a:rPr lang="en-US" dirty="0" err="1"/>
              <a:t>institucija</a:t>
            </a:r>
            <a:r>
              <a:rPr lang="en-US" dirty="0"/>
              <a:t> </a:t>
            </a:r>
            <a:r>
              <a:rPr lang="en-US" dirty="0" err="1"/>
              <a:t>i</a:t>
            </a:r>
            <a:r>
              <a:rPr lang="en-US" dirty="0"/>
              <a:t> </a:t>
            </a:r>
            <a:r>
              <a:rPr lang="en-US" dirty="0" err="1"/>
              <a:t>naučnika</a:t>
            </a:r>
            <a:r>
              <a:rPr lang="en-US" dirty="0"/>
              <a:t> </a:t>
            </a:r>
            <a:r>
              <a:rPr lang="en-US" dirty="0" err="1"/>
              <a:t>sa</a:t>
            </a:r>
            <a:r>
              <a:rPr lang="en-US" dirty="0"/>
              <a:t> </a:t>
            </a:r>
            <a:r>
              <a:rPr lang="en-US" dirty="0" err="1"/>
              <a:t>zadovoljavajućim</a:t>
            </a:r>
            <a:r>
              <a:rPr lang="en-US" dirty="0"/>
              <a:t> </a:t>
            </a:r>
            <a:r>
              <a:rPr lang="en-US" dirty="0" err="1"/>
              <a:t>naučnim</a:t>
            </a:r>
            <a:r>
              <a:rPr lang="en-US" dirty="0"/>
              <a:t> </a:t>
            </a:r>
            <a:r>
              <a:rPr lang="en-US" dirty="0" err="1"/>
              <a:t>rezultatima</a:t>
            </a:r>
            <a:r>
              <a:rPr lang="en-US" dirty="0"/>
              <a:t>.</a:t>
            </a:r>
          </a:p>
          <a:p>
            <a:endParaRPr lang="en-US" dirty="0"/>
          </a:p>
        </p:txBody>
      </p:sp>
      <p:sp>
        <p:nvSpPr>
          <p:cNvPr id="4" name="Slide Number Placeholder 3"/>
          <p:cNvSpPr>
            <a:spLocks noGrp="1"/>
          </p:cNvSpPr>
          <p:nvPr>
            <p:ph type="sldNum" sz="quarter" idx="12"/>
          </p:nvPr>
        </p:nvSpPr>
        <p:spPr/>
        <p:txBody>
          <a:bodyPr/>
          <a:lstStyle/>
          <a:p>
            <a:fld id="{5CFC2A9D-B1EA-4680-84B8-CF3316DF8074}" type="slidenum">
              <a:rPr lang="en-US" smtClean="0"/>
              <a:t>20</a:t>
            </a:fld>
            <a:endParaRPr lang="en-US"/>
          </a:p>
        </p:txBody>
      </p:sp>
    </p:spTree>
    <p:extLst>
      <p:ext uri="{BB962C8B-B14F-4D97-AF65-F5344CB8AC3E}">
        <p14:creationId xmlns:p14="http://schemas.microsoft.com/office/powerpoint/2010/main" val="3603855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vi-VN" dirty="0"/>
              <a:t>Poseban značaj imaju primenjena istraživanja koja se realizuju u privrednom okruženju jednog preduzeća. Zato su potrebne finansijske mogućnosti i potrebna je opredeljenost menadžmenta i društva u celini.</a:t>
            </a:r>
          </a:p>
          <a:p>
            <a:r>
              <a:rPr lang="vi-VN" dirty="0"/>
              <a:t>To znači, treba upotrebiti sopstvena razvojna i primenjena znanja gde god je to moguće, umesto kupovina tuđih znanja koja su vrlo skupa i ograničavaju slobodu poslovanja preduzeća.</a:t>
            </a:r>
          </a:p>
          <a:p>
            <a:endParaRPr lang="en-US" dirty="0"/>
          </a:p>
        </p:txBody>
      </p:sp>
      <p:sp>
        <p:nvSpPr>
          <p:cNvPr id="4" name="Slide Number Placeholder 3"/>
          <p:cNvSpPr>
            <a:spLocks noGrp="1"/>
          </p:cNvSpPr>
          <p:nvPr>
            <p:ph type="sldNum" sz="quarter" idx="12"/>
          </p:nvPr>
        </p:nvSpPr>
        <p:spPr/>
        <p:txBody>
          <a:bodyPr/>
          <a:lstStyle/>
          <a:p>
            <a:fld id="{5CFC2A9D-B1EA-4680-84B8-CF3316DF8074}" type="slidenum">
              <a:rPr lang="en-US" smtClean="0"/>
              <a:t>21</a:t>
            </a:fld>
            <a:endParaRPr lang="en-US"/>
          </a:p>
        </p:txBody>
      </p:sp>
    </p:spTree>
    <p:extLst>
      <p:ext uri="{BB962C8B-B14F-4D97-AF65-F5344CB8AC3E}">
        <p14:creationId xmlns:p14="http://schemas.microsoft.com/office/powerpoint/2010/main" val="2612142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08720"/>
            <a:ext cx="8229600" cy="5217443"/>
          </a:xfrm>
        </p:spPr>
        <p:txBody>
          <a:bodyPr>
            <a:normAutofit fontScale="85000" lnSpcReduction="20000"/>
          </a:bodyPr>
          <a:lstStyle/>
          <a:p>
            <a:r>
              <a:rPr lang="vi-VN" dirty="0"/>
              <a:t>2.	</a:t>
            </a:r>
            <a:r>
              <a:rPr lang="vi-VN" b="1" dirty="0"/>
              <a:t>Etika</a:t>
            </a:r>
            <a:r>
              <a:rPr lang="vi-VN" dirty="0"/>
              <a:t> – je sve ono što se odnosi na običaje, navike i naravi. Ove osobenosti igraju važnu ulogu u biznisu, pa je za kvalitetnu organizacijsku kulturu i za jedno društvo od posebne važnosti, razvijanje etičkih vrlina, i to: </a:t>
            </a:r>
            <a:r>
              <a:rPr lang="vi-VN" dirty="0">
                <a:solidFill>
                  <a:srgbClr val="FF0000"/>
                </a:solidFill>
              </a:rPr>
              <a:t>običajnih</a:t>
            </a:r>
            <a:r>
              <a:rPr lang="vi-VN" dirty="0"/>
              <a:t>, koja se stiču vaspitanjem i ponašanjem uzora i </a:t>
            </a:r>
            <a:r>
              <a:rPr lang="vi-VN" dirty="0">
                <a:solidFill>
                  <a:srgbClr val="FF0000"/>
                </a:solidFill>
              </a:rPr>
              <a:t>dijanoetičkih (intelektualnih)</a:t>
            </a:r>
            <a:r>
              <a:rPr lang="vi-VN" dirty="0"/>
              <a:t>, koje se stiču rasuđivanjem i obrazovanjem.</a:t>
            </a:r>
          </a:p>
          <a:p>
            <a:endParaRPr lang="vi-VN" dirty="0"/>
          </a:p>
          <a:p>
            <a:r>
              <a:rPr lang="vi-VN" dirty="0">
                <a:solidFill>
                  <a:srgbClr val="FF0000"/>
                </a:solidFill>
              </a:rPr>
              <a:t>Najbolje je sintetizovati </a:t>
            </a:r>
            <a:r>
              <a:rPr lang="vi-VN" dirty="0"/>
              <a:t>ove dve etičke vrline kako bi se delovalo po svojoj savesti i svesti. Tada će se najbolje procenjivati o moralnoj ispravnosti ili neispravnosti: o dobru-zlu, tačnosti-netačnosti, merljivosti-nemerljivosti i sl.</a:t>
            </a:r>
          </a:p>
          <a:p>
            <a:endParaRPr lang="vi-VN" dirty="0"/>
          </a:p>
          <a:p>
            <a:endParaRPr lang="en-US" dirty="0"/>
          </a:p>
        </p:txBody>
      </p:sp>
      <p:sp>
        <p:nvSpPr>
          <p:cNvPr id="4" name="Slide Number Placeholder 3"/>
          <p:cNvSpPr>
            <a:spLocks noGrp="1"/>
          </p:cNvSpPr>
          <p:nvPr>
            <p:ph type="sldNum" sz="quarter" idx="12"/>
          </p:nvPr>
        </p:nvSpPr>
        <p:spPr/>
        <p:txBody>
          <a:bodyPr/>
          <a:lstStyle/>
          <a:p>
            <a:fld id="{5CFC2A9D-B1EA-4680-84B8-CF3316DF8074}" type="slidenum">
              <a:rPr lang="en-US" smtClean="0"/>
              <a:t>22</a:t>
            </a:fld>
            <a:endParaRPr lang="en-US"/>
          </a:p>
        </p:txBody>
      </p:sp>
    </p:spTree>
    <p:extLst>
      <p:ext uri="{BB962C8B-B14F-4D97-AF65-F5344CB8AC3E}">
        <p14:creationId xmlns:p14="http://schemas.microsoft.com/office/powerpoint/2010/main" val="1742391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vi-VN" dirty="0"/>
              <a:t>3.	</a:t>
            </a:r>
            <a:r>
              <a:rPr lang="vi-VN" b="1" dirty="0"/>
              <a:t>Estetika</a:t>
            </a:r>
            <a:r>
              <a:rPr lang="vi-VN" dirty="0"/>
              <a:t> – je suštnski posmatrano, filozofska disciplina koja se bavi umetnošću, odnosno stvaranjem nečeg lepog. Kod čoveka se razvija osećaj o skladnom, ukusnom, izvrsnom i sl. koje snažno doprinosi kvalitetu ljudskog života.</a:t>
            </a:r>
          </a:p>
          <a:p>
            <a:r>
              <a:rPr lang="vi-VN" dirty="0"/>
              <a:t>Danas se u svetu nude proizvodi visokih estetskih vrednosti, atraktivnog i lepog izgleda. U poslovnoj komunikaciji naglašava se stil i dizajn kao </a:t>
            </a:r>
            <a:r>
              <a:rPr lang="vi-VN" dirty="0" smtClean="0"/>
              <a:t>ključne</a:t>
            </a:r>
            <a:r>
              <a:rPr lang="en-US" dirty="0" smtClean="0"/>
              <a:t> </a:t>
            </a:r>
            <a:r>
              <a:rPr lang="vi-VN" dirty="0" smtClean="0"/>
              <a:t>odrednice </a:t>
            </a:r>
            <a:r>
              <a:rPr lang="vi-VN" dirty="0"/>
              <a:t>estetike. O njima se rasuđuje, komunicira, zauzimaju se stavovi i donose vrlo važne menadžerske odluke.</a:t>
            </a:r>
          </a:p>
          <a:p>
            <a:endParaRPr lang="en-US" dirty="0"/>
          </a:p>
        </p:txBody>
      </p:sp>
      <p:sp>
        <p:nvSpPr>
          <p:cNvPr id="4" name="Slide Number Placeholder 3"/>
          <p:cNvSpPr>
            <a:spLocks noGrp="1"/>
          </p:cNvSpPr>
          <p:nvPr>
            <p:ph type="sldNum" sz="quarter" idx="12"/>
          </p:nvPr>
        </p:nvSpPr>
        <p:spPr/>
        <p:txBody>
          <a:bodyPr/>
          <a:lstStyle/>
          <a:p>
            <a:fld id="{5CFC2A9D-B1EA-4680-84B8-CF3316DF8074}" type="slidenum">
              <a:rPr lang="en-US" smtClean="0"/>
              <a:t>23</a:t>
            </a:fld>
            <a:endParaRPr lang="en-US"/>
          </a:p>
        </p:txBody>
      </p:sp>
    </p:spTree>
    <p:extLst>
      <p:ext uri="{BB962C8B-B14F-4D97-AF65-F5344CB8AC3E}">
        <p14:creationId xmlns:p14="http://schemas.microsoft.com/office/powerpoint/2010/main" val="419180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vi-VN" dirty="0"/>
              <a:t>4.	</a:t>
            </a:r>
            <a:r>
              <a:rPr lang="vi-VN" b="1" dirty="0"/>
              <a:t>Socijalna politika </a:t>
            </a:r>
            <a:r>
              <a:rPr lang="vi-VN" dirty="0"/>
              <a:t>– utiče na poboljšanje kvaliteta organizacijske kulture i preduzetništva uopšte, kroz poboljšanja životnih i radnih uslova. </a:t>
            </a:r>
            <a:endParaRPr lang="en-US" dirty="0" smtClean="0"/>
          </a:p>
          <a:p>
            <a:r>
              <a:rPr lang="vi-VN" dirty="0" smtClean="0"/>
              <a:t>Kategorije </a:t>
            </a:r>
            <a:r>
              <a:rPr lang="vi-VN" dirty="0"/>
              <a:t>su: socijalna i ekonomska sigurnost građana, zapošljavanje, radni uslovi, obrazovanje, zaštita zdravlja i dr.</a:t>
            </a:r>
            <a:endParaRPr lang="en-US" dirty="0"/>
          </a:p>
        </p:txBody>
      </p:sp>
      <p:sp>
        <p:nvSpPr>
          <p:cNvPr id="4" name="Slide Number Placeholder 3"/>
          <p:cNvSpPr>
            <a:spLocks noGrp="1"/>
          </p:cNvSpPr>
          <p:nvPr>
            <p:ph type="sldNum" sz="quarter" idx="12"/>
          </p:nvPr>
        </p:nvSpPr>
        <p:spPr/>
        <p:txBody>
          <a:bodyPr/>
          <a:lstStyle/>
          <a:p>
            <a:fld id="{5CFC2A9D-B1EA-4680-84B8-CF3316DF8074}" type="slidenum">
              <a:rPr lang="en-US" smtClean="0"/>
              <a:t>24</a:t>
            </a:fld>
            <a:endParaRPr lang="en-US"/>
          </a:p>
        </p:txBody>
      </p:sp>
    </p:spTree>
    <p:extLst>
      <p:ext uri="{BB962C8B-B14F-4D97-AF65-F5344CB8AC3E}">
        <p14:creationId xmlns:p14="http://schemas.microsoft.com/office/powerpoint/2010/main" val="3541515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vi-VN" dirty="0"/>
              <a:t>D.	Znanja</a:t>
            </a:r>
          </a:p>
          <a:p>
            <a:endParaRPr lang="vi-VN" dirty="0"/>
          </a:p>
          <a:p>
            <a:r>
              <a:rPr lang="vi-VN" dirty="0"/>
              <a:t>Kao rezultat saznajnog procesa, kroz koji se misaono obuhvata realnost, poslednjih godina znanja rastu u pogledu obima i kvaliteta. Aktuelna znanja koja treba razvijati su:</a:t>
            </a:r>
          </a:p>
          <a:p>
            <a:endParaRPr lang="vi-VN" dirty="0"/>
          </a:p>
          <a:p>
            <a:r>
              <a:rPr lang="vi-VN" dirty="0"/>
              <a:t>1.	</a:t>
            </a:r>
            <a:r>
              <a:rPr lang="vi-VN" b="1" i="1" dirty="0"/>
              <a:t>Prirodno – matematička znanja</a:t>
            </a:r>
            <a:r>
              <a:rPr lang="vi-VN" dirty="0"/>
              <a:t>. To su fundamentalna znanja koja se odnose na skup stvari i događanja na Zemlji, bez uticaja ljudskog rada i delovanja. Za razliku od ljudskog društva i istorije ova znanja su imanentna fizici, hemiji, biologiji, matematici, meteorologiji i dr.</a:t>
            </a:r>
          </a:p>
          <a:p>
            <a:endParaRPr lang="en-US" dirty="0"/>
          </a:p>
        </p:txBody>
      </p:sp>
      <p:sp>
        <p:nvSpPr>
          <p:cNvPr id="4" name="Slide Number Placeholder 3"/>
          <p:cNvSpPr>
            <a:spLocks noGrp="1"/>
          </p:cNvSpPr>
          <p:nvPr>
            <p:ph type="sldNum" sz="quarter" idx="12"/>
          </p:nvPr>
        </p:nvSpPr>
        <p:spPr/>
        <p:txBody>
          <a:bodyPr/>
          <a:lstStyle/>
          <a:p>
            <a:fld id="{5CFC2A9D-B1EA-4680-84B8-CF3316DF8074}" type="slidenum">
              <a:rPr lang="en-US" smtClean="0"/>
              <a:t>25</a:t>
            </a:fld>
            <a:endParaRPr lang="en-US"/>
          </a:p>
        </p:txBody>
      </p:sp>
    </p:spTree>
    <p:extLst>
      <p:ext uri="{BB962C8B-B14F-4D97-AF65-F5344CB8AC3E}">
        <p14:creationId xmlns:p14="http://schemas.microsoft.com/office/powerpoint/2010/main" val="841717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vi-VN" dirty="0"/>
              <a:t>2.	</a:t>
            </a:r>
            <a:r>
              <a:rPr lang="vi-VN" b="1" i="1" dirty="0"/>
              <a:t>Tehničko – tehnološka znanja </a:t>
            </a:r>
            <a:r>
              <a:rPr lang="vi-VN" dirty="0"/>
              <a:t>su važna u uslovima promena koje se dešavaju u preduzetništvu, konkretno tehnička znanja imaju značajan uticaj u proizvodnji kod korišćenja prirodnih resursa, materijala, energije. </a:t>
            </a:r>
            <a:endParaRPr lang="en-US" dirty="0" smtClean="0"/>
          </a:p>
          <a:p>
            <a:r>
              <a:rPr lang="vi-VN" dirty="0" smtClean="0"/>
              <a:t>Tehnologija </a:t>
            </a:r>
            <a:r>
              <a:rPr lang="vi-VN" dirty="0"/>
              <a:t>treba da se stalno unapređuje i razvija kroz četiri u svetu relevantne i savremene kategorije proizvoda: </a:t>
            </a:r>
            <a:r>
              <a:rPr lang="vi-VN" dirty="0">
                <a:solidFill>
                  <a:srgbClr val="FF0000"/>
                </a:solidFill>
              </a:rPr>
              <a:t>softver, hardver, orgver </a:t>
            </a:r>
            <a:r>
              <a:rPr lang="en-US" dirty="0" smtClean="0">
                <a:solidFill>
                  <a:srgbClr val="FF0000"/>
                </a:solidFill>
              </a:rPr>
              <a:t>(</a:t>
            </a:r>
            <a:r>
              <a:rPr lang="en-US" dirty="0" err="1" smtClean="0">
                <a:solidFill>
                  <a:srgbClr val="FF0000"/>
                </a:solidFill>
              </a:rPr>
              <a:t>organizacioni</a:t>
            </a:r>
            <a:r>
              <a:rPr lang="en-US" dirty="0" smtClean="0">
                <a:solidFill>
                  <a:srgbClr val="FF0000"/>
                </a:solidFill>
              </a:rPr>
              <a:t> </a:t>
            </a:r>
            <a:r>
              <a:rPr lang="en-US" dirty="0" err="1" smtClean="0">
                <a:solidFill>
                  <a:srgbClr val="FF0000"/>
                </a:solidFill>
              </a:rPr>
              <a:t>postupci</a:t>
            </a:r>
            <a:r>
              <a:rPr lang="en-US" dirty="0" smtClean="0">
                <a:solidFill>
                  <a:srgbClr val="FF0000"/>
                </a:solidFill>
              </a:rPr>
              <a:t>) </a:t>
            </a:r>
            <a:r>
              <a:rPr lang="vi-VN" dirty="0" smtClean="0">
                <a:solidFill>
                  <a:srgbClr val="FF0000"/>
                </a:solidFill>
              </a:rPr>
              <a:t>i smartver</a:t>
            </a:r>
            <a:r>
              <a:rPr lang="en-US" dirty="0" smtClean="0">
                <a:solidFill>
                  <a:srgbClr val="FF0000"/>
                </a:solidFill>
              </a:rPr>
              <a:t> (</a:t>
            </a:r>
            <a:r>
              <a:rPr lang="en-US" dirty="0" err="1" smtClean="0">
                <a:solidFill>
                  <a:srgbClr val="FF0000"/>
                </a:solidFill>
              </a:rPr>
              <a:t>pametni</a:t>
            </a:r>
            <a:r>
              <a:rPr lang="en-US" dirty="0" smtClean="0">
                <a:solidFill>
                  <a:srgbClr val="FF0000"/>
                </a:solidFill>
              </a:rPr>
              <a:t> </a:t>
            </a:r>
            <a:r>
              <a:rPr lang="en-US" dirty="0" err="1" smtClean="0">
                <a:solidFill>
                  <a:srgbClr val="FF0000"/>
                </a:solidFill>
              </a:rPr>
              <a:t>postupci</a:t>
            </a:r>
            <a:r>
              <a:rPr lang="en-US" smtClean="0">
                <a:solidFill>
                  <a:srgbClr val="FF0000"/>
                </a:solidFill>
              </a:rPr>
              <a:t>)</a:t>
            </a:r>
            <a:r>
              <a:rPr lang="vi-VN" smtClean="0"/>
              <a:t>. </a:t>
            </a:r>
            <a:endParaRPr lang="en-US" dirty="0" smtClean="0"/>
          </a:p>
          <a:p>
            <a:r>
              <a:rPr lang="vi-VN" dirty="0" smtClean="0"/>
              <a:t>Suština </a:t>
            </a:r>
            <a:r>
              <a:rPr lang="vi-VN" dirty="0"/>
              <a:t>implementacije i razvoja ovih kategorija je: generisanje svih multidisciplinarnih znanja i stvaranje dobre i kvalitetne osnove za proizvodnju dobara i pružanja usluga.</a:t>
            </a:r>
            <a:endParaRPr lang="en-US" dirty="0"/>
          </a:p>
        </p:txBody>
      </p:sp>
      <p:sp>
        <p:nvSpPr>
          <p:cNvPr id="4" name="Slide Number Placeholder 3"/>
          <p:cNvSpPr>
            <a:spLocks noGrp="1"/>
          </p:cNvSpPr>
          <p:nvPr>
            <p:ph type="sldNum" sz="quarter" idx="12"/>
          </p:nvPr>
        </p:nvSpPr>
        <p:spPr/>
        <p:txBody>
          <a:bodyPr/>
          <a:lstStyle/>
          <a:p>
            <a:fld id="{5CFC2A9D-B1EA-4680-84B8-CF3316DF8074}" type="slidenum">
              <a:rPr lang="en-US" smtClean="0"/>
              <a:t>26</a:t>
            </a:fld>
            <a:endParaRPr lang="en-US"/>
          </a:p>
        </p:txBody>
      </p:sp>
    </p:spTree>
    <p:extLst>
      <p:ext uri="{BB962C8B-B14F-4D97-AF65-F5344CB8AC3E}">
        <p14:creationId xmlns:p14="http://schemas.microsoft.com/office/powerpoint/2010/main" val="3070882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vi-VN" dirty="0"/>
              <a:t>3.	</a:t>
            </a:r>
            <a:r>
              <a:rPr lang="vi-VN" b="1" i="1" dirty="0"/>
              <a:t>Društvena znanja </a:t>
            </a:r>
            <a:r>
              <a:rPr lang="vi-VN" dirty="0"/>
              <a:t>– predstavljaju značajan faktor unapređenja ponašanja i stvaranja povoljne organizacijske klime, u celini organizacijskog sistema kakvo je preduzeće, kroz saznanja koja se temelje na naukama: sociologije, prava, filozofije, psihologije, organizacije, menadžmenta, liderstva, psiholgije, sistema kvaliteta i dr.</a:t>
            </a:r>
            <a:endParaRPr lang="en-US" dirty="0"/>
          </a:p>
        </p:txBody>
      </p:sp>
      <p:sp>
        <p:nvSpPr>
          <p:cNvPr id="4" name="Slide Number Placeholder 3"/>
          <p:cNvSpPr>
            <a:spLocks noGrp="1"/>
          </p:cNvSpPr>
          <p:nvPr>
            <p:ph type="sldNum" sz="quarter" idx="12"/>
          </p:nvPr>
        </p:nvSpPr>
        <p:spPr/>
        <p:txBody>
          <a:bodyPr/>
          <a:lstStyle/>
          <a:p>
            <a:fld id="{5CFC2A9D-B1EA-4680-84B8-CF3316DF8074}" type="slidenum">
              <a:rPr lang="en-US" smtClean="0"/>
              <a:t>27</a:t>
            </a:fld>
            <a:endParaRPr lang="en-US"/>
          </a:p>
        </p:txBody>
      </p:sp>
    </p:spTree>
    <p:extLst>
      <p:ext uri="{BB962C8B-B14F-4D97-AF65-F5344CB8AC3E}">
        <p14:creationId xmlns:p14="http://schemas.microsoft.com/office/powerpoint/2010/main" val="1035371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vi-VN" dirty="0"/>
              <a:t>4.	</a:t>
            </a:r>
            <a:r>
              <a:rPr lang="vi-VN" b="1" i="1" dirty="0"/>
              <a:t>Jezička znanja </a:t>
            </a:r>
            <a:r>
              <a:rPr lang="vi-VN" dirty="0"/>
              <a:t>– odnose se na ljudski jezik kao sistem izraza, mišljenja jednog naroda ili grupe ljudi. Potrebno je unapređivati organizacijsku kulturu na bazi poznavanja jezika onih poslovnih kompanija sa kojima se ostvaruje najveća poslovna saradnja na globalnom nivou, u poslovnom svetu.</a:t>
            </a:r>
            <a:endParaRPr lang="en-US" dirty="0"/>
          </a:p>
        </p:txBody>
      </p:sp>
      <p:sp>
        <p:nvSpPr>
          <p:cNvPr id="4" name="Slide Number Placeholder 3"/>
          <p:cNvSpPr>
            <a:spLocks noGrp="1"/>
          </p:cNvSpPr>
          <p:nvPr>
            <p:ph type="sldNum" sz="quarter" idx="12"/>
          </p:nvPr>
        </p:nvSpPr>
        <p:spPr/>
        <p:txBody>
          <a:bodyPr/>
          <a:lstStyle/>
          <a:p>
            <a:fld id="{5CFC2A9D-B1EA-4680-84B8-CF3316DF8074}" type="slidenum">
              <a:rPr lang="en-US" smtClean="0"/>
              <a:t>28</a:t>
            </a:fld>
            <a:endParaRPr lang="en-US"/>
          </a:p>
        </p:txBody>
      </p:sp>
    </p:spTree>
    <p:extLst>
      <p:ext uri="{BB962C8B-B14F-4D97-AF65-F5344CB8AC3E}">
        <p14:creationId xmlns:p14="http://schemas.microsoft.com/office/powerpoint/2010/main" val="3714232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5.	</a:t>
            </a:r>
            <a:r>
              <a:rPr lang="en-US" b="1" i="1" dirty="0" err="1"/>
              <a:t>Informatička</a:t>
            </a:r>
            <a:r>
              <a:rPr lang="en-US" b="1" i="1" dirty="0"/>
              <a:t> </a:t>
            </a:r>
            <a:r>
              <a:rPr lang="en-US" b="1" i="1" dirty="0" err="1"/>
              <a:t>znanja</a:t>
            </a:r>
            <a:r>
              <a:rPr lang="en-US" b="1" i="1" dirty="0"/>
              <a:t> </a:t>
            </a:r>
            <a:r>
              <a:rPr lang="en-US" dirty="0"/>
              <a:t>– </a:t>
            </a:r>
            <a:r>
              <a:rPr lang="en-US" dirty="0" err="1"/>
              <a:t>su</a:t>
            </a:r>
            <a:r>
              <a:rPr lang="en-US" dirty="0"/>
              <a:t> </a:t>
            </a:r>
            <a:r>
              <a:rPr lang="en-US" dirty="0" err="1"/>
              <a:t>danas</a:t>
            </a:r>
            <a:r>
              <a:rPr lang="en-US" dirty="0"/>
              <a:t> u </a:t>
            </a:r>
            <a:r>
              <a:rPr lang="en-US" dirty="0" err="1"/>
              <a:t>poslovnom</a:t>
            </a:r>
            <a:r>
              <a:rPr lang="en-US" dirty="0"/>
              <a:t> </a:t>
            </a:r>
            <a:r>
              <a:rPr lang="en-US" dirty="0" err="1"/>
              <a:t>svetu</a:t>
            </a:r>
            <a:r>
              <a:rPr lang="en-US" dirty="0"/>
              <a:t> </a:t>
            </a:r>
            <a:r>
              <a:rPr lang="en-US" dirty="0" err="1"/>
              <a:t>najznačajniji</a:t>
            </a:r>
            <a:r>
              <a:rPr lang="en-US" dirty="0"/>
              <a:t> </a:t>
            </a:r>
            <a:r>
              <a:rPr lang="en-US" dirty="0" err="1"/>
              <a:t>resurs</a:t>
            </a:r>
            <a:r>
              <a:rPr lang="en-US" dirty="0"/>
              <a:t> </a:t>
            </a:r>
            <a:r>
              <a:rPr lang="en-US" dirty="0" err="1"/>
              <a:t>bez</a:t>
            </a:r>
            <a:r>
              <a:rPr lang="en-US" dirty="0"/>
              <a:t> </a:t>
            </a:r>
            <a:r>
              <a:rPr lang="en-US" dirty="0" err="1"/>
              <a:t>koga</a:t>
            </a:r>
            <a:r>
              <a:rPr lang="en-US" dirty="0"/>
              <a:t> se ne </a:t>
            </a:r>
            <a:r>
              <a:rPr lang="en-US" dirty="0" err="1"/>
              <a:t>može</a:t>
            </a:r>
            <a:r>
              <a:rPr lang="en-US" dirty="0"/>
              <a:t> </a:t>
            </a:r>
            <a:r>
              <a:rPr lang="en-US" dirty="0" err="1"/>
              <a:t>poslovati</a:t>
            </a:r>
            <a:r>
              <a:rPr lang="en-US" dirty="0"/>
              <a:t>. Ova </a:t>
            </a:r>
            <a:r>
              <a:rPr lang="en-US" dirty="0" err="1"/>
              <a:t>znanja</a:t>
            </a:r>
            <a:r>
              <a:rPr lang="en-US" dirty="0"/>
              <a:t> </a:t>
            </a:r>
            <a:r>
              <a:rPr lang="en-US" dirty="0" err="1"/>
              <a:t>utiču</a:t>
            </a:r>
            <a:r>
              <a:rPr lang="en-US" dirty="0"/>
              <a:t> </a:t>
            </a:r>
            <a:r>
              <a:rPr lang="en-US" dirty="0" err="1"/>
              <a:t>danas</a:t>
            </a:r>
            <a:r>
              <a:rPr lang="en-US" dirty="0"/>
              <a:t> </a:t>
            </a:r>
            <a:r>
              <a:rPr lang="en-US" dirty="0" err="1"/>
              <a:t>efikasno</a:t>
            </a:r>
            <a:r>
              <a:rPr lang="en-US" dirty="0"/>
              <a:t> </a:t>
            </a:r>
            <a:r>
              <a:rPr lang="en-US" dirty="0" err="1"/>
              <a:t>na</a:t>
            </a:r>
            <a:r>
              <a:rPr lang="en-US" dirty="0"/>
              <a:t> </a:t>
            </a:r>
            <a:r>
              <a:rPr lang="en-US" dirty="0" err="1"/>
              <a:t>brži</a:t>
            </a:r>
            <a:r>
              <a:rPr lang="en-US" dirty="0"/>
              <a:t> </a:t>
            </a:r>
            <a:r>
              <a:rPr lang="en-US" dirty="0" err="1"/>
              <a:t>razvoj</a:t>
            </a:r>
            <a:r>
              <a:rPr lang="en-US" dirty="0"/>
              <a:t> </a:t>
            </a:r>
            <a:r>
              <a:rPr lang="en-US" dirty="0" err="1"/>
              <a:t>organizacijske</a:t>
            </a:r>
            <a:r>
              <a:rPr lang="en-US" dirty="0"/>
              <a:t> </a:t>
            </a:r>
            <a:r>
              <a:rPr lang="en-US" dirty="0" err="1"/>
              <a:t>kulture</a:t>
            </a:r>
            <a:r>
              <a:rPr lang="en-US" dirty="0"/>
              <a:t>. </a:t>
            </a:r>
            <a:endParaRPr lang="en-US" dirty="0" smtClean="0"/>
          </a:p>
          <a:p>
            <a:r>
              <a:rPr lang="en-US" dirty="0" err="1" smtClean="0"/>
              <a:t>Utiču</a:t>
            </a:r>
            <a:r>
              <a:rPr lang="en-US" dirty="0" smtClean="0"/>
              <a:t> </a:t>
            </a:r>
            <a:r>
              <a:rPr lang="en-US" dirty="0" err="1"/>
              <a:t>tako</a:t>
            </a:r>
            <a:r>
              <a:rPr lang="en-US" dirty="0"/>
              <a:t>, </a:t>
            </a:r>
            <a:r>
              <a:rPr lang="en-US" dirty="0" err="1"/>
              <a:t>što</a:t>
            </a:r>
            <a:r>
              <a:rPr lang="en-US" dirty="0"/>
              <a:t> </a:t>
            </a:r>
            <a:r>
              <a:rPr lang="en-US" dirty="0" err="1" smtClean="0"/>
              <a:t>automatska</a:t>
            </a:r>
            <a:r>
              <a:rPr lang="en-US" dirty="0" smtClean="0"/>
              <a:t> </a:t>
            </a:r>
            <a:r>
              <a:rPr lang="en-US" dirty="0" err="1" smtClean="0"/>
              <a:t>obrada</a:t>
            </a:r>
            <a:r>
              <a:rPr lang="en-US" dirty="0" smtClean="0"/>
              <a:t> </a:t>
            </a:r>
            <a:r>
              <a:rPr lang="en-US" dirty="0" err="1" smtClean="0"/>
              <a:t>podataka</a:t>
            </a:r>
            <a:r>
              <a:rPr lang="en-US" dirty="0"/>
              <a:t>, e – </a:t>
            </a:r>
            <a:r>
              <a:rPr lang="en-US" dirty="0" err="1"/>
              <a:t>kupovina</a:t>
            </a:r>
            <a:r>
              <a:rPr lang="en-US" dirty="0"/>
              <a:t>, e - </a:t>
            </a:r>
            <a:r>
              <a:rPr lang="en-US" dirty="0" err="1"/>
              <a:t>prodaja</a:t>
            </a:r>
            <a:r>
              <a:rPr lang="en-US" dirty="0"/>
              <a:t>, </a:t>
            </a:r>
            <a:r>
              <a:rPr lang="en-US" dirty="0" err="1"/>
              <a:t>ukupna</a:t>
            </a:r>
            <a:r>
              <a:rPr lang="en-US" dirty="0"/>
              <a:t> </a:t>
            </a:r>
            <a:r>
              <a:rPr lang="en-US" dirty="0" err="1"/>
              <a:t>informisanost</a:t>
            </a:r>
            <a:r>
              <a:rPr lang="en-US" dirty="0"/>
              <a:t> </a:t>
            </a:r>
            <a:r>
              <a:rPr lang="en-US" dirty="0" err="1"/>
              <a:t>i</a:t>
            </a:r>
            <a:r>
              <a:rPr lang="en-US" dirty="0"/>
              <a:t> sl. </a:t>
            </a:r>
            <a:r>
              <a:rPr lang="en-US" dirty="0" err="1"/>
              <a:t>danas</a:t>
            </a:r>
            <a:r>
              <a:rPr lang="en-US" dirty="0"/>
              <a:t> se </a:t>
            </a:r>
            <a:r>
              <a:rPr lang="en-US" dirty="0" err="1"/>
              <a:t>sve</a:t>
            </a:r>
            <a:r>
              <a:rPr lang="en-US" dirty="0"/>
              <a:t> </a:t>
            </a:r>
            <a:r>
              <a:rPr lang="en-US" dirty="0" err="1"/>
              <a:t>dublje</a:t>
            </a:r>
            <a:r>
              <a:rPr lang="en-US" dirty="0"/>
              <a:t> </a:t>
            </a:r>
            <a:r>
              <a:rPr lang="en-US" dirty="0" err="1"/>
              <a:t>ukorenjuje</a:t>
            </a:r>
            <a:r>
              <a:rPr lang="en-US" dirty="0"/>
              <a:t> </a:t>
            </a:r>
            <a:r>
              <a:rPr lang="en-US" dirty="0" err="1"/>
              <a:t>i</a:t>
            </a:r>
            <a:r>
              <a:rPr lang="en-US" dirty="0"/>
              <a:t> </a:t>
            </a:r>
            <a:r>
              <a:rPr lang="en-US" dirty="0" err="1"/>
              <a:t>primenjuje</a:t>
            </a:r>
            <a:r>
              <a:rPr lang="en-US" dirty="0"/>
              <a:t> u </a:t>
            </a:r>
            <a:r>
              <a:rPr lang="en-US" dirty="0" err="1"/>
              <a:t>društvenom</a:t>
            </a:r>
            <a:r>
              <a:rPr lang="en-US" dirty="0"/>
              <a:t>, </a:t>
            </a:r>
            <a:r>
              <a:rPr lang="en-US" dirty="0" err="1"/>
              <a:t>profesionalnom</a:t>
            </a:r>
            <a:r>
              <a:rPr lang="en-US" dirty="0"/>
              <a:t> </a:t>
            </a:r>
            <a:r>
              <a:rPr lang="en-US" dirty="0" err="1"/>
              <a:t>i</a:t>
            </a:r>
            <a:r>
              <a:rPr lang="en-US" dirty="0"/>
              <a:t> </a:t>
            </a:r>
            <a:r>
              <a:rPr lang="en-US" dirty="0" err="1"/>
              <a:t>ličnom</a:t>
            </a:r>
            <a:r>
              <a:rPr lang="en-US" dirty="0"/>
              <a:t> </a:t>
            </a:r>
            <a:r>
              <a:rPr lang="en-US" dirty="0" err="1"/>
              <a:t>životu</a:t>
            </a:r>
            <a:r>
              <a:rPr lang="en-US" dirty="0"/>
              <a:t>.</a:t>
            </a:r>
          </a:p>
          <a:p>
            <a:endParaRPr lang="en-US" dirty="0"/>
          </a:p>
        </p:txBody>
      </p:sp>
      <p:sp>
        <p:nvSpPr>
          <p:cNvPr id="4" name="Slide Number Placeholder 3"/>
          <p:cNvSpPr>
            <a:spLocks noGrp="1"/>
          </p:cNvSpPr>
          <p:nvPr>
            <p:ph type="sldNum" sz="quarter" idx="12"/>
          </p:nvPr>
        </p:nvSpPr>
        <p:spPr/>
        <p:txBody>
          <a:bodyPr/>
          <a:lstStyle/>
          <a:p>
            <a:fld id="{5CFC2A9D-B1EA-4680-84B8-CF3316DF8074}" type="slidenum">
              <a:rPr lang="en-US" smtClean="0"/>
              <a:t>29</a:t>
            </a:fld>
            <a:endParaRPr lang="en-US"/>
          </a:p>
        </p:txBody>
      </p:sp>
    </p:spTree>
    <p:extLst>
      <p:ext uri="{BB962C8B-B14F-4D97-AF65-F5344CB8AC3E}">
        <p14:creationId xmlns:p14="http://schemas.microsoft.com/office/powerpoint/2010/main" val="1126135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a:normAutofit fontScale="90000"/>
          </a:bodyPr>
          <a:lstStyle/>
          <a:p>
            <a:r>
              <a:rPr lang="pt-BR" dirty="0" smtClean="0"/>
              <a:t/>
            </a:r>
            <a:br>
              <a:rPr lang="pt-BR" dirty="0" smtClean="0"/>
            </a:br>
            <a:r>
              <a:rPr lang="pt-BR" dirty="0"/>
              <a:t/>
            </a:r>
            <a:br>
              <a:rPr lang="pt-BR" dirty="0"/>
            </a:br>
            <a:r>
              <a:rPr lang="pt-BR" dirty="0" smtClean="0"/>
              <a:t/>
            </a:r>
            <a:br>
              <a:rPr lang="pt-BR" dirty="0" smtClean="0"/>
            </a:br>
            <a:r>
              <a:rPr lang="pt-BR" sz="3600" b="1" dirty="0" smtClean="0"/>
              <a:t>Moderni </a:t>
            </a:r>
            <a:r>
              <a:rPr lang="pt-BR" sz="3600" b="1" dirty="0"/>
              <a:t>pristup organizacionom dizajnu</a:t>
            </a:r>
            <a:r>
              <a:rPr lang="pt-BR" sz="3600" dirty="0"/>
              <a:t/>
            </a:r>
            <a:br>
              <a:rPr lang="pt-BR" sz="3600" dirty="0"/>
            </a:br>
            <a:r>
              <a:rPr lang="pt-BR" dirty="0"/>
              <a:t/>
            </a:r>
            <a:br>
              <a:rPr lang="pt-BR" dirty="0"/>
            </a:br>
            <a:endParaRPr lang="en-US" dirty="0"/>
          </a:p>
        </p:txBody>
      </p:sp>
      <p:sp>
        <p:nvSpPr>
          <p:cNvPr id="3" name="Content Placeholder 2"/>
          <p:cNvSpPr>
            <a:spLocks noGrp="1"/>
          </p:cNvSpPr>
          <p:nvPr>
            <p:ph idx="1"/>
          </p:nvPr>
        </p:nvSpPr>
        <p:spPr/>
        <p:txBody>
          <a:bodyPr>
            <a:normAutofit fontScale="77500" lnSpcReduction="20000"/>
          </a:bodyPr>
          <a:lstStyle/>
          <a:p>
            <a:r>
              <a:rPr lang="vi-VN" dirty="0"/>
              <a:t>Koncepcija modernog pristupa organizacionom dizajnu zasniva se na </a:t>
            </a:r>
            <a:r>
              <a:rPr lang="vi-VN" dirty="0">
                <a:solidFill>
                  <a:srgbClr val="FF0000"/>
                </a:solidFill>
              </a:rPr>
              <a:t>decentralizovanom</a:t>
            </a:r>
            <a:r>
              <a:rPr lang="vi-VN" dirty="0"/>
              <a:t> donošenju odluka. </a:t>
            </a:r>
            <a:endParaRPr lang="en-US" dirty="0" smtClean="0"/>
          </a:p>
          <a:p>
            <a:r>
              <a:rPr lang="vi-VN" dirty="0" smtClean="0"/>
              <a:t>To </a:t>
            </a:r>
            <a:r>
              <a:rPr lang="vi-VN" dirty="0"/>
              <a:t>znači da potrebne i efikasne informacije dostižu do vrha menadžmenta. Više podređenih izvršioca učestvuju u procesu donošenja značajnih (osetljivih) odluka kakav je organizacioni dizajn. Samim tim, stvaraju se informacioni i komunikacioni kanali, i vertikalno i horizontalno komuniciranje u preduzećima.</a:t>
            </a:r>
          </a:p>
          <a:p>
            <a:r>
              <a:rPr lang="vi-VN" b="1" dirty="0"/>
              <a:t>Ključni faktor organizacionog dizajna je održavanje poslovnog okruženja u funkciji stalnog rasta i razvoja.</a:t>
            </a:r>
          </a:p>
          <a:p>
            <a:endParaRPr lang="en-US" dirty="0"/>
          </a:p>
        </p:txBody>
      </p:sp>
      <p:sp>
        <p:nvSpPr>
          <p:cNvPr id="4" name="Slide Number Placeholder 3"/>
          <p:cNvSpPr>
            <a:spLocks noGrp="1"/>
          </p:cNvSpPr>
          <p:nvPr>
            <p:ph type="sldNum" sz="quarter" idx="12"/>
          </p:nvPr>
        </p:nvSpPr>
        <p:spPr/>
        <p:txBody>
          <a:bodyPr/>
          <a:lstStyle/>
          <a:p>
            <a:fld id="{5CFC2A9D-B1EA-4680-84B8-CF3316DF8074}" type="slidenum">
              <a:rPr lang="en-US" smtClean="0"/>
              <a:t>3</a:t>
            </a:fld>
            <a:endParaRPr lang="en-US"/>
          </a:p>
        </p:txBody>
      </p:sp>
    </p:spTree>
    <p:extLst>
      <p:ext uri="{BB962C8B-B14F-4D97-AF65-F5344CB8AC3E}">
        <p14:creationId xmlns:p14="http://schemas.microsoft.com/office/powerpoint/2010/main" val="3673214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6.	</a:t>
            </a:r>
            <a:r>
              <a:rPr lang="en-US" b="1" i="1" dirty="0" err="1"/>
              <a:t>Umetnička</a:t>
            </a:r>
            <a:r>
              <a:rPr lang="en-US" b="1" i="1" dirty="0"/>
              <a:t> </a:t>
            </a:r>
            <a:r>
              <a:rPr lang="en-US" b="1" i="1" dirty="0" err="1"/>
              <a:t>znanja</a:t>
            </a:r>
            <a:r>
              <a:rPr lang="en-US" b="1" i="1" dirty="0"/>
              <a:t> </a:t>
            </a:r>
            <a:r>
              <a:rPr lang="en-US" dirty="0"/>
              <a:t>- </a:t>
            </a:r>
            <a:r>
              <a:rPr lang="en-US" dirty="0" err="1"/>
              <a:t>su</a:t>
            </a:r>
            <a:r>
              <a:rPr lang="en-US" dirty="0"/>
              <a:t> u </a:t>
            </a:r>
            <a:r>
              <a:rPr lang="en-US" dirty="0" err="1"/>
              <a:t>privrednoj</a:t>
            </a:r>
            <a:r>
              <a:rPr lang="en-US" dirty="0"/>
              <a:t> </a:t>
            </a:r>
            <a:r>
              <a:rPr lang="en-US" dirty="0" err="1"/>
              <a:t>praksi</a:t>
            </a:r>
            <a:r>
              <a:rPr lang="en-US" dirty="0"/>
              <a:t> </a:t>
            </a:r>
            <a:r>
              <a:rPr lang="en-US" dirty="0" err="1"/>
              <a:t>i</a:t>
            </a:r>
            <a:r>
              <a:rPr lang="en-US" dirty="0"/>
              <a:t> u </a:t>
            </a:r>
            <a:r>
              <a:rPr lang="en-US" dirty="0" err="1"/>
              <a:t>društvenom</a:t>
            </a:r>
            <a:r>
              <a:rPr lang="en-US" dirty="0"/>
              <a:t> </a:t>
            </a:r>
            <a:r>
              <a:rPr lang="en-US" dirty="0" err="1"/>
              <a:t>životu</a:t>
            </a:r>
            <a:r>
              <a:rPr lang="en-US" dirty="0"/>
              <a:t> </a:t>
            </a:r>
            <a:r>
              <a:rPr lang="en-US" dirty="0" err="1"/>
              <a:t>naroda</a:t>
            </a:r>
            <a:r>
              <a:rPr lang="en-US" dirty="0"/>
              <a:t> u </a:t>
            </a:r>
            <a:r>
              <a:rPr lang="en-US" dirty="0" err="1"/>
              <a:t>stvari</a:t>
            </a:r>
            <a:r>
              <a:rPr lang="en-US" dirty="0"/>
              <a:t>, </a:t>
            </a:r>
            <a:r>
              <a:rPr lang="en-US" dirty="0" err="1"/>
              <a:t>estetske</a:t>
            </a:r>
            <a:r>
              <a:rPr lang="en-US" dirty="0"/>
              <a:t> </a:t>
            </a:r>
            <a:r>
              <a:rPr lang="en-US" dirty="0" err="1"/>
              <a:t>važnosti</a:t>
            </a:r>
            <a:r>
              <a:rPr lang="en-US" dirty="0"/>
              <a:t> </a:t>
            </a:r>
            <a:r>
              <a:rPr lang="en-US" dirty="0" err="1"/>
              <a:t>lepog</a:t>
            </a:r>
            <a:r>
              <a:rPr lang="en-US" dirty="0"/>
              <a:t> </a:t>
            </a:r>
            <a:r>
              <a:rPr lang="en-US" dirty="0" err="1"/>
              <a:t>i</a:t>
            </a:r>
            <a:r>
              <a:rPr lang="en-US" dirty="0"/>
              <a:t> </a:t>
            </a:r>
            <a:r>
              <a:rPr lang="en-US" dirty="0" err="1"/>
              <a:t>umetničkog</a:t>
            </a:r>
            <a:r>
              <a:rPr lang="en-US" dirty="0"/>
              <a:t>. </a:t>
            </a:r>
            <a:endParaRPr lang="en-US" dirty="0" smtClean="0"/>
          </a:p>
          <a:p>
            <a:r>
              <a:rPr lang="en-US" dirty="0" err="1" smtClean="0"/>
              <a:t>Konceptualno</a:t>
            </a:r>
            <a:r>
              <a:rPr lang="en-US" dirty="0" smtClean="0"/>
              <a:t> </a:t>
            </a:r>
            <a:r>
              <a:rPr lang="en-US" dirty="0" err="1"/>
              <a:t>i</a:t>
            </a:r>
            <a:r>
              <a:rPr lang="en-US" dirty="0"/>
              <a:t> </a:t>
            </a:r>
            <a:r>
              <a:rPr lang="en-US" dirty="0" err="1"/>
              <a:t>suštinski</a:t>
            </a:r>
            <a:r>
              <a:rPr lang="en-US" dirty="0"/>
              <a:t>, </a:t>
            </a:r>
            <a:r>
              <a:rPr lang="en-US" dirty="0" err="1"/>
              <a:t>umetnička</a:t>
            </a:r>
            <a:r>
              <a:rPr lang="en-US" dirty="0"/>
              <a:t> </a:t>
            </a:r>
            <a:r>
              <a:rPr lang="en-US" dirty="0" err="1"/>
              <a:t>znanja</a:t>
            </a:r>
            <a:r>
              <a:rPr lang="en-US" dirty="0"/>
              <a:t> </a:t>
            </a:r>
            <a:r>
              <a:rPr lang="en-US" dirty="0" err="1"/>
              <a:t>znače</a:t>
            </a:r>
            <a:r>
              <a:rPr lang="en-US" dirty="0"/>
              <a:t>: </a:t>
            </a:r>
            <a:r>
              <a:rPr lang="en-US" dirty="0" err="1"/>
              <a:t>sposobnost</a:t>
            </a:r>
            <a:r>
              <a:rPr lang="en-US" dirty="0"/>
              <a:t> </a:t>
            </a:r>
            <a:r>
              <a:rPr lang="en-US" dirty="0" err="1"/>
              <a:t>čoveka</a:t>
            </a:r>
            <a:r>
              <a:rPr lang="en-US" dirty="0"/>
              <a:t> </a:t>
            </a:r>
            <a:r>
              <a:rPr lang="en-US" dirty="0" err="1"/>
              <a:t>ili</a:t>
            </a:r>
            <a:r>
              <a:rPr lang="en-US" dirty="0"/>
              <a:t> </a:t>
            </a:r>
            <a:r>
              <a:rPr lang="en-US" dirty="0" err="1"/>
              <a:t>grupe</a:t>
            </a:r>
            <a:r>
              <a:rPr lang="en-US" dirty="0"/>
              <a:t> </a:t>
            </a:r>
            <a:r>
              <a:rPr lang="en-US" dirty="0" err="1"/>
              <a:t>ljudi</a:t>
            </a:r>
            <a:r>
              <a:rPr lang="en-US" dirty="0"/>
              <a:t> da </a:t>
            </a:r>
            <a:r>
              <a:rPr lang="en-US" dirty="0" err="1"/>
              <a:t>raspolaže</a:t>
            </a:r>
            <a:r>
              <a:rPr lang="en-US" dirty="0"/>
              <a:t> </a:t>
            </a:r>
            <a:r>
              <a:rPr lang="en-US" dirty="0" err="1"/>
              <a:t>sopstvenim</a:t>
            </a:r>
            <a:r>
              <a:rPr lang="en-US" dirty="0"/>
              <a:t> </a:t>
            </a:r>
            <a:r>
              <a:rPr lang="en-US" dirty="0" err="1"/>
              <a:t>umećem</a:t>
            </a:r>
            <a:r>
              <a:rPr lang="en-US" dirty="0"/>
              <a:t>, </a:t>
            </a:r>
            <a:r>
              <a:rPr lang="en-US" dirty="0" err="1"/>
              <a:t>hrabrošću</a:t>
            </a:r>
            <a:r>
              <a:rPr lang="en-US" dirty="0"/>
              <a:t>, </a:t>
            </a:r>
            <a:r>
              <a:rPr lang="en-US" dirty="0" err="1"/>
              <a:t>visprenošću</a:t>
            </a:r>
            <a:r>
              <a:rPr lang="en-US" dirty="0"/>
              <a:t>, </a:t>
            </a:r>
            <a:r>
              <a:rPr lang="en-US" dirty="0" err="1"/>
              <a:t>stručnosti</a:t>
            </a:r>
            <a:r>
              <a:rPr lang="en-US" dirty="0"/>
              <a:t>, </a:t>
            </a:r>
            <a:r>
              <a:rPr lang="en-US" dirty="0" err="1"/>
              <a:t>veštinama</a:t>
            </a:r>
            <a:r>
              <a:rPr lang="en-US" dirty="0"/>
              <a:t> </a:t>
            </a:r>
            <a:r>
              <a:rPr lang="en-US" dirty="0" err="1"/>
              <a:t>i</a:t>
            </a:r>
            <a:r>
              <a:rPr lang="en-US" dirty="0"/>
              <a:t> dr. </a:t>
            </a:r>
            <a:r>
              <a:rPr lang="en-US" dirty="0" err="1"/>
              <a:t>i</a:t>
            </a:r>
            <a:r>
              <a:rPr lang="en-US" dirty="0"/>
              <a:t> da </a:t>
            </a:r>
            <a:r>
              <a:rPr lang="en-US" dirty="0" err="1"/>
              <a:t>te</a:t>
            </a:r>
            <a:r>
              <a:rPr lang="en-US" dirty="0"/>
              <a:t> </a:t>
            </a:r>
            <a:r>
              <a:rPr lang="en-US" dirty="0" err="1"/>
              <a:t>sopstvene</a:t>
            </a:r>
            <a:r>
              <a:rPr lang="en-US" dirty="0"/>
              <a:t> </a:t>
            </a:r>
            <a:r>
              <a:rPr lang="en-US" dirty="0" err="1"/>
              <a:t>sposobnosti</a:t>
            </a:r>
            <a:r>
              <a:rPr lang="en-US" dirty="0"/>
              <a:t>, </a:t>
            </a:r>
            <a:r>
              <a:rPr lang="en-US" dirty="0" err="1"/>
              <a:t>vrline</a:t>
            </a:r>
            <a:r>
              <a:rPr lang="en-US" dirty="0"/>
              <a:t> </a:t>
            </a:r>
            <a:r>
              <a:rPr lang="en-US" dirty="0" err="1"/>
              <a:t>i</a:t>
            </a:r>
            <a:r>
              <a:rPr lang="en-US" dirty="0"/>
              <a:t> </a:t>
            </a:r>
            <a:r>
              <a:rPr lang="en-US" dirty="0" err="1"/>
              <a:t>umeća</a:t>
            </a:r>
            <a:r>
              <a:rPr lang="en-US" dirty="0"/>
              <a:t> </a:t>
            </a:r>
            <a:r>
              <a:rPr lang="en-US" dirty="0" err="1"/>
              <a:t>čovek</a:t>
            </a:r>
            <a:r>
              <a:rPr lang="en-US" dirty="0"/>
              <a:t> </a:t>
            </a:r>
            <a:r>
              <a:rPr lang="en-US" dirty="0" err="1"/>
              <a:t>ume</a:t>
            </a:r>
            <a:r>
              <a:rPr lang="en-US" dirty="0"/>
              <a:t>, </a:t>
            </a:r>
            <a:r>
              <a:rPr lang="en-US" dirty="0" err="1"/>
              <a:t>i</a:t>
            </a:r>
            <a:r>
              <a:rPr lang="en-US" dirty="0"/>
              <a:t> </a:t>
            </a:r>
            <a:r>
              <a:rPr lang="en-US" dirty="0" err="1"/>
              <a:t>ima</a:t>
            </a:r>
            <a:r>
              <a:rPr lang="en-US" dirty="0"/>
              <a:t> </a:t>
            </a:r>
            <a:r>
              <a:rPr lang="en-US" dirty="0" err="1"/>
              <a:t>prostora</a:t>
            </a:r>
            <a:r>
              <a:rPr lang="en-US" dirty="0"/>
              <a:t> da </a:t>
            </a:r>
            <a:r>
              <a:rPr lang="en-US" dirty="0" err="1"/>
              <a:t>estetski</a:t>
            </a:r>
            <a:r>
              <a:rPr lang="en-US" dirty="0"/>
              <a:t> </a:t>
            </a:r>
            <a:r>
              <a:rPr lang="en-US" dirty="0" err="1"/>
              <a:t>izrazi</a:t>
            </a:r>
            <a:r>
              <a:rPr lang="en-US" dirty="0"/>
              <a:t>, </a:t>
            </a:r>
            <a:r>
              <a:rPr lang="en-US" dirty="0" err="1"/>
              <a:t>odnosno</a:t>
            </a:r>
            <a:r>
              <a:rPr lang="en-US" dirty="0"/>
              <a:t> da </a:t>
            </a:r>
            <a:r>
              <a:rPr lang="en-US" dirty="0" err="1"/>
              <a:t>ima</a:t>
            </a:r>
            <a:r>
              <a:rPr lang="en-US" dirty="0"/>
              <a:t> </a:t>
            </a:r>
            <a:r>
              <a:rPr lang="en-US" dirty="0" err="1"/>
              <a:t>osećanja</a:t>
            </a:r>
            <a:r>
              <a:rPr lang="en-US" dirty="0"/>
              <a:t> </a:t>
            </a:r>
            <a:r>
              <a:rPr lang="en-US" dirty="0" err="1"/>
              <a:t>za</a:t>
            </a:r>
            <a:r>
              <a:rPr lang="en-US" dirty="0"/>
              <a:t> </a:t>
            </a:r>
            <a:r>
              <a:rPr lang="en-US" dirty="0" err="1"/>
              <a:t>izražavanja</a:t>
            </a:r>
            <a:r>
              <a:rPr lang="en-US" dirty="0"/>
              <a:t> </a:t>
            </a:r>
            <a:r>
              <a:rPr lang="en-US" dirty="0" err="1"/>
              <a:t>pomoću</a:t>
            </a:r>
            <a:r>
              <a:rPr lang="en-US" dirty="0"/>
              <a:t> </a:t>
            </a:r>
            <a:r>
              <a:rPr lang="en-US" dirty="0" err="1"/>
              <a:t>govorne</a:t>
            </a:r>
            <a:r>
              <a:rPr lang="en-US" dirty="0"/>
              <a:t> </a:t>
            </a:r>
            <a:r>
              <a:rPr lang="en-US" dirty="0" err="1"/>
              <a:t>reči</a:t>
            </a:r>
            <a:r>
              <a:rPr lang="en-US" dirty="0"/>
              <a:t>, </a:t>
            </a:r>
            <a:r>
              <a:rPr lang="en-US" dirty="0" err="1"/>
              <a:t>pisane</a:t>
            </a:r>
            <a:r>
              <a:rPr lang="en-US" dirty="0"/>
              <a:t> </a:t>
            </a:r>
            <a:r>
              <a:rPr lang="en-US" dirty="0" err="1"/>
              <a:t>reči</a:t>
            </a:r>
            <a:r>
              <a:rPr lang="en-US" dirty="0"/>
              <a:t>, </a:t>
            </a:r>
            <a:r>
              <a:rPr lang="en-US" dirty="0" err="1"/>
              <a:t>konstrukcije</a:t>
            </a:r>
            <a:r>
              <a:rPr lang="en-US" dirty="0"/>
              <a:t>, </a:t>
            </a:r>
            <a:r>
              <a:rPr lang="en-US" dirty="0" err="1"/>
              <a:t>boje</a:t>
            </a:r>
            <a:r>
              <a:rPr lang="en-US" dirty="0"/>
              <a:t> </a:t>
            </a:r>
            <a:r>
              <a:rPr lang="en-US" dirty="0" err="1"/>
              <a:t>i</a:t>
            </a:r>
            <a:r>
              <a:rPr lang="en-US" dirty="0"/>
              <a:t> sl.</a:t>
            </a:r>
          </a:p>
        </p:txBody>
      </p:sp>
      <p:sp>
        <p:nvSpPr>
          <p:cNvPr id="4" name="Slide Number Placeholder 3"/>
          <p:cNvSpPr>
            <a:spLocks noGrp="1"/>
          </p:cNvSpPr>
          <p:nvPr>
            <p:ph type="sldNum" sz="quarter" idx="12"/>
          </p:nvPr>
        </p:nvSpPr>
        <p:spPr/>
        <p:txBody>
          <a:bodyPr/>
          <a:lstStyle/>
          <a:p>
            <a:fld id="{5CFC2A9D-B1EA-4680-84B8-CF3316DF8074}" type="slidenum">
              <a:rPr lang="en-US" smtClean="0"/>
              <a:t>30</a:t>
            </a:fld>
            <a:endParaRPr lang="en-US"/>
          </a:p>
        </p:txBody>
      </p:sp>
    </p:spTree>
    <p:extLst>
      <p:ext uri="{BB962C8B-B14F-4D97-AF65-F5344CB8AC3E}">
        <p14:creationId xmlns:p14="http://schemas.microsoft.com/office/powerpoint/2010/main" val="2439995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052736"/>
            <a:ext cx="8229600" cy="5073427"/>
          </a:xfrm>
        </p:spPr>
        <p:txBody>
          <a:bodyPr/>
          <a:lstStyle/>
          <a:p>
            <a:r>
              <a:rPr lang="en-US" dirty="0" err="1"/>
              <a:t>Postavljaju</a:t>
            </a:r>
            <a:r>
              <a:rPr lang="en-US" dirty="0"/>
              <a:t> se </a:t>
            </a:r>
            <a:r>
              <a:rPr lang="en-US" dirty="0" err="1"/>
              <a:t>dva</a:t>
            </a:r>
            <a:r>
              <a:rPr lang="en-US" dirty="0"/>
              <a:t> </a:t>
            </a:r>
            <a:r>
              <a:rPr lang="en-US" dirty="0" err="1"/>
              <a:t>pitanja</a:t>
            </a:r>
            <a:r>
              <a:rPr lang="en-US" dirty="0"/>
              <a:t>:</a:t>
            </a:r>
          </a:p>
          <a:p>
            <a:endParaRPr lang="en-US" dirty="0"/>
          </a:p>
          <a:p>
            <a:r>
              <a:rPr lang="en-US" i="1" dirty="0"/>
              <a:t>*</a:t>
            </a:r>
            <a:r>
              <a:rPr lang="en-US" i="1" dirty="0" err="1"/>
              <a:t>Kako</a:t>
            </a:r>
            <a:r>
              <a:rPr lang="en-US" i="1" dirty="0"/>
              <a:t> </a:t>
            </a:r>
            <a:r>
              <a:rPr lang="en-US" i="1" dirty="0" err="1"/>
              <a:t>treba</a:t>
            </a:r>
            <a:r>
              <a:rPr lang="en-US" i="1" dirty="0"/>
              <a:t> </a:t>
            </a:r>
            <a:r>
              <a:rPr lang="en-US" i="1" dirty="0" err="1"/>
              <a:t>upravljati</a:t>
            </a:r>
            <a:r>
              <a:rPr lang="en-US" i="1" dirty="0"/>
              <a:t> </a:t>
            </a:r>
            <a:r>
              <a:rPr lang="en-US" i="1" dirty="0" err="1"/>
              <a:t>preduzećima</a:t>
            </a:r>
            <a:r>
              <a:rPr lang="en-US" i="1" dirty="0"/>
              <a:t> u </a:t>
            </a:r>
            <a:r>
              <a:rPr lang="en-US" i="1" dirty="0" err="1"/>
              <a:t>inkorporiranoj</a:t>
            </a:r>
            <a:r>
              <a:rPr lang="en-US" i="1" dirty="0"/>
              <a:t> </a:t>
            </a:r>
            <a:r>
              <a:rPr lang="en-US" i="1" dirty="0" err="1"/>
              <a:t>formi</a:t>
            </a:r>
            <a:r>
              <a:rPr lang="en-US" i="1" dirty="0"/>
              <a:t> </a:t>
            </a:r>
            <a:r>
              <a:rPr lang="en-US" i="1" dirty="0" err="1"/>
              <a:t>datih</a:t>
            </a:r>
            <a:r>
              <a:rPr lang="en-US" i="1" dirty="0"/>
              <a:t> </a:t>
            </a:r>
            <a:r>
              <a:rPr lang="en-US" i="1" dirty="0" err="1"/>
              <a:t>faktora</a:t>
            </a:r>
            <a:r>
              <a:rPr lang="en-US" i="1" dirty="0"/>
              <a:t> </a:t>
            </a:r>
            <a:r>
              <a:rPr lang="en-US" i="1" dirty="0" err="1"/>
              <a:t>razvoja</a:t>
            </a:r>
            <a:r>
              <a:rPr lang="en-US" i="1" dirty="0"/>
              <a:t> </a:t>
            </a:r>
            <a:r>
              <a:rPr lang="en-US" i="1" dirty="0" err="1"/>
              <a:t>organizacjske</a:t>
            </a:r>
            <a:r>
              <a:rPr lang="en-US" i="1" dirty="0"/>
              <a:t> </a:t>
            </a:r>
            <a:r>
              <a:rPr lang="en-US" i="1" dirty="0" err="1"/>
              <a:t>kulture</a:t>
            </a:r>
            <a:r>
              <a:rPr lang="en-US" i="1" dirty="0"/>
              <a:t> </a:t>
            </a:r>
            <a:r>
              <a:rPr lang="en-US" i="1" dirty="0" smtClean="0"/>
              <a:t>?</a:t>
            </a:r>
          </a:p>
          <a:p>
            <a:endParaRPr lang="en-US" i="1" dirty="0"/>
          </a:p>
          <a:p>
            <a:r>
              <a:rPr lang="pl-PL" i="1" dirty="0"/>
              <a:t>*Kolika je vrednost angažovanja zaposlenih?</a:t>
            </a:r>
            <a:endParaRPr lang="en-US" i="1" dirty="0"/>
          </a:p>
          <a:p>
            <a:endParaRPr lang="en-US" dirty="0"/>
          </a:p>
        </p:txBody>
      </p:sp>
      <p:sp>
        <p:nvSpPr>
          <p:cNvPr id="4" name="Slide Number Placeholder 3"/>
          <p:cNvSpPr>
            <a:spLocks noGrp="1"/>
          </p:cNvSpPr>
          <p:nvPr>
            <p:ph type="sldNum" sz="quarter" idx="12"/>
          </p:nvPr>
        </p:nvSpPr>
        <p:spPr/>
        <p:txBody>
          <a:bodyPr/>
          <a:lstStyle/>
          <a:p>
            <a:fld id="{5CFC2A9D-B1EA-4680-84B8-CF3316DF8074}" type="slidenum">
              <a:rPr lang="en-US" smtClean="0"/>
              <a:t>31</a:t>
            </a:fld>
            <a:endParaRPr lang="en-US"/>
          </a:p>
        </p:txBody>
      </p:sp>
    </p:spTree>
    <p:extLst>
      <p:ext uri="{BB962C8B-B14F-4D97-AF65-F5344CB8AC3E}">
        <p14:creationId xmlns:p14="http://schemas.microsoft.com/office/powerpoint/2010/main" val="3799983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vi-VN" dirty="0"/>
              <a:t>Odgovor je, u kvalitetnom donošenju odluka kojima se određuju ciljevi preduzeća, načini dolaženja do tih ciljeva, uslovi pod kojima se ti ciljevi ostvaruju, zauzeti principi i načini raspodele ostvarenih ciljeva. Za to su relevantni:</a:t>
            </a:r>
          </a:p>
          <a:p>
            <a:endParaRPr lang="vi-VN" dirty="0"/>
          </a:p>
          <a:p>
            <a:r>
              <a:rPr lang="vi-VN" dirty="0"/>
              <a:t>1.	</a:t>
            </a:r>
            <a:r>
              <a:rPr lang="vi-VN" b="1" dirty="0"/>
              <a:t>Upravljački organi </a:t>
            </a:r>
            <a:r>
              <a:rPr lang="vi-VN" dirty="0"/>
              <a:t>– prvenstveno top menadžment, menadžeri, šefovi, pomoćnici i drugi rukovodioci zajedno sa generalnim direktorom, koji ima ulogu da ostvari visok uspeh poslovanja reflektovan kroz njihovu sposobnost da aktivno i kompleksno učestvuju u odlučivanju.</a:t>
            </a:r>
          </a:p>
          <a:p>
            <a:endParaRPr lang="vi-VN" dirty="0"/>
          </a:p>
          <a:p>
            <a:r>
              <a:rPr lang="vi-VN" dirty="0"/>
              <a:t>2.	</a:t>
            </a:r>
            <a:r>
              <a:rPr lang="vi-VN" b="1" dirty="0"/>
              <a:t>Funkcionisanje upravljanja </a:t>
            </a:r>
            <a:r>
              <a:rPr lang="vi-VN" dirty="0"/>
              <a:t>– za racionalno funkcionisanje upravljanja danas je potrebno jasno razgraničiti interakcije i nadležnosti između vrhovnog i operativnog organa</a:t>
            </a:r>
          </a:p>
          <a:p>
            <a:endParaRPr lang="en-US" dirty="0"/>
          </a:p>
        </p:txBody>
      </p:sp>
      <p:sp>
        <p:nvSpPr>
          <p:cNvPr id="4" name="Slide Number Placeholder 3"/>
          <p:cNvSpPr>
            <a:spLocks noGrp="1"/>
          </p:cNvSpPr>
          <p:nvPr>
            <p:ph type="sldNum" sz="quarter" idx="12"/>
          </p:nvPr>
        </p:nvSpPr>
        <p:spPr/>
        <p:txBody>
          <a:bodyPr/>
          <a:lstStyle/>
          <a:p>
            <a:fld id="{5CFC2A9D-B1EA-4680-84B8-CF3316DF8074}" type="slidenum">
              <a:rPr lang="en-US" smtClean="0"/>
              <a:t>32</a:t>
            </a:fld>
            <a:endParaRPr lang="en-US"/>
          </a:p>
        </p:txBody>
      </p:sp>
    </p:spTree>
    <p:extLst>
      <p:ext uri="{BB962C8B-B14F-4D97-AF65-F5344CB8AC3E}">
        <p14:creationId xmlns:p14="http://schemas.microsoft.com/office/powerpoint/2010/main" val="2841390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vi-VN" dirty="0"/>
              <a:t>Kada je u pitanju stalno unapređenje organizacijske kulture u jednom preduzeću, kao merilo uspeha angažovanja zaposlenih koristi se: sposobnost menadžera da kontroliše nastale promene i da razvija timski rad.</a:t>
            </a:r>
          </a:p>
          <a:p>
            <a:pPr marL="0" indent="0">
              <a:buNone/>
            </a:pPr>
            <a:endParaRPr lang="vi-VN" dirty="0"/>
          </a:p>
          <a:p>
            <a:endParaRPr lang="vi-VN" dirty="0"/>
          </a:p>
          <a:p>
            <a:endParaRPr lang="vi-VN" dirty="0"/>
          </a:p>
          <a:p>
            <a:r>
              <a:rPr lang="vi-VN" dirty="0"/>
              <a:t>Postupak merenja te vrednosti je sledeći:</a:t>
            </a:r>
          </a:p>
          <a:p>
            <a:endParaRPr lang="vi-VN" dirty="0"/>
          </a:p>
          <a:p>
            <a:r>
              <a:rPr lang="vi-VN" dirty="0"/>
              <a:t>1.	Procenjivanje stvari koje se do sada nisu videle</a:t>
            </a:r>
          </a:p>
          <a:p>
            <a:r>
              <a:rPr lang="vi-VN" dirty="0"/>
              <a:t>2.	Zajedno rešavanje problema,</a:t>
            </a:r>
          </a:p>
          <a:p>
            <a:r>
              <a:rPr lang="vi-VN" dirty="0"/>
              <a:t>3.	Saradnja sa svakim zaposlenim.</a:t>
            </a:r>
          </a:p>
          <a:p>
            <a:r>
              <a:rPr lang="vi-VN" dirty="0"/>
              <a:t>4.	Menadžer sluša ideje, savetuje zaposlene, efikasno organizuje posao, radi sa ljudima.</a:t>
            </a:r>
          </a:p>
          <a:p>
            <a:endParaRPr lang="en-US" dirty="0"/>
          </a:p>
        </p:txBody>
      </p:sp>
      <p:sp>
        <p:nvSpPr>
          <p:cNvPr id="4" name="Slide Number Placeholder 3"/>
          <p:cNvSpPr>
            <a:spLocks noGrp="1"/>
          </p:cNvSpPr>
          <p:nvPr>
            <p:ph type="sldNum" sz="quarter" idx="12"/>
          </p:nvPr>
        </p:nvSpPr>
        <p:spPr/>
        <p:txBody>
          <a:bodyPr/>
          <a:lstStyle/>
          <a:p>
            <a:fld id="{5CFC2A9D-B1EA-4680-84B8-CF3316DF8074}" type="slidenum">
              <a:rPr lang="en-US" smtClean="0"/>
              <a:t>33</a:t>
            </a:fld>
            <a:endParaRPr lang="en-US"/>
          </a:p>
        </p:txBody>
      </p:sp>
    </p:spTree>
    <p:extLst>
      <p:ext uri="{BB962C8B-B14F-4D97-AF65-F5344CB8AC3E}">
        <p14:creationId xmlns:p14="http://schemas.microsoft.com/office/powerpoint/2010/main" val="2810582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80728"/>
            <a:ext cx="8229600" cy="5145435"/>
          </a:xfrm>
        </p:spPr>
        <p:txBody>
          <a:bodyPr>
            <a:normAutofit fontScale="77500" lnSpcReduction="20000"/>
          </a:bodyPr>
          <a:lstStyle/>
          <a:p>
            <a:r>
              <a:rPr lang="vi-VN" dirty="0"/>
              <a:t>Vrednovanje ostvarenih poslovnih rezultata je u korelaciji sa stavom zaposlenih prema kompaniji: </a:t>
            </a:r>
            <a:r>
              <a:rPr lang="vi-VN" dirty="0" smtClean="0">
                <a:solidFill>
                  <a:srgbClr val="FF0000"/>
                </a:solidFill>
              </a:rPr>
              <a:t>šta</a:t>
            </a:r>
            <a:r>
              <a:rPr lang="en-US" dirty="0" smtClean="0">
                <a:solidFill>
                  <a:srgbClr val="FF0000"/>
                </a:solidFill>
              </a:rPr>
              <a:t> </a:t>
            </a:r>
            <a:r>
              <a:rPr lang="en-US" dirty="0" err="1" smtClean="0">
                <a:solidFill>
                  <a:srgbClr val="FF0000"/>
                </a:solidFill>
              </a:rPr>
              <a:t>kompanija</a:t>
            </a:r>
            <a:r>
              <a:rPr lang="vi-VN" dirty="0" smtClean="0">
                <a:solidFill>
                  <a:srgbClr val="FF0000"/>
                </a:solidFill>
              </a:rPr>
              <a:t> </a:t>
            </a:r>
            <a:r>
              <a:rPr lang="vi-VN" dirty="0">
                <a:solidFill>
                  <a:srgbClr val="FF0000"/>
                </a:solidFill>
              </a:rPr>
              <a:t>treba da </a:t>
            </a:r>
            <a:r>
              <a:rPr lang="vi-VN" dirty="0" smtClean="0">
                <a:solidFill>
                  <a:srgbClr val="FF0000"/>
                </a:solidFill>
              </a:rPr>
              <a:t>uradi </a:t>
            </a:r>
            <a:r>
              <a:rPr lang="vi-VN" dirty="0">
                <a:solidFill>
                  <a:srgbClr val="FF0000"/>
                </a:solidFill>
              </a:rPr>
              <a:t>za njih, a šta oni treba da urade za kompaniju.</a:t>
            </a:r>
          </a:p>
          <a:p>
            <a:endParaRPr lang="vi-VN" dirty="0"/>
          </a:p>
          <a:p>
            <a:r>
              <a:rPr lang="vi-VN" dirty="0"/>
              <a:t>Radikalne organizacijske promene u preduzećima danas određuje:</a:t>
            </a:r>
          </a:p>
          <a:p>
            <a:endParaRPr lang="vi-VN" dirty="0"/>
          </a:p>
          <a:p>
            <a:pPr marL="0" indent="0" algn="ctr">
              <a:buNone/>
            </a:pPr>
            <a:r>
              <a:rPr lang="en-US" dirty="0" smtClean="0"/>
              <a:t>    </a:t>
            </a:r>
            <a:r>
              <a:rPr lang="vi-VN" b="1" u="sng" dirty="0" smtClean="0"/>
              <a:t>stil ponašanj</a:t>
            </a:r>
            <a:r>
              <a:rPr lang="en-US" b="1" u="sng" dirty="0" smtClean="0"/>
              <a:t>a</a:t>
            </a:r>
            <a:r>
              <a:rPr lang="vi-VN" b="1" u="sng" dirty="0" smtClean="0"/>
              <a:t> </a:t>
            </a:r>
            <a:r>
              <a:rPr lang="vi-VN" b="1" u="sng" dirty="0"/>
              <a:t>čoveka prema poslovnoj klimi i kulturi i </a:t>
            </a:r>
            <a:r>
              <a:rPr lang="en-US" b="1" u="sng" dirty="0" smtClean="0"/>
              <a:t>  </a:t>
            </a:r>
            <a:r>
              <a:rPr lang="vi-VN" b="1" u="sng" dirty="0" smtClean="0"/>
              <a:t>okruženju</a:t>
            </a:r>
            <a:r>
              <a:rPr lang="vi-VN" dirty="0"/>
              <a:t>.</a:t>
            </a:r>
          </a:p>
          <a:p>
            <a:endParaRPr lang="vi-VN" dirty="0"/>
          </a:p>
          <a:p>
            <a:r>
              <a:rPr lang="vi-VN" dirty="0"/>
              <a:t>Te promene su pod snažnim uticajem: sopstvene kulture, jake domaće i strane konkurencije na tržištu, racionalizovanja ukupnih domaćih resursa i integrisanja poslovnih aktivnosti.</a:t>
            </a:r>
          </a:p>
          <a:p>
            <a:endParaRPr lang="en-US" dirty="0"/>
          </a:p>
        </p:txBody>
      </p:sp>
      <p:sp>
        <p:nvSpPr>
          <p:cNvPr id="4" name="Slide Number Placeholder 3"/>
          <p:cNvSpPr>
            <a:spLocks noGrp="1"/>
          </p:cNvSpPr>
          <p:nvPr>
            <p:ph type="sldNum" sz="quarter" idx="12"/>
          </p:nvPr>
        </p:nvSpPr>
        <p:spPr/>
        <p:txBody>
          <a:bodyPr/>
          <a:lstStyle/>
          <a:p>
            <a:fld id="{5CFC2A9D-B1EA-4680-84B8-CF3316DF8074}" type="slidenum">
              <a:rPr lang="en-US" smtClean="0"/>
              <a:t>34</a:t>
            </a:fld>
            <a:endParaRPr lang="en-US"/>
          </a:p>
        </p:txBody>
      </p:sp>
    </p:spTree>
    <p:extLst>
      <p:ext uri="{BB962C8B-B14F-4D97-AF65-F5344CB8AC3E}">
        <p14:creationId xmlns:p14="http://schemas.microsoft.com/office/powerpoint/2010/main" val="917940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980728"/>
            <a:ext cx="7632847" cy="525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5CFC2A9D-B1EA-4680-84B8-CF3316DF8074}" type="slidenum">
              <a:rPr lang="en-US" smtClean="0"/>
              <a:t>4</a:t>
            </a:fld>
            <a:endParaRPr lang="en-US"/>
          </a:p>
        </p:txBody>
      </p:sp>
    </p:spTree>
    <p:extLst>
      <p:ext uri="{BB962C8B-B14F-4D97-AF65-F5344CB8AC3E}">
        <p14:creationId xmlns:p14="http://schemas.microsoft.com/office/powerpoint/2010/main" val="3637323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008112"/>
          </a:xfrm>
        </p:spPr>
        <p:txBody>
          <a:bodyPr>
            <a:normAutofit fontScale="90000"/>
          </a:bodyPr>
          <a:lstStyle/>
          <a:p>
            <a:r>
              <a:rPr lang="vi-VN" sz="3200" b="1" dirty="0" smtClean="0"/>
              <a:t>Međuzavisnost </a:t>
            </a:r>
            <a:r>
              <a:rPr lang="vi-VN" sz="3200" b="1" dirty="0"/>
              <a:t>strategije i organizacijske strukture – od Čendler- ovog pristupa do pristupa Asnof-a</a:t>
            </a:r>
            <a:endParaRPr lang="en-US" sz="3200" b="1" dirty="0"/>
          </a:p>
        </p:txBody>
      </p:sp>
      <p:sp>
        <p:nvSpPr>
          <p:cNvPr id="3" name="Content Placeholder 2"/>
          <p:cNvSpPr>
            <a:spLocks noGrp="1"/>
          </p:cNvSpPr>
          <p:nvPr>
            <p:ph idx="1"/>
          </p:nvPr>
        </p:nvSpPr>
        <p:spPr>
          <a:xfrm>
            <a:off x="457200" y="2132856"/>
            <a:ext cx="8229600" cy="3993307"/>
          </a:xfrm>
        </p:spPr>
        <p:txBody>
          <a:bodyPr>
            <a:normAutofit fontScale="85000" lnSpcReduction="20000"/>
          </a:bodyPr>
          <a:lstStyle/>
          <a:p>
            <a:r>
              <a:rPr lang="vi-VN" dirty="0"/>
              <a:t>Strategija je planska odluka utvrđivanja rasta i razvoja preduzeća. </a:t>
            </a:r>
            <a:endParaRPr lang="en-US" dirty="0" smtClean="0"/>
          </a:p>
          <a:p>
            <a:r>
              <a:rPr lang="vi-VN" dirty="0" smtClean="0"/>
              <a:t>Organizacijska </a:t>
            </a:r>
            <a:r>
              <a:rPr lang="vi-VN" dirty="0"/>
              <a:t>struktura je funkcionalni okvir, ili sistem veza svih elemenata organizacije u kome se realizuje postavljena strategija poslovanja.</a:t>
            </a:r>
          </a:p>
          <a:p>
            <a:r>
              <a:rPr lang="vi-VN" dirty="0"/>
              <a:t>To govori, da je strategija i struktura zavisno promenljiva. </a:t>
            </a:r>
            <a:endParaRPr lang="en-US" dirty="0" smtClean="0"/>
          </a:p>
          <a:p>
            <a:r>
              <a:rPr lang="vi-VN" dirty="0" smtClean="0"/>
              <a:t>Ukoliko </a:t>
            </a:r>
            <a:r>
              <a:rPr lang="vi-VN" dirty="0"/>
              <a:t>preduzeće menja strategiju tada dolazi do promene i u strukturi, i obratno. </a:t>
            </a:r>
            <a:endParaRPr lang="en-US" dirty="0" smtClean="0"/>
          </a:p>
          <a:p>
            <a:r>
              <a:rPr lang="vi-VN" dirty="0" smtClean="0"/>
              <a:t>Takve </a:t>
            </a:r>
            <a:r>
              <a:rPr lang="vi-VN" dirty="0"/>
              <a:t>promene zahtevaju </a:t>
            </a:r>
            <a:r>
              <a:rPr lang="vi-VN" dirty="0">
                <a:solidFill>
                  <a:srgbClr val="FF0000"/>
                </a:solidFill>
              </a:rPr>
              <a:t>planski pristup</a:t>
            </a:r>
            <a:r>
              <a:rPr lang="vi-VN" dirty="0"/>
              <a:t>.</a:t>
            </a:r>
          </a:p>
          <a:p>
            <a:endParaRPr lang="en-US" dirty="0"/>
          </a:p>
        </p:txBody>
      </p:sp>
      <p:sp>
        <p:nvSpPr>
          <p:cNvPr id="4" name="Slide Number Placeholder 3"/>
          <p:cNvSpPr>
            <a:spLocks noGrp="1"/>
          </p:cNvSpPr>
          <p:nvPr>
            <p:ph type="sldNum" sz="quarter" idx="12"/>
          </p:nvPr>
        </p:nvSpPr>
        <p:spPr/>
        <p:txBody>
          <a:bodyPr/>
          <a:lstStyle/>
          <a:p>
            <a:fld id="{5CFC2A9D-B1EA-4680-84B8-CF3316DF8074}" type="slidenum">
              <a:rPr lang="en-US" smtClean="0"/>
              <a:t>5</a:t>
            </a:fld>
            <a:endParaRPr lang="en-US"/>
          </a:p>
        </p:txBody>
      </p:sp>
    </p:spTree>
    <p:extLst>
      <p:ext uri="{BB962C8B-B14F-4D97-AF65-F5344CB8AC3E}">
        <p14:creationId xmlns:p14="http://schemas.microsoft.com/office/powerpoint/2010/main" val="444196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80728"/>
            <a:ext cx="8229600" cy="5145435"/>
          </a:xfrm>
        </p:spPr>
        <p:txBody>
          <a:bodyPr>
            <a:normAutofit fontScale="70000" lnSpcReduction="20000"/>
          </a:bodyPr>
          <a:lstStyle/>
          <a:p>
            <a:r>
              <a:rPr lang="en-US" dirty="0" err="1"/>
              <a:t>Prema</a:t>
            </a:r>
            <a:r>
              <a:rPr lang="en-US" dirty="0"/>
              <a:t> </a:t>
            </a:r>
            <a:r>
              <a:rPr lang="en-US" dirty="0" err="1"/>
              <a:t>Čendler-ovom</a:t>
            </a:r>
            <a:r>
              <a:rPr lang="en-US" dirty="0"/>
              <a:t> </a:t>
            </a:r>
            <a:r>
              <a:rPr lang="en-US" dirty="0" err="1"/>
              <a:t>pristupu</a:t>
            </a:r>
            <a:r>
              <a:rPr lang="en-US" dirty="0"/>
              <a:t> </a:t>
            </a:r>
            <a:r>
              <a:rPr lang="en-US" dirty="0" err="1"/>
              <a:t>za</a:t>
            </a:r>
            <a:r>
              <a:rPr lang="en-US" dirty="0"/>
              <a:t> </a:t>
            </a:r>
            <a:r>
              <a:rPr lang="en-US" dirty="0" err="1"/>
              <a:t>strukturne</a:t>
            </a:r>
            <a:r>
              <a:rPr lang="en-US" dirty="0"/>
              <a:t> </a:t>
            </a:r>
            <a:r>
              <a:rPr lang="en-US" dirty="0" err="1"/>
              <a:t>promene</a:t>
            </a:r>
            <a:r>
              <a:rPr lang="en-US" dirty="0"/>
              <a:t> </a:t>
            </a:r>
            <a:r>
              <a:rPr lang="en-US" dirty="0" err="1"/>
              <a:t>su</a:t>
            </a:r>
            <a:r>
              <a:rPr lang="en-US" dirty="0"/>
              <a:t> </a:t>
            </a:r>
            <a:r>
              <a:rPr lang="en-US" dirty="0" err="1"/>
              <a:t>karakteristične</a:t>
            </a:r>
            <a:r>
              <a:rPr lang="en-US" dirty="0"/>
              <a:t> 4 faze:</a:t>
            </a:r>
          </a:p>
          <a:p>
            <a:endParaRPr lang="en-US" dirty="0"/>
          </a:p>
          <a:p>
            <a:r>
              <a:rPr lang="en-US" b="1" i="1" dirty="0" err="1"/>
              <a:t>Prva</a:t>
            </a:r>
            <a:r>
              <a:rPr lang="en-US" b="1" i="1" dirty="0"/>
              <a:t> </a:t>
            </a:r>
            <a:r>
              <a:rPr lang="en-US" b="1" i="1" dirty="0" err="1"/>
              <a:t>faza</a:t>
            </a:r>
            <a:r>
              <a:rPr lang="en-US" b="1" i="1" dirty="0"/>
              <a:t> </a:t>
            </a:r>
            <a:r>
              <a:rPr lang="en-US" dirty="0"/>
              <a:t>– </a:t>
            </a:r>
            <a:r>
              <a:rPr lang="en-US" dirty="0" err="1"/>
              <a:t>strategija</a:t>
            </a:r>
            <a:r>
              <a:rPr lang="en-US" dirty="0"/>
              <a:t> </a:t>
            </a:r>
            <a:r>
              <a:rPr lang="en-US" dirty="0" err="1"/>
              <a:t>preduzeća</a:t>
            </a:r>
            <a:r>
              <a:rPr lang="en-US" dirty="0"/>
              <a:t> je </a:t>
            </a:r>
            <a:r>
              <a:rPr lang="en-US" dirty="0" err="1"/>
              <a:t>strategija</a:t>
            </a:r>
            <a:r>
              <a:rPr lang="en-US" dirty="0"/>
              <a:t> </a:t>
            </a:r>
            <a:r>
              <a:rPr lang="en-US" dirty="0" err="1"/>
              <a:t>proširenja</a:t>
            </a:r>
            <a:r>
              <a:rPr lang="en-US" dirty="0"/>
              <a:t> </a:t>
            </a:r>
            <a:r>
              <a:rPr lang="en-US" dirty="0" err="1"/>
              <a:t>proizvodnje</a:t>
            </a:r>
            <a:r>
              <a:rPr lang="en-US" dirty="0"/>
              <a:t>. </a:t>
            </a:r>
            <a:r>
              <a:rPr lang="en-US" dirty="0" err="1"/>
              <a:t>Organizaciona</a:t>
            </a:r>
            <a:r>
              <a:rPr lang="en-US" dirty="0"/>
              <a:t> </a:t>
            </a:r>
            <a:r>
              <a:rPr lang="en-US" dirty="0" err="1"/>
              <a:t>struktura</a:t>
            </a:r>
            <a:r>
              <a:rPr lang="en-US" dirty="0"/>
              <a:t> se </a:t>
            </a:r>
            <a:r>
              <a:rPr lang="en-US" dirty="0" err="1"/>
              <a:t>formira</a:t>
            </a:r>
            <a:r>
              <a:rPr lang="en-US" dirty="0"/>
              <a:t> </a:t>
            </a:r>
            <a:r>
              <a:rPr lang="en-US" dirty="0" err="1"/>
              <a:t>dodavanjem</a:t>
            </a:r>
            <a:r>
              <a:rPr lang="en-US" dirty="0"/>
              <a:t> </a:t>
            </a:r>
            <a:r>
              <a:rPr lang="en-US" dirty="0" err="1"/>
              <a:t>proizvodnoj</a:t>
            </a:r>
            <a:r>
              <a:rPr lang="en-US" dirty="0"/>
              <a:t> </a:t>
            </a:r>
            <a:r>
              <a:rPr lang="en-US" dirty="0" err="1"/>
              <a:t>funkciji</a:t>
            </a:r>
            <a:r>
              <a:rPr lang="en-US" dirty="0"/>
              <a:t> </a:t>
            </a:r>
            <a:r>
              <a:rPr lang="en-US" dirty="0" err="1"/>
              <a:t>nabavnog</a:t>
            </a:r>
            <a:r>
              <a:rPr lang="en-US" dirty="0"/>
              <a:t> </a:t>
            </a:r>
            <a:r>
              <a:rPr lang="en-US" dirty="0" err="1"/>
              <a:t>odeljenja</a:t>
            </a:r>
            <a:r>
              <a:rPr lang="en-US" dirty="0"/>
              <a:t>, </a:t>
            </a:r>
            <a:r>
              <a:rPr lang="en-US" dirty="0" err="1"/>
              <a:t>prodajnog</a:t>
            </a:r>
            <a:r>
              <a:rPr lang="en-US" dirty="0"/>
              <a:t> </a:t>
            </a:r>
            <a:r>
              <a:rPr lang="en-US" dirty="0" err="1"/>
              <a:t>i</a:t>
            </a:r>
            <a:r>
              <a:rPr lang="en-US" dirty="0"/>
              <a:t> </a:t>
            </a:r>
            <a:r>
              <a:rPr lang="en-US" dirty="0" err="1"/>
              <a:t>odeljenja</a:t>
            </a:r>
            <a:r>
              <a:rPr lang="en-US" dirty="0"/>
              <a:t> </a:t>
            </a:r>
            <a:r>
              <a:rPr lang="en-US" dirty="0" err="1"/>
              <a:t>kontrole</a:t>
            </a:r>
            <a:r>
              <a:rPr lang="en-US" dirty="0"/>
              <a:t>.</a:t>
            </a:r>
          </a:p>
          <a:p>
            <a:endParaRPr lang="en-US" dirty="0"/>
          </a:p>
          <a:p>
            <a:r>
              <a:rPr lang="en-US" b="1" i="1" dirty="0" err="1"/>
              <a:t>Druga</a:t>
            </a:r>
            <a:r>
              <a:rPr lang="en-US" b="1" i="1" dirty="0"/>
              <a:t> </a:t>
            </a:r>
            <a:r>
              <a:rPr lang="en-US" b="1" i="1" dirty="0" err="1"/>
              <a:t>faza</a:t>
            </a:r>
            <a:r>
              <a:rPr lang="en-US" b="1" i="1" dirty="0"/>
              <a:t> </a:t>
            </a:r>
            <a:r>
              <a:rPr lang="en-US" dirty="0"/>
              <a:t>– </a:t>
            </a:r>
            <a:r>
              <a:rPr lang="en-US" dirty="0" err="1"/>
              <a:t>racionalizovanje</a:t>
            </a:r>
            <a:r>
              <a:rPr lang="en-US" dirty="0"/>
              <a:t> </a:t>
            </a:r>
            <a:r>
              <a:rPr lang="en-US" dirty="0" err="1"/>
              <a:t>proizvodnje</a:t>
            </a:r>
            <a:r>
              <a:rPr lang="en-US" dirty="0"/>
              <a:t> </a:t>
            </a:r>
            <a:r>
              <a:rPr lang="en-US" dirty="0" err="1"/>
              <a:t>integrisanje</a:t>
            </a:r>
            <a:r>
              <a:rPr lang="en-US" dirty="0"/>
              <a:t> </a:t>
            </a:r>
            <a:r>
              <a:rPr lang="en-US" dirty="0" err="1"/>
              <a:t>preduzeća</a:t>
            </a:r>
            <a:r>
              <a:rPr lang="en-US" dirty="0"/>
              <a:t> je </a:t>
            </a:r>
            <a:r>
              <a:rPr lang="en-US" dirty="0" err="1"/>
              <a:t>po</a:t>
            </a:r>
            <a:r>
              <a:rPr lang="en-US" dirty="0"/>
              <a:t> </a:t>
            </a:r>
            <a:r>
              <a:rPr lang="en-US" dirty="0" err="1"/>
              <a:t>vertikali</a:t>
            </a:r>
            <a:r>
              <a:rPr lang="en-US" dirty="0"/>
              <a:t>.</a:t>
            </a:r>
          </a:p>
          <a:p>
            <a:endParaRPr lang="en-US" dirty="0"/>
          </a:p>
          <a:p>
            <a:r>
              <a:rPr lang="en-US" b="1" i="1" dirty="0" err="1"/>
              <a:t>Treća</a:t>
            </a:r>
            <a:r>
              <a:rPr lang="en-US" b="1" i="1" dirty="0"/>
              <a:t> </a:t>
            </a:r>
            <a:r>
              <a:rPr lang="en-US" b="1" i="1" dirty="0" err="1"/>
              <a:t>faza</a:t>
            </a:r>
            <a:r>
              <a:rPr lang="en-US" b="1" i="1" dirty="0"/>
              <a:t> </a:t>
            </a:r>
            <a:r>
              <a:rPr lang="en-US" dirty="0"/>
              <a:t>– </a:t>
            </a:r>
            <a:r>
              <a:rPr lang="en-US" dirty="0" err="1"/>
              <a:t>rast</a:t>
            </a:r>
            <a:r>
              <a:rPr lang="en-US" dirty="0"/>
              <a:t> </a:t>
            </a:r>
            <a:r>
              <a:rPr lang="en-US" dirty="0" err="1"/>
              <a:t>preduzeća</a:t>
            </a:r>
            <a:r>
              <a:rPr lang="en-US" dirty="0"/>
              <a:t> </a:t>
            </a:r>
            <a:r>
              <a:rPr lang="en-US" dirty="0" err="1"/>
              <a:t>ostvariti</a:t>
            </a:r>
            <a:r>
              <a:rPr lang="en-US" dirty="0"/>
              <a:t> </a:t>
            </a:r>
            <a:r>
              <a:rPr lang="en-US" dirty="0" err="1"/>
              <a:t>na</a:t>
            </a:r>
            <a:r>
              <a:rPr lang="en-US" dirty="0"/>
              <a:t> </a:t>
            </a:r>
            <a:r>
              <a:rPr lang="en-US" dirty="0" err="1"/>
              <a:t>bazi</a:t>
            </a:r>
            <a:r>
              <a:rPr lang="en-US" dirty="0"/>
              <a:t> </a:t>
            </a:r>
            <a:r>
              <a:rPr lang="en-US" dirty="0" err="1"/>
              <a:t>tržišne</a:t>
            </a:r>
            <a:r>
              <a:rPr lang="en-US" dirty="0"/>
              <a:t> </a:t>
            </a:r>
            <a:r>
              <a:rPr lang="en-US" dirty="0" err="1"/>
              <a:t>proizvodjne</a:t>
            </a:r>
            <a:r>
              <a:rPr lang="en-US" dirty="0"/>
              <a:t> </a:t>
            </a:r>
            <a:r>
              <a:rPr lang="en-US" dirty="0" err="1"/>
              <a:t>i</a:t>
            </a:r>
            <a:r>
              <a:rPr lang="en-US" dirty="0"/>
              <a:t> </a:t>
            </a:r>
            <a:r>
              <a:rPr lang="en-US" dirty="0" err="1"/>
              <a:t>tržišne</a:t>
            </a:r>
            <a:r>
              <a:rPr lang="en-US" dirty="0"/>
              <a:t> </a:t>
            </a:r>
            <a:r>
              <a:rPr lang="en-US" dirty="0" err="1"/>
              <a:t>diversifikacije</a:t>
            </a:r>
            <a:r>
              <a:rPr lang="en-US" dirty="0"/>
              <a:t>.</a:t>
            </a:r>
          </a:p>
          <a:p>
            <a:endParaRPr lang="en-US" dirty="0"/>
          </a:p>
          <a:p>
            <a:r>
              <a:rPr lang="en-US" b="1" i="1" dirty="0" err="1"/>
              <a:t>Četvrta</a:t>
            </a:r>
            <a:r>
              <a:rPr lang="en-US" b="1" i="1" dirty="0"/>
              <a:t> </a:t>
            </a:r>
            <a:r>
              <a:rPr lang="en-US" b="1" i="1" dirty="0" err="1"/>
              <a:t>faza</a:t>
            </a:r>
            <a:r>
              <a:rPr lang="en-US" b="1" i="1" dirty="0"/>
              <a:t> </a:t>
            </a:r>
            <a:r>
              <a:rPr lang="en-US" dirty="0"/>
              <a:t>– </a:t>
            </a:r>
            <a:r>
              <a:rPr lang="en-US" dirty="0" err="1"/>
              <a:t>potrebna</a:t>
            </a:r>
            <a:r>
              <a:rPr lang="en-US" dirty="0"/>
              <a:t> je </a:t>
            </a:r>
            <a:r>
              <a:rPr lang="en-US" dirty="0" err="1"/>
              <a:t>diviziona</a:t>
            </a:r>
            <a:r>
              <a:rPr lang="en-US" dirty="0"/>
              <a:t> </a:t>
            </a:r>
            <a:r>
              <a:rPr lang="en-US" dirty="0" err="1"/>
              <a:t>organizacijska</a:t>
            </a:r>
            <a:r>
              <a:rPr lang="en-US" dirty="0"/>
              <a:t> </a:t>
            </a:r>
            <a:r>
              <a:rPr lang="en-US" dirty="0" err="1"/>
              <a:t>struktura</a:t>
            </a:r>
            <a:r>
              <a:rPr lang="en-US" dirty="0"/>
              <a:t>, </a:t>
            </a:r>
            <a:r>
              <a:rPr lang="en-US" dirty="0" err="1"/>
              <a:t>jer</a:t>
            </a:r>
            <a:r>
              <a:rPr lang="en-US" dirty="0"/>
              <a:t> </a:t>
            </a:r>
            <a:r>
              <a:rPr lang="en-US" dirty="0" err="1"/>
              <a:t>diversifikovana</a:t>
            </a:r>
            <a:r>
              <a:rPr lang="en-US" dirty="0"/>
              <a:t> </a:t>
            </a:r>
            <a:r>
              <a:rPr lang="en-US" dirty="0" err="1"/>
              <a:t>preduzeća</a:t>
            </a:r>
            <a:r>
              <a:rPr lang="en-US" dirty="0"/>
              <a:t> </a:t>
            </a:r>
            <a:r>
              <a:rPr lang="en-US" dirty="0" err="1"/>
              <a:t>opterećuje</a:t>
            </a:r>
            <a:r>
              <a:rPr lang="en-US" dirty="0"/>
              <a:t> </a:t>
            </a:r>
            <a:r>
              <a:rPr lang="en-US" dirty="0" err="1"/>
              <a:t>rukovodstvo</a:t>
            </a:r>
            <a:r>
              <a:rPr lang="en-US" dirty="0"/>
              <a:t> </a:t>
            </a:r>
            <a:r>
              <a:rPr lang="en-US" dirty="0" err="1"/>
              <a:t>i</a:t>
            </a:r>
            <a:r>
              <a:rPr lang="en-US" dirty="0"/>
              <a:t> </a:t>
            </a:r>
            <a:r>
              <a:rPr lang="en-US" dirty="0" err="1"/>
              <a:t>otežavaju</a:t>
            </a:r>
            <a:r>
              <a:rPr lang="en-US" dirty="0"/>
              <a:t> </a:t>
            </a:r>
            <a:r>
              <a:rPr lang="en-US" dirty="0" err="1"/>
              <a:t>koordinaciju</a:t>
            </a:r>
            <a:r>
              <a:rPr lang="en-US" dirty="0"/>
              <a:t> </a:t>
            </a:r>
            <a:r>
              <a:rPr lang="en-US" dirty="0" err="1"/>
              <a:t>radnih</a:t>
            </a:r>
            <a:r>
              <a:rPr lang="en-US" dirty="0"/>
              <a:t> </a:t>
            </a:r>
            <a:r>
              <a:rPr lang="en-US" dirty="0" err="1"/>
              <a:t>zadataka</a:t>
            </a:r>
            <a:r>
              <a:rPr lang="en-US" dirty="0"/>
              <a:t> </a:t>
            </a:r>
            <a:r>
              <a:rPr lang="en-US" dirty="0" err="1"/>
              <a:t>preduzeća</a:t>
            </a:r>
            <a:r>
              <a:rPr lang="en-US" dirty="0"/>
              <a:t>.</a:t>
            </a:r>
          </a:p>
          <a:p>
            <a:endParaRPr lang="en-US" dirty="0"/>
          </a:p>
          <a:p>
            <a:endParaRPr lang="en-US" dirty="0"/>
          </a:p>
        </p:txBody>
      </p:sp>
      <p:sp>
        <p:nvSpPr>
          <p:cNvPr id="4" name="Slide Number Placeholder 3"/>
          <p:cNvSpPr>
            <a:spLocks noGrp="1"/>
          </p:cNvSpPr>
          <p:nvPr>
            <p:ph type="sldNum" sz="quarter" idx="12"/>
          </p:nvPr>
        </p:nvSpPr>
        <p:spPr/>
        <p:txBody>
          <a:bodyPr/>
          <a:lstStyle/>
          <a:p>
            <a:fld id="{5CFC2A9D-B1EA-4680-84B8-CF3316DF8074}" type="slidenum">
              <a:rPr lang="en-US" smtClean="0"/>
              <a:t>6</a:t>
            </a:fld>
            <a:endParaRPr lang="en-US"/>
          </a:p>
        </p:txBody>
      </p:sp>
    </p:spTree>
    <p:extLst>
      <p:ext uri="{BB962C8B-B14F-4D97-AF65-F5344CB8AC3E}">
        <p14:creationId xmlns:p14="http://schemas.microsoft.com/office/powerpoint/2010/main" val="2984576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err="1"/>
              <a:t>Istraživanja</a:t>
            </a:r>
            <a:r>
              <a:rPr lang="en-US" dirty="0"/>
              <a:t> </a:t>
            </a:r>
            <a:r>
              <a:rPr lang="en-US" dirty="0" err="1"/>
              <a:t>Čendler</a:t>
            </a:r>
            <a:r>
              <a:rPr lang="en-US" dirty="0"/>
              <a:t>-a </a:t>
            </a:r>
            <a:r>
              <a:rPr lang="en-US" dirty="0" err="1"/>
              <a:t>su</a:t>
            </a:r>
            <a:r>
              <a:rPr lang="en-US" dirty="0"/>
              <a:t> </a:t>
            </a:r>
            <a:r>
              <a:rPr lang="en-US" dirty="0" err="1"/>
              <a:t>primenjena</a:t>
            </a:r>
            <a:r>
              <a:rPr lang="en-US" dirty="0"/>
              <a:t> u </a:t>
            </a:r>
            <a:r>
              <a:rPr lang="en-US" dirty="0" err="1"/>
              <a:t>američkim</a:t>
            </a:r>
            <a:r>
              <a:rPr lang="en-US" dirty="0"/>
              <a:t> </a:t>
            </a:r>
            <a:r>
              <a:rPr lang="en-US" dirty="0" err="1"/>
              <a:t>firmama</a:t>
            </a:r>
            <a:r>
              <a:rPr lang="en-US" dirty="0"/>
              <a:t> </a:t>
            </a:r>
            <a:r>
              <a:rPr lang="en-US" b="1" dirty="0" err="1">
                <a:solidFill>
                  <a:srgbClr val="FF0000"/>
                </a:solidFill>
              </a:rPr>
              <a:t>uspešno</a:t>
            </a:r>
            <a:r>
              <a:rPr lang="en-US" dirty="0"/>
              <a:t>. </a:t>
            </a:r>
            <a:r>
              <a:rPr lang="en-US" dirty="0" err="1"/>
              <a:t>Rezultati</a:t>
            </a:r>
            <a:r>
              <a:rPr lang="en-US" dirty="0"/>
              <a:t> </a:t>
            </a:r>
            <a:r>
              <a:rPr lang="en-US" dirty="0" err="1"/>
              <a:t>pokazuju</a:t>
            </a:r>
            <a:r>
              <a:rPr lang="en-US" dirty="0"/>
              <a:t> da </a:t>
            </a:r>
            <a:r>
              <a:rPr lang="en-US" dirty="0" err="1"/>
              <a:t>organizacijska</a:t>
            </a:r>
            <a:r>
              <a:rPr lang="en-US" dirty="0"/>
              <a:t> </a:t>
            </a:r>
            <a:r>
              <a:rPr lang="en-US" dirty="0" err="1"/>
              <a:t>struktura</a:t>
            </a:r>
            <a:r>
              <a:rPr lang="en-US" dirty="0"/>
              <a:t> </a:t>
            </a:r>
            <a:r>
              <a:rPr lang="en-US" dirty="0" err="1"/>
              <a:t>treba</a:t>
            </a:r>
            <a:r>
              <a:rPr lang="en-US" dirty="0"/>
              <a:t> da </a:t>
            </a:r>
            <a:r>
              <a:rPr lang="en-US" dirty="0" err="1"/>
              <a:t>sledi</a:t>
            </a:r>
            <a:r>
              <a:rPr lang="en-US" dirty="0"/>
              <a:t> </a:t>
            </a:r>
            <a:r>
              <a:rPr lang="en-US" dirty="0" err="1"/>
              <a:t>svoju</a:t>
            </a:r>
            <a:r>
              <a:rPr lang="en-US" dirty="0"/>
              <a:t> </a:t>
            </a:r>
            <a:r>
              <a:rPr lang="en-US" dirty="0" err="1"/>
              <a:t>strategiju</a:t>
            </a:r>
            <a:r>
              <a:rPr lang="en-US" dirty="0"/>
              <a:t>. </a:t>
            </a:r>
            <a:r>
              <a:rPr lang="en-US" dirty="0" err="1"/>
              <a:t>Naime</a:t>
            </a:r>
            <a:r>
              <a:rPr lang="en-US" dirty="0"/>
              <a:t>, </a:t>
            </a:r>
            <a:r>
              <a:rPr lang="en-US" dirty="0" err="1"/>
              <a:t>svaka</a:t>
            </a:r>
            <a:r>
              <a:rPr lang="en-US" dirty="0"/>
              <a:t> </a:t>
            </a:r>
            <a:r>
              <a:rPr lang="en-US" dirty="0" err="1"/>
              <a:t>organizacija</a:t>
            </a:r>
            <a:r>
              <a:rPr lang="en-US" dirty="0"/>
              <a:t> </a:t>
            </a:r>
            <a:r>
              <a:rPr lang="en-US" dirty="0" err="1"/>
              <a:t>teži</a:t>
            </a:r>
            <a:r>
              <a:rPr lang="en-US" dirty="0"/>
              <a:t> da:</a:t>
            </a:r>
          </a:p>
          <a:p>
            <a:endParaRPr lang="en-US" dirty="0"/>
          </a:p>
          <a:p>
            <a:r>
              <a:rPr lang="en-US" dirty="0"/>
              <a:t>1.	</a:t>
            </a:r>
            <a:r>
              <a:rPr lang="en-US" dirty="0" err="1"/>
              <a:t>Odabere</a:t>
            </a:r>
            <a:r>
              <a:rPr lang="en-US" dirty="0"/>
              <a:t> </a:t>
            </a:r>
            <a:r>
              <a:rPr lang="en-US" dirty="0" err="1"/>
              <a:t>odgovarajuću</a:t>
            </a:r>
            <a:r>
              <a:rPr lang="en-US" dirty="0"/>
              <a:t> </a:t>
            </a:r>
            <a:r>
              <a:rPr lang="en-US" dirty="0" err="1"/>
              <a:t>strategiju</a:t>
            </a:r>
            <a:endParaRPr lang="en-US" dirty="0"/>
          </a:p>
          <a:p>
            <a:r>
              <a:rPr lang="en-US" dirty="0"/>
              <a:t>2.	</a:t>
            </a:r>
            <a:r>
              <a:rPr lang="en-US" dirty="0" err="1"/>
              <a:t>Definiše</a:t>
            </a:r>
            <a:r>
              <a:rPr lang="en-US" dirty="0"/>
              <a:t> </a:t>
            </a:r>
            <a:r>
              <a:rPr lang="en-US" dirty="0" err="1"/>
              <a:t>organizaciono</a:t>
            </a:r>
            <a:r>
              <a:rPr lang="en-US" dirty="0"/>
              <a:t> </a:t>
            </a:r>
            <a:r>
              <a:rPr lang="en-US" dirty="0" err="1"/>
              <a:t>rešenje</a:t>
            </a:r>
            <a:endParaRPr lang="en-US" dirty="0"/>
          </a:p>
          <a:p>
            <a:r>
              <a:rPr lang="en-US" dirty="0"/>
              <a:t>3.	</a:t>
            </a:r>
            <a:r>
              <a:rPr lang="en-US" dirty="0" err="1"/>
              <a:t>Primeni</a:t>
            </a:r>
            <a:r>
              <a:rPr lang="en-US" dirty="0"/>
              <a:t> </a:t>
            </a:r>
            <a:r>
              <a:rPr lang="en-US" dirty="0" err="1"/>
              <a:t>strukturu</a:t>
            </a:r>
            <a:r>
              <a:rPr lang="en-US" dirty="0"/>
              <a:t> u </a:t>
            </a:r>
            <a:r>
              <a:rPr lang="en-US" dirty="0" err="1"/>
              <a:t>skladu</a:t>
            </a:r>
            <a:r>
              <a:rPr lang="en-US" dirty="0"/>
              <a:t> </a:t>
            </a:r>
            <a:r>
              <a:rPr lang="en-US" dirty="0" err="1"/>
              <a:t>sa</a:t>
            </a:r>
            <a:r>
              <a:rPr lang="en-US" dirty="0"/>
              <a:t> </a:t>
            </a:r>
            <a:r>
              <a:rPr lang="en-US" dirty="0" err="1"/>
              <a:t>izabranom</a:t>
            </a:r>
            <a:r>
              <a:rPr lang="en-US" dirty="0"/>
              <a:t> </a:t>
            </a:r>
            <a:r>
              <a:rPr lang="en-US" dirty="0" err="1"/>
              <a:t>strategijom</a:t>
            </a:r>
            <a:r>
              <a:rPr lang="en-US" dirty="0"/>
              <a:t>.</a:t>
            </a:r>
          </a:p>
          <a:p>
            <a:endParaRPr lang="en-US" dirty="0"/>
          </a:p>
        </p:txBody>
      </p:sp>
      <p:sp>
        <p:nvSpPr>
          <p:cNvPr id="4" name="Slide Number Placeholder 3"/>
          <p:cNvSpPr>
            <a:spLocks noGrp="1"/>
          </p:cNvSpPr>
          <p:nvPr>
            <p:ph type="sldNum" sz="quarter" idx="12"/>
          </p:nvPr>
        </p:nvSpPr>
        <p:spPr/>
        <p:txBody>
          <a:bodyPr/>
          <a:lstStyle/>
          <a:p>
            <a:fld id="{5CFC2A9D-B1EA-4680-84B8-CF3316DF8074}" type="slidenum">
              <a:rPr lang="en-US" smtClean="0"/>
              <a:t>7</a:t>
            </a:fld>
            <a:endParaRPr lang="en-US"/>
          </a:p>
        </p:txBody>
      </p:sp>
    </p:spTree>
    <p:extLst>
      <p:ext uri="{BB962C8B-B14F-4D97-AF65-F5344CB8AC3E}">
        <p14:creationId xmlns:p14="http://schemas.microsoft.com/office/powerpoint/2010/main" val="3421088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36712"/>
            <a:ext cx="8229600" cy="5289451"/>
          </a:xfrm>
        </p:spPr>
        <p:txBody>
          <a:bodyPr>
            <a:normAutofit fontScale="77500" lnSpcReduction="20000"/>
          </a:bodyPr>
          <a:lstStyle/>
          <a:p>
            <a:r>
              <a:rPr lang="en-US" dirty="0" err="1"/>
              <a:t>Novija</a:t>
            </a:r>
            <a:r>
              <a:rPr lang="en-US" dirty="0"/>
              <a:t> </a:t>
            </a:r>
            <a:r>
              <a:rPr lang="en-US" dirty="0" err="1"/>
              <a:t>istraživanja</a:t>
            </a:r>
            <a:r>
              <a:rPr lang="en-US" dirty="0"/>
              <a:t> </a:t>
            </a:r>
            <a:r>
              <a:rPr lang="en-US" dirty="0" err="1"/>
              <a:t>Asnof</a:t>
            </a:r>
            <a:r>
              <a:rPr lang="en-US" dirty="0"/>
              <a:t>-a </a:t>
            </a:r>
            <a:r>
              <a:rPr lang="en-US" dirty="0" err="1"/>
              <a:t>pokazala</a:t>
            </a:r>
            <a:r>
              <a:rPr lang="en-US" dirty="0"/>
              <a:t> </a:t>
            </a:r>
            <a:r>
              <a:rPr lang="en-US" dirty="0" err="1"/>
              <a:t>su</a:t>
            </a:r>
            <a:r>
              <a:rPr lang="en-US" dirty="0"/>
              <a:t> da </a:t>
            </a:r>
            <a:r>
              <a:rPr lang="en-US" dirty="0" err="1"/>
              <a:t>okruženje</a:t>
            </a:r>
            <a:r>
              <a:rPr lang="en-US" dirty="0"/>
              <a:t> u </a:t>
            </a:r>
            <a:r>
              <a:rPr lang="en-US" dirty="0" err="1"/>
              <a:t>velikoj</a:t>
            </a:r>
            <a:r>
              <a:rPr lang="en-US" dirty="0"/>
              <a:t> </a:t>
            </a:r>
            <a:r>
              <a:rPr lang="en-US" dirty="0" err="1"/>
              <a:t>meri</a:t>
            </a:r>
            <a:r>
              <a:rPr lang="en-US" dirty="0"/>
              <a:t> </a:t>
            </a:r>
            <a:r>
              <a:rPr lang="en-US" dirty="0" err="1"/>
              <a:t>utiče</a:t>
            </a:r>
            <a:r>
              <a:rPr lang="en-US" dirty="0"/>
              <a:t> </a:t>
            </a:r>
            <a:r>
              <a:rPr lang="en-US" dirty="0" err="1"/>
              <a:t>na</a:t>
            </a:r>
            <a:r>
              <a:rPr lang="en-US" dirty="0"/>
              <a:t> </a:t>
            </a:r>
            <a:r>
              <a:rPr lang="en-US" dirty="0" err="1"/>
              <a:t>strukturu</a:t>
            </a:r>
            <a:r>
              <a:rPr lang="en-US" dirty="0"/>
              <a:t> </a:t>
            </a:r>
            <a:r>
              <a:rPr lang="en-US" dirty="0" err="1"/>
              <a:t>i</a:t>
            </a:r>
            <a:r>
              <a:rPr lang="en-US" dirty="0"/>
              <a:t> </a:t>
            </a:r>
            <a:r>
              <a:rPr lang="en-US" dirty="0" err="1"/>
              <a:t>poslovnu</a:t>
            </a:r>
            <a:r>
              <a:rPr lang="en-US" dirty="0"/>
              <a:t> </a:t>
            </a:r>
            <a:r>
              <a:rPr lang="en-US" dirty="0" err="1"/>
              <a:t>strategiju</a:t>
            </a:r>
            <a:r>
              <a:rPr lang="en-US" dirty="0"/>
              <a:t>, pa se </a:t>
            </a:r>
            <a:r>
              <a:rPr lang="en-US" dirty="0" err="1"/>
              <a:t>Čendler-ov</a:t>
            </a:r>
            <a:r>
              <a:rPr lang="en-US" dirty="0"/>
              <a:t> </a:t>
            </a:r>
            <a:r>
              <a:rPr lang="en-US" dirty="0" err="1"/>
              <a:t>zaključak</a:t>
            </a:r>
            <a:r>
              <a:rPr lang="en-US" dirty="0"/>
              <a:t> o </a:t>
            </a:r>
            <a:r>
              <a:rPr lang="en-US" dirty="0" err="1"/>
              <a:t>jednosmernom</a:t>
            </a:r>
            <a:r>
              <a:rPr lang="en-US" dirty="0"/>
              <a:t> </a:t>
            </a:r>
            <a:r>
              <a:rPr lang="en-US" dirty="0" err="1"/>
              <a:t>uticaju</a:t>
            </a:r>
            <a:r>
              <a:rPr lang="en-US" dirty="0"/>
              <a:t> </a:t>
            </a:r>
            <a:r>
              <a:rPr lang="en-US" dirty="0" err="1"/>
              <a:t>strukture</a:t>
            </a:r>
            <a:r>
              <a:rPr lang="en-US" dirty="0"/>
              <a:t> </a:t>
            </a:r>
            <a:r>
              <a:rPr lang="en-US" dirty="0" err="1"/>
              <a:t>i</a:t>
            </a:r>
            <a:r>
              <a:rPr lang="en-US" dirty="0"/>
              <a:t> </a:t>
            </a:r>
            <a:r>
              <a:rPr lang="en-US" dirty="0" err="1"/>
              <a:t>strategije</a:t>
            </a:r>
            <a:r>
              <a:rPr lang="en-US" dirty="0"/>
              <a:t> </a:t>
            </a:r>
            <a:r>
              <a:rPr lang="en-US" dirty="0" err="1"/>
              <a:t>potvrdio</a:t>
            </a:r>
            <a:r>
              <a:rPr lang="en-US" dirty="0"/>
              <a:t> </a:t>
            </a:r>
            <a:r>
              <a:rPr lang="en-US" dirty="0" err="1"/>
              <a:t>brojnim</a:t>
            </a:r>
            <a:r>
              <a:rPr lang="en-US" dirty="0"/>
              <a:t> </a:t>
            </a:r>
            <a:r>
              <a:rPr lang="en-US" dirty="0" err="1"/>
              <a:t>teškoćama</a:t>
            </a:r>
            <a:r>
              <a:rPr lang="en-US" dirty="0"/>
              <a:t> </a:t>
            </a:r>
            <a:r>
              <a:rPr lang="en-US" dirty="0" err="1"/>
              <a:t>ove</a:t>
            </a:r>
            <a:r>
              <a:rPr lang="en-US" dirty="0"/>
              <a:t> </a:t>
            </a:r>
            <a:r>
              <a:rPr lang="en-US" dirty="0" err="1"/>
              <a:t>postavke</a:t>
            </a:r>
            <a:r>
              <a:rPr lang="en-US" dirty="0"/>
              <a:t> u </a:t>
            </a:r>
            <a:r>
              <a:rPr lang="en-US" dirty="0" err="1"/>
              <a:t>praksi</a:t>
            </a:r>
            <a:r>
              <a:rPr lang="en-US" dirty="0"/>
              <a:t>.</a:t>
            </a:r>
          </a:p>
          <a:p>
            <a:endParaRPr lang="en-US" dirty="0"/>
          </a:p>
          <a:p>
            <a:r>
              <a:rPr lang="en-US" dirty="0"/>
              <a:t>To je </a:t>
            </a:r>
            <a:r>
              <a:rPr lang="en-US" dirty="0" err="1"/>
              <a:t>naročito</a:t>
            </a:r>
            <a:r>
              <a:rPr lang="en-US" dirty="0"/>
              <a:t> </a:t>
            </a:r>
            <a:r>
              <a:rPr lang="en-US" dirty="0" err="1"/>
              <a:t>bilo</a:t>
            </a:r>
            <a:r>
              <a:rPr lang="en-US" dirty="0"/>
              <a:t> </a:t>
            </a:r>
            <a:r>
              <a:rPr lang="en-US" dirty="0" err="1"/>
              <a:t>vezano</a:t>
            </a:r>
            <a:r>
              <a:rPr lang="en-US" dirty="0"/>
              <a:t> </a:t>
            </a:r>
            <a:r>
              <a:rPr lang="en-US" dirty="0" err="1"/>
              <a:t>sa</a:t>
            </a:r>
            <a:r>
              <a:rPr lang="en-US" dirty="0"/>
              <a:t> </a:t>
            </a:r>
            <a:r>
              <a:rPr lang="en-US" dirty="0" err="1"/>
              <a:t>teškoćama</a:t>
            </a:r>
            <a:r>
              <a:rPr lang="en-US" dirty="0"/>
              <a:t> u </a:t>
            </a:r>
            <a:r>
              <a:rPr lang="en-US" dirty="0" err="1"/>
              <a:t>turbulentnom</a:t>
            </a:r>
            <a:r>
              <a:rPr lang="en-US" dirty="0"/>
              <a:t> </a:t>
            </a:r>
            <a:r>
              <a:rPr lang="en-US" dirty="0" err="1"/>
              <a:t>tržišnom</a:t>
            </a:r>
            <a:r>
              <a:rPr lang="en-US" dirty="0"/>
              <a:t> </a:t>
            </a:r>
            <a:r>
              <a:rPr lang="en-US" dirty="0" err="1"/>
              <a:t>i</a:t>
            </a:r>
            <a:r>
              <a:rPr lang="en-US" dirty="0"/>
              <a:t> </a:t>
            </a:r>
            <a:r>
              <a:rPr lang="en-US" dirty="0" err="1"/>
              <a:t>proizvodnom</a:t>
            </a:r>
            <a:r>
              <a:rPr lang="en-US" dirty="0"/>
              <a:t> </a:t>
            </a:r>
            <a:r>
              <a:rPr lang="en-US" dirty="0" err="1"/>
              <a:t>okruženju</a:t>
            </a:r>
            <a:r>
              <a:rPr lang="en-US" dirty="0"/>
              <a:t>. </a:t>
            </a:r>
            <a:r>
              <a:rPr lang="en-US" dirty="0" err="1"/>
              <a:t>Posebno</a:t>
            </a:r>
            <a:r>
              <a:rPr lang="en-US" dirty="0"/>
              <a:t> se </a:t>
            </a:r>
            <a:r>
              <a:rPr lang="en-US" dirty="0" err="1"/>
              <a:t>odražavalo</a:t>
            </a:r>
            <a:r>
              <a:rPr lang="en-US" dirty="0"/>
              <a:t> </a:t>
            </a:r>
            <a:r>
              <a:rPr lang="en-US" dirty="0" err="1"/>
              <a:t>na</a:t>
            </a:r>
            <a:r>
              <a:rPr lang="en-US" dirty="0"/>
              <a:t> </a:t>
            </a:r>
            <a:r>
              <a:rPr lang="en-US" dirty="0" err="1"/>
              <a:t>sistem</a:t>
            </a:r>
            <a:r>
              <a:rPr lang="en-US" dirty="0"/>
              <a:t> </a:t>
            </a:r>
            <a:r>
              <a:rPr lang="en-US" dirty="0" err="1"/>
              <a:t>planiranja</a:t>
            </a:r>
            <a:r>
              <a:rPr lang="en-US" dirty="0"/>
              <a:t> </a:t>
            </a:r>
            <a:r>
              <a:rPr lang="en-US" dirty="0" err="1"/>
              <a:t>koji</a:t>
            </a:r>
            <a:r>
              <a:rPr lang="en-US" dirty="0"/>
              <a:t> </a:t>
            </a:r>
            <a:r>
              <a:rPr lang="en-US" dirty="0" err="1"/>
              <a:t>nije</a:t>
            </a:r>
            <a:r>
              <a:rPr lang="en-US" dirty="0"/>
              <a:t> bio </a:t>
            </a:r>
            <a:r>
              <a:rPr lang="en-US" dirty="0" err="1"/>
              <a:t>dat</a:t>
            </a:r>
            <a:r>
              <a:rPr lang="en-US" dirty="0"/>
              <a:t> </a:t>
            </a:r>
            <a:r>
              <a:rPr lang="en-US" dirty="0" err="1"/>
              <a:t>modernim</a:t>
            </a:r>
            <a:r>
              <a:rPr lang="en-US" dirty="0"/>
              <a:t> </a:t>
            </a:r>
            <a:r>
              <a:rPr lang="en-US" dirty="0" err="1"/>
              <a:t>pristupima</a:t>
            </a:r>
            <a:r>
              <a:rPr lang="en-US" dirty="0"/>
              <a:t> u </a:t>
            </a:r>
            <a:r>
              <a:rPr lang="en-US" dirty="0" err="1"/>
              <a:t>budućem</a:t>
            </a:r>
            <a:r>
              <a:rPr lang="en-US" dirty="0"/>
              <a:t> </a:t>
            </a:r>
            <a:r>
              <a:rPr lang="en-US" dirty="0" err="1"/>
              <a:t>poslovnom</a:t>
            </a:r>
            <a:r>
              <a:rPr lang="en-US" dirty="0"/>
              <a:t> </a:t>
            </a:r>
            <a:r>
              <a:rPr lang="en-US" dirty="0" err="1"/>
              <a:t>razvoju</a:t>
            </a:r>
            <a:r>
              <a:rPr lang="en-US" dirty="0"/>
              <a:t>. </a:t>
            </a:r>
            <a:endParaRPr lang="en-US" dirty="0" smtClean="0"/>
          </a:p>
          <a:p>
            <a:r>
              <a:rPr lang="en-US" dirty="0" smtClean="0"/>
              <a:t>On </a:t>
            </a:r>
            <a:r>
              <a:rPr lang="en-US" dirty="0"/>
              <a:t>je </a:t>
            </a:r>
            <a:r>
              <a:rPr lang="en-US" dirty="0" err="1"/>
              <a:t>izmenio</a:t>
            </a:r>
            <a:r>
              <a:rPr lang="en-US" dirty="0"/>
              <a:t> </a:t>
            </a:r>
            <a:r>
              <a:rPr lang="en-US" dirty="0" err="1"/>
              <a:t>stavove</a:t>
            </a:r>
            <a:r>
              <a:rPr lang="en-US" dirty="0"/>
              <a:t> </a:t>
            </a:r>
            <a:r>
              <a:rPr lang="en-US" dirty="0" err="1"/>
              <a:t>nefleksibilnih</a:t>
            </a:r>
            <a:r>
              <a:rPr lang="en-US" dirty="0"/>
              <a:t> </a:t>
            </a:r>
            <a:r>
              <a:rPr lang="en-US" dirty="0" err="1"/>
              <a:t>struktura</a:t>
            </a:r>
            <a:r>
              <a:rPr lang="en-US" dirty="0"/>
              <a:t> </a:t>
            </a:r>
            <a:r>
              <a:rPr lang="en-US" dirty="0" err="1"/>
              <a:t>ka</a:t>
            </a:r>
            <a:r>
              <a:rPr lang="en-US" dirty="0"/>
              <a:t> </a:t>
            </a:r>
            <a:r>
              <a:rPr lang="en-US" dirty="0" err="1"/>
              <a:t>fleksibilnim</a:t>
            </a:r>
            <a:r>
              <a:rPr lang="en-US" dirty="0"/>
              <a:t>, </a:t>
            </a:r>
            <a:r>
              <a:rPr lang="en-US" dirty="0" err="1"/>
              <a:t>koje</a:t>
            </a:r>
            <a:r>
              <a:rPr lang="en-US" dirty="0"/>
              <a:t> </a:t>
            </a:r>
            <a:r>
              <a:rPr lang="en-US" dirty="0" err="1"/>
              <a:t>će</a:t>
            </a:r>
            <a:r>
              <a:rPr lang="en-US" dirty="0"/>
              <a:t> </a:t>
            </a:r>
            <a:r>
              <a:rPr lang="en-US" dirty="0" err="1"/>
              <a:t>brzo</a:t>
            </a:r>
            <a:r>
              <a:rPr lang="en-US" dirty="0"/>
              <a:t> </a:t>
            </a:r>
            <a:r>
              <a:rPr lang="en-US" dirty="0" err="1"/>
              <a:t>reagovati</a:t>
            </a:r>
            <a:r>
              <a:rPr lang="en-US" dirty="0"/>
              <a:t> </a:t>
            </a:r>
            <a:r>
              <a:rPr lang="en-US" dirty="0" err="1"/>
              <a:t>na</a:t>
            </a:r>
            <a:r>
              <a:rPr lang="en-US" dirty="0"/>
              <a:t> </a:t>
            </a:r>
            <a:r>
              <a:rPr lang="en-US" dirty="0" err="1"/>
              <a:t>promene</a:t>
            </a:r>
            <a:r>
              <a:rPr lang="en-US" dirty="0"/>
              <a:t> </a:t>
            </a:r>
            <a:r>
              <a:rPr lang="en-US" dirty="0" err="1"/>
              <a:t>iz</a:t>
            </a:r>
            <a:r>
              <a:rPr lang="en-US" dirty="0"/>
              <a:t> </a:t>
            </a:r>
            <a:r>
              <a:rPr lang="en-US" dirty="0" err="1"/>
              <a:t>internog</a:t>
            </a:r>
            <a:r>
              <a:rPr lang="en-US" dirty="0"/>
              <a:t> </a:t>
            </a:r>
            <a:r>
              <a:rPr lang="en-US" dirty="0" err="1"/>
              <a:t>i</a:t>
            </a:r>
            <a:r>
              <a:rPr lang="en-US" dirty="0"/>
              <a:t> </a:t>
            </a:r>
            <a:r>
              <a:rPr lang="en-US" dirty="0" err="1"/>
              <a:t>eksternog</a:t>
            </a:r>
            <a:r>
              <a:rPr lang="en-US" dirty="0"/>
              <a:t> </a:t>
            </a:r>
            <a:r>
              <a:rPr lang="en-US" dirty="0" err="1"/>
              <a:t>okruženja</a:t>
            </a:r>
            <a:r>
              <a:rPr lang="en-US" dirty="0"/>
              <a:t>. </a:t>
            </a:r>
            <a:r>
              <a:rPr lang="en-US" dirty="0" err="1"/>
              <a:t>Naime</a:t>
            </a:r>
            <a:r>
              <a:rPr lang="en-US" dirty="0"/>
              <a:t>, </a:t>
            </a:r>
            <a:r>
              <a:rPr lang="en-US" dirty="0" err="1"/>
              <a:t>cilj</a:t>
            </a:r>
            <a:r>
              <a:rPr lang="en-US" dirty="0"/>
              <a:t> je bio da se </a:t>
            </a:r>
            <a:r>
              <a:rPr lang="en-US" dirty="0" err="1"/>
              <a:t>izgrade</a:t>
            </a:r>
            <a:r>
              <a:rPr lang="en-US" dirty="0"/>
              <a:t> </a:t>
            </a:r>
            <a:r>
              <a:rPr lang="en-US" dirty="0" err="1"/>
              <a:t>organizacijske</a:t>
            </a:r>
            <a:r>
              <a:rPr lang="en-US" dirty="0"/>
              <a:t> </a:t>
            </a:r>
            <a:r>
              <a:rPr lang="en-US" dirty="0" err="1"/>
              <a:t>srukture</a:t>
            </a:r>
            <a:r>
              <a:rPr lang="en-US" dirty="0"/>
              <a:t> </a:t>
            </a:r>
            <a:r>
              <a:rPr lang="en-US" dirty="0" err="1"/>
              <a:t>koje</a:t>
            </a:r>
            <a:r>
              <a:rPr lang="en-US" dirty="0"/>
              <a:t> </a:t>
            </a:r>
            <a:r>
              <a:rPr lang="en-US" dirty="0" err="1"/>
              <a:t>će</a:t>
            </a:r>
            <a:r>
              <a:rPr lang="en-US" dirty="0"/>
              <a:t> </a:t>
            </a:r>
            <a:r>
              <a:rPr lang="en-US" dirty="0" err="1"/>
              <a:t>ići</a:t>
            </a:r>
            <a:r>
              <a:rPr lang="en-US" dirty="0"/>
              <a:t> </a:t>
            </a:r>
            <a:r>
              <a:rPr lang="en-US" dirty="0" err="1"/>
              <a:t>ispred</a:t>
            </a:r>
            <a:r>
              <a:rPr lang="en-US" dirty="0"/>
              <a:t> </a:t>
            </a:r>
            <a:r>
              <a:rPr lang="en-US" dirty="0" err="1"/>
              <a:t>postavljenih</a:t>
            </a:r>
            <a:r>
              <a:rPr lang="en-US" dirty="0"/>
              <a:t> </a:t>
            </a:r>
            <a:r>
              <a:rPr lang="en-US" dirty="0" err="1"/>
              <a:t>strategija</a:t>
            </a:r>
            <a:r>
              <a:rPr lang="en-US" dirty="0"/>
              <a:t> </a:t>
            </a:r>
            <a:r>
              <a:rPr lang="en-US" dirty="0" err="1"/>
              <a:t>poslovanja</a:t>
            </a:r>
            <a:r>
              <a:rPr lang="en-US" dirty="0"/>
              <a:t>.</a:t>
            </a:r>
          </a:p>
          <a:p>
            <a:endParaRPr lang="en-US" dirty="0"/>
          </a:p>
        </p:txBody>
      </p:sp>
      <p:sp>
        <p:nvSpPr>
          <p:cNvPr id="4" name="Slide Number Placeholder 3"/>
          <p:cNvSpPr>
            <a:spLocks noGrp="1"/>
          </p:cNvSpPr>
          <p:nvPr>
            <p:ph type="sldNum" sz="quarter" idx="12"/>
          </p:nvPr>
        </p:nvSpPr>
        <p:spPr/>
        <p:txBody>
          <a:bodyPr/>
          <a:lstStyle/>
          <a:p>
            <a:fld id="{5CFC2A9D-B1EA-4680-84B8-CF3316DF8074}" type="slidenum">
              <a:rPr lang="en-US" smtClean="0"/>
              <a:t>8</a:t>
            </a:fld>
            <a:endParaRPr lang="en-US"/>
          </a:p>
        </p:txBody>
      </p:sp>
    </p:spTree>
    <p:extLst>
      <p:ext uri="{BB962C8B-B14F-4D97-AF65-F5344CB8AC3E}">
        <p14:creationId xmlns:p14="http://schemas.microsoft.com/office/powerpoint/2010/main" val="1302508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err="1">
                <a:solidFill>
                  <a:srgbClr val="FF0000"/>
                </a:solidFill>
              </a:rPr>
              <a:t>Neefikasna</a:t>
            </a:r>
            <a:r>
              <a:rPr lang="en-US" dirty="0">
                <a:solidFill>
                  <a:srgbClr val="FF0000"/>
                </a:solidFill>
              </a:rPr>
              <a:t> </a:t>
            </a:r>
            <a:r>
              <a:rPr lang="en-US" dirty="0" err="1">
                <a:solidFill>
                  <a:srgbClr val="FF0000"/>
                </a:solidFill>
              </a:rPr>
              <a:t>organizacijska</a:t>
            </a:r>
            <a:r>
              <a:rPr lang="en-US" dirty="0">
                <a:solidFill>
                  <a:srgbClr val="FF0000"/>
                </a:solidFill>
              </a:rPr>
              <a:t> </a:t>
            </a:r>
            <a:r>
              <a:rPr lang="en-US" dirty="0" err="1">
                <a:solidFill>
                  <a:srgbClr val="FF0000"/>
                </a:solidFill>
              </a:rPr>
              <a:t>struktura</a:t>
            </a:r>
            <a:r>
              <a:rPr lang="en-US" dirty="0">
                <a:solidFill>
                  <a:srgbClr val="FF0000"/>
                </a:solidFill>
              </a:rPr>
              <a:t> </a:t>
            </a:r>
            <a:r>
              <a:rPr lang="en-US" dirty="0"/>
              <a:t>u </a:t>
            </a:r>
            <a:r>
              <a:rPr lang="en-US" dirty="0" err="1"/>
              <a:t>većini</a:t>
            </a:r>
            <a:r>
              <a:rPr lang="en-US" dirty="0"/>
              <a:t> </a:t>
            </a:r>
            <a:r>
              <a:rPr lang="en-US" dirty="0" err="1"/>
              <a:t>slučajeva</a:t>
            </a:r>
            <a:r>
              <a:rPr lang="en-US" dirty="0"/>
              <a:t>, </a:t>
            </a:r>
            <a:r>
              <a:rPr lang="en-US" dirty="0" err="1" smtClean="0"/>
              <a:t>ima</a:t>
            </a:r>
            <a:r>
              <a:rPr lang="en-US" dirty="0" smtClean="0"/>
              <a:t> </a:t>
            </a:r>
            <a:r>
              <a:rPr lang="en-US" dirty="0" err="1"/>
              <a:t>veze</a:t>
            </a:r>
            <a:r>
              <a:rPr lang="en-US" dirty="0"/>
              <a:t> </a:t>
            </a:r>
            <a:r>
              <a:rPr lang="en-US" dirty="0" err="1"/>
              <a:t>sa</a:t>
            </a:r>
            <a:r>
              <a:rPr lang="en-US" dirty="0"/>
              <a:t> </a:t>
            </a:r>
            <a:r>
              <a:rPr lang="en-US" dirty="0" err="1">
                <a:solidFill>
                  <a:srgbClr val="FF0000"/>
                </a:solidFill>
              </a:rPr>
              <a:t>organizacijskom</a:t>
            </a:r>
            <a:r>
              <a:rPr lang="en-US" dirty="0">
                <a:solidFill>
                  <a:srgbClr val="FF0000"/>
                </a:solidFill>
              </a:rPr>
              <a:t> </a:t>
            </a:r>
            <a:r>
              <a:rPr lang="en-US" dirty="0" err="1">
                <a:solidFill>
                  <a:srgbClr val="FF0000"/>
                </a:solidFill>
              </a:rPr>
              <a:t>kulturom</a:t>
            </a:r>
            <a:r>
              <a:rPr lang="en-US" dirty="0"/>
              <a:t>, </a:t>
            </a:r>
            <a:r>
              <a:rPr lang="en-US" dirty="0" err="1"/>
              <a:t>koja</a:t>
            </a:r>
            <a:r>
              <a:rPr lang="en-US" dirty="0"/>
              <a:t> </a:t>
            </a:r>
            <a:r>
              <a:rPr lang="en-US" dirty="0" err="1"/>
              <a:t>ima</a:t>
            </a:r>
            <a:r>
              <a:rPr lang="en-US" dirty="0"/>
              <a:t> </a:t>
            </a:r>
            <a:r>
              <a:rPr lang="en-US" dirty="0" err="1"/>
              <a:t>najveći</a:t>
            </a:r>
            <a:r>
              <a:rPr lang="en-US" dirty="0"/>
              <a:t> </a:t>
            </a:r>
            <a:r>
              <a:rPr lang="en-US" dirty="0" err="1"/>
              <a:t>uticaj</a:t>
            </a:r>
            <a:r>
              <a:rPr lang="en-US" dirty="0"/>
              <a:t> </a:t>
            </a:r>
            <a:r>
              <a:rPr lang="en-US" dirty="0" err="1"/>
              <a:t>na</a:t>
            </a:r>
            <a:r>
              <a:rPr lang="en-US" dirty="0"/>
              <a:t> </a:t>
            </a:r>
            <a:r>
              <a:rPr lang="en-US" dirty="0" err="1"/>
              <a:t>postavljanje</a:t>
            </a:r>
            <a:r>
              <a:rPr lang="en-US" dirty="0"/>
              <a:t> </a:t>
            </a:r>
            <a:r>
              <a:rPr lang="en-US" dirty="0" err="1"/>
              <a:t>odgovarajuće</a:t>
            </a:r>
            <a:r>
              <a:rPr lang="en-US" dirty="0"/>
              <a:t> </a:t>
            </a:r>
            <a:r>
              <a:rPr lang="en-US" dirty="0" err="1"/>
              <a:t>organizacijske</a:t>
            </a:r>
            <a:r>
              <a:rPr lang="en-US" dirty="0"/>
              <a:t> </a:t>
            </a:r>
            <a:r>
              <a:rPr lang="en-US" dirty="0" err="1"/>
              <a:t>strukture</a:t>
            </a:r>
            <a:r>
              <a:rPr lang="en-US" dirty="0"/>
              <a:t>.</a:t>
            </a:r>
          </a:p>
          <a:p>
            <a:pPr marL="0" indent="0">
              <a:buNone/>
            </a:pPr>
            <a:endParaRPr lang="en-US" dirty="0"/>
          </a:p>
          <a:p>
            <a:r>
              <a:rPr lang="en-US" dirty="0" err="1"/>
              <a:t>Njen</a:t>
            </a:r>
            <a:r>
              <a:rPr lang="en-US" dirty="0"/>
              <a:t> </a:t>
            </a:r>
            <a:r>
              <a:rPr lang="en-US" dirty="0" err="1"/>
              <a:t>izbor</a:t>
            </a:r>
            <a:r>
              <a:rPr lang="en-US" dirty="0"/>
              <a:t> </a:t>
            </a:r>
            <a:r>
              <a:rPr lang="en-US" dirty="0" err="1"/>
              <a:t>zavisi</a:t>
            </a:r>
            <a:r>
              <a:rPr lang="en-US" dirty="0"/>
              <a:t> od </a:t>
            </a:r>
            <a:r>
              <a:rPr lang="en-US" dirty="0" err="1"/>
              <a:t>dominantnog</a:t>
            </a:r>
            <a:r>
              <a:rPr lang="en-US" dirty="0"/>
              <a:t> </a:t>
            </a:r>
            <a:r>
              <a:rPr lang="en-US" dirty="0" err="1"/>
              <a:t>sistema</a:t>
            </a:r>
            <a:r>
              <a:rPr lang="en-US" dirty="0"/>
              <a:t> </a:t>
            </a:r>
            <a:r>
              <a:rPr lang="en-US" dirty="0" err="1"/>
              <a:t>vrednosti</a:t>
            </a:r>
            <a:r>
              <a:rPr lang="en-US" dirty="0"/>
              <a:t> </a:t>
            </a:r>
            <a:r>
              <a:rPr lang="en-US" dirty="0" err="1"/>
              <a:t>ljudi</a:t>
            </a:r>
            <a:r>
              <a:rPr lang="en-US" dirty="0"/>
              <a:t> </a:t>
            </a:r>
            <a:r>
              <a:rPr lang="en-US" dirty="0" err="1"/>
              <a:t>i</a:t>
            </a:r>
            <a:r>
              <a:rPr lang="en-US" dirty="0"/>
              <a:t> </a:t>
            </a:r>
            <a:r>
              <a:rPr lang="en-US" dirty="0" err="1"/>
              <a:t>uverenja</a:t>
            </a:r>
            <a:r>
              <a:rPr lang="en-US" dirty="0"/>
              <a:t> </a:t>
            </a:r>
            <a:r>
              <a:rPr lang="en-US" dirty="0" err="1"/>
              <a:t>zaposlenih</a:t>
            </a:r>
            <a:r>
              <a:rPr lang="en-US" dirty="0"/>
              <a:t> </a:t>
            </a:r>
            <a:r>
              <a:rPr lang="en-US" dirty="0" err="1"/>
              <a:t>koji</a:t>
            </a:r>
            <a:r>
              <a:rPr lang="en-US" dirty="0"/>
              <a:t> o tome </a:t>
            </a:r>
            <a:r>
              <a:rPr lang="en-US" dirty="0" err="1"/>
              <a:t>odlučuju</a:t>
            </a:r>
            <a:r>
              <a:rPr lang="en-US" dirty="0"/>
              <a:t>.</a:t>
            </a:r>
          </a:p>
          <a:p>
            <a:endParaRPr lang="en-US" dirty="0"/>
          </a:p>
        </p:txBody>
      </p:sp>
      <p:sp>
        <p:nvSpPr>
          <p:cNvPr id="4" name="Slide Number Placeholder 3"/>
          <p:cNvSpPr>
            <a:spLocks noGrp="1"/>
          </p:cNvSpPr>
          <p:nvPr>
            <p:ph type="sldNum" sz="quarter" idx="12"/>
          </p:nvPr>
        </p:nvSpPr>
        <p:spPr/>
        <p:txBody>
          <a:bodyPr/>
          <a:lstStyle/>
          <a:p>
            <a:fld id="{5CFC2A9D-B1EA-4680-84B8-CF3316DF8074}" type="slidenum">
              <a:rPr lang="en-US" smtClean="0"/>
              <a:t>9</a:t>
            </a:fld>
            <a:endParaRPr lang="en-US"/>
          </a:p>
        </p:txBody>
      </p:sp>
    </p:spTree>
    <p:extLst>
      <p:ext uri="{BB962C8B-B14F-4D97-AF65-F5344CB8AC3E}">
        <p14:creationId xmlns:p14="http://schemas.microsoft.com/office/powerpoint/2010/main" val="2225155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1032</Words>
  <Application>Microsoft Office PowerPoint</Application>
  <PresentationFormat>On-screen Show (4:3)</PresentationFormat>
  <Paragraphs>177</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ORGANIZACIONI DIZAJN – IZBOR NAJBOLJE VRSTE ORGANIZACIJSKE STRUKTURE ZA DATU SITUACIJU </vt:lpstr>
      <vt:lpstr>PowerPoint Presentation</vt:lpstr>
      <vt:lpstr>   Moderni pristup organizacionom dizajnu  </vt:lpstr>
      <vt:lpstr>PowerPoint Presentation</vt:lpstr>
      <vt:lpstr>Međuzavisnost strategije i organizacijske strukture – od Čendler- ovog pristupa do pristupa Asnof-a</vt:lpstr>
      <vt:lpstr>PowerPoint Presentation</vt:lpstr>
      <vt:lpstr>PowerPoint Presentation</vt:lpstr>
      <vt:lpstr>PowerPoint Presentation</vt:lpstr>
      <vt:lpstr>PowerPoint Presentation</vt:lpstr>
      <vt:lpstr>PowerPoint Presentation</vt:lpstr>
      <vt:lpstr>PowerPoint Presentation</vt:lpstr>
      <vt:lpstr>ORGANIZACIJSKA KULTURA - KLJUČ RAZVOJA PREDUZEĆA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Poslovni i pravni fakultet</dc:title>
  <dc:creator>Windows User</dc:creator>
  <cp:lastModifiedBy>PC</cp:lastModifiedBy>
  <cp:revision>18</cp:revision>
  <dcterms:created xsi:type="dcterms:W3CDTF">2021-02-24T10:06:34Z</dcterms:created>
  <dcterms:modified xsi:type="dcterms:W3CDTF">2021-11-17T15:57:27Z</dcterms:modified>
</cp:coreProperties>
</file>