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DEA51-02E6-48C6-ACB7-206C8A7448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BA7C-BE39-49EC-9A19-5C0CB92F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0F45-ED97-4C12-AA28-4D497252F069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1333-7E86-41C2-B90C-1AE68588B5FD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7044-9F24-41A9-AAE2-BCD7B303AF12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C72D-B55E-4ACC-9AFB-6856F8D56F16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0AEE-4D86-4D72-94CF-E3432AFAA299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0599-BFC1-4B4C-82CF-61EAD6E24634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A521-ACA8-4828-9778-F7A01F1EE3FB}" type="datetime1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5F28-29F4-4CBB-96C6-13CEBEE01E78}" type="datetime1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2D88-72E8-446E-91B3-954D4F03D500}" type="datetime1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E9EA-30A4-4651-96EC-759F7107C9BB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8DA-9C66-493A-8733-9A2FBBD43095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BC11C-F32F-4138-B287-4CEF5EA48619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sr-Latn-RS" smtClean="0">
                <a:solidFill>
                  <a:schemeClr val="tx2"/>
                </a:solidFill>
                <a:latin typeface="Cambria" pitchFamily="18" charset="0"/>
              </a:rPr>
              <a:t>MODERNA T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EORIJA 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ORGANIZACIJE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 praksi postoje tri tipa organizacije upravljanja projektima:</a:t>
            </a:r>
          </a:p>
          <a:p>
            <a:endParaRPr lang="pl-PL" dirty="0"/>
          </a:p>
          <a:p>
            <a:r>
              <a:rPr lang="pl-PL" dirty="0"/>
              <a:t>1.	Projektna organizacija</a:t>
            </a:r>
          </a:p>
          <a:p>
            <a:r>
              <a:rPr lang="en-US" dirty="0"/>
              <a:t>2.	</a:t>
            </a:r>
            <a:r>
              <a:rPr lang="en-US" dirty="0" err="1"/>
              <a:t>Funkcionalna</a:t>
            </a:r>
            <a:r>
              <a:rPr lang="en-US" dirty="0"/>
              <a:t> </a:t>
            </a:r>
            <a:r>
              <a:rPr lang="en-US" dirty="0" err="1" smtClean="0"/>
              <a:t>organizacija</a:t>
            </a:r>
            <a:endParaRPr lang="sr-Latn-RS" dirty="0" smtClean="0"/>
          </a:p>
          <a:p>
            <a:r>
              <a:rPr lang="en-US" dirty="0"/>
              <a:t>3.	</a:t>
            </a:r>
            <a:r>
              <a:rPr lang="en-US" dirty="0" err="1"/>
              <a:t>Matrična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	</a:t>
            </a:r>
            <a:r>
              <a:rPr lang="en-US" dirty="0" err="1"/>
              <a:t>Projektna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endParaRPr lang="en-US" dirty="0"/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razvijenih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uobičajeno</a:t>
            </a:r>
            <a:r>
              <a:rPr lang="en-US" dirty="0"/>
              <a:t> je, da se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projektom</a:t>
            </a:r>
            <a:r>
              <a:rPr lang="en-US" dirty="0"/>
              <a:t> </a:t>
            </a:r>
            <a:r>
              <a:rPr lang="en-US" dirty="0" err="1"/>
              <a:t>realizuje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projektne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 </a:t>
            </a:r>
            <a:r>
              <a:rPr lang="en-US" dirty="0" err="1"/>
              <a:t>Ona</a:t>
            </a:r>
            <a:r>
              <a:rPr lang="en-US" dirty="0"/>
              <a:t> se </a:t>
            </a:r>
            <a:r>
              <a:rPr lang="en-US" dirty="0" err="1"/>
              <a:t>formira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stalna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povremena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čelu</a:t>
            </a:r>
            <a:r>
              <a:rPr lang="en-US" dirty="0"/>
              <a:t> </a:t>
            </a:r>
            <a:r>
              <a:rPr lang="en-US" dirty="0" err="1"/>
              <a:t>projektne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 se </a:t>
            </a:r>
            <a:r>
              <a:rPr lang="en-US" dirty="0" err="1">
                <a:solidFill>
                  <a:srgbClr val="FF0000"/>
                </a:solidFill>
              </a:rPr>
              <a:t>projektni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menadžer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koordinira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upravljačkim</a:t>
            </a:r>
            <a:r>
              <a:rPr lang="en-US" dirty="0"/>
              <a:t> </a:t>
            </a:r>
            <a:r>
              <a:rPr lang="en-US" dirty="0" err="1"/>
              <a:t>funkcijama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/>
              <a:t>Za upravljanje projektima formira se </a:t>
            </a:r>
            <a:r>
              <a:rPr lang="vi-VN" dirty="0">
                <a:solidFill>
                  <a:srgbClr val="FF0000"/>
                </a:solidFill>
              </a:rPr>
              <a:t>projektni </a:t>
            </a:r>
            <a:r>
              <a:rPr lang="vi-VN" dirty="0" smtClean="0">
                <a:solidFill>
                  <a:srgbClr val="FF0000"/>
                </a:solidFill>
              </a:rPr>
              <a:t>tim</a:t>
            </a:r>
            <a:r>
              <a:rPr lang="vi-VN" dirty="0" smtClean="0"/>
              <a:t>. </a:t>
            </a:r>
            <a:r>
              <a:rPr lang="vi-VN" dirty="0"/>
              <a:t>To su eksperti, multidisciplinarnih znanja izabranih u skladu sa vrstom projekta.</a:t>
            </a:r>
          </a:p>
          <a:p>
            <a:endParaRPr lang="vi-VN" dirty="0"/>
          </a:p>
          <a:p>
            <a:r>
              <a:rPr lang="vi-VN" dirty="0"/>
              <a:t>Projektni tim je samostalan u izvršavanju zadataka, i ne </a:t>
            </a:r>
            <a:r>
              <a:rPr lang="sr-Latn-RS" dirty="0" smtClean="0"/>
              <a:t>bi trebalo da </a:t>
            </a:r>
            <a:r>
              <a:rPr lang="vi-VN" dirty="0" smtClean="0"/>
              <a:t>postoje </a:t>
            </a:r>
            <a:r>
              <a:rPr lang="vi-VN" dirty="0"/>
              <a:t>sukobi između timova i učesnika u projektu. </a:t>
            </a:r>
            <a:endParaRPr lang="sr-Latn-RS" dirty="0" smtClean="0"/>
          </a:p>
          <a:p>
            <a:r>
              <a:rPr lang="vi-VN" dirty="0" smtClean="0"/>
              <a:t>Problem </a:t>
            </a:r>
            <a:r>
              <a:rPr lang="vi-VN" dirty="0"/>
              <a:t>može da se stvori ukoliko se dupliraju organizacijske formacije, ili ako se formira mali ili preveliki tim.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2.	</a:t>
            </a:r>
            <a:r>
              <a:rPr lang="en-US" dirty="0" err="1"/>
              <a:t>Funkcionalna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pojedinci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funkcionalno</a:t>
            </a:r>
            <a:r>
              <a:rPr lang="en-US" dirty="0"/>
              <a:t> </a:t>
            </a:r>
            <a:r>
              <a:rPr lang="en-US" dirty="0" err="1"/>
              <a:t>postavljenih</a:t>
            </a:r>
            <a:r>
              <a:rPr lang="en-US" dirty="0"/>
              <a:t> </a:t>
            </a:r>
            <a:r>
              <a:rPr lang="en-US" dirty="0" err="1"/>
              <a:t>organizacionih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: (</a:t>
            </a:r>
            <a:r>
              <a:rPr lang="en-US" dirty="0" err="1"/>
              <a:t>marketinga</a:t>
            </a:r>
            <a:r>
              <a:rPr lang="en-US" dirty="0"/>
              <a:t>, </a:t>
            </a:r>
            <a:r>
              <a:rPr lang="en-US" dirty="0" err="1"/>
              <a:t>inženjeringa</a:t>
            </a:r>
            <a:r>
              <a:rPr lang="en-US" dirty="0"/>
              <a:t>,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finansija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dr.) </a:t>
            </a:r>
            <a:r>
              <a:rPr lang="en-US" dirty="0" err="1"/>
              <a:t>shodno</a:t>
            </a:r>
            <a:r>
              <a:rPr lang="en-US" dirty="0"/>
              <a:t> </a:t>
            </a:r>
            <a:r>
              <a:rPr lang="en-US" dirty="0" err="1"/>
              <a:t>specijalnostima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u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obaveznu</a:t>
            </a:r>
            <a:r>
              <a:rPr lang="en-US" dirty="0"/>
              <a:t>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u="sng" dirty="0" err="1"/>
              <a:t>moguće</a:t>
            </a:r>
            <a:r>
              <a:rPr lang="en-US" u="sng" dirty="0"/>
              <a:t> je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projektnog</a:t>
            </a:r>
            <a:r>
              <a:rPr lang="en-US" u="sng" dirty="0"/>
              <a:t> </a:t>
            </a:r>
            <a:r>
              <a:rPr lang="en-US" u="sng" dirty="0" err="1"/>
              <a:t>menadžera</a:t>
            </a:r>
            <a:r>
              <a:rPr lang="en-US" u="sng" dirty="0"/>
              <a:t> </a:t>
            </a:r>
            <a:r>
              <a:rPr lang="en-US" u="sng" dirty="0" err="1"/>
              <a:t>postaviti</a:t>
            </a:r>
            <a:r>
              <a:rPr lang="en-US" u="sng" dirty="0"/>
              <a:t> </a:t>
            </a:r>
            <a:r>
              <a:rPr lang="en-US" u="sng" dirty="0" err="1"/>
              <a:t>jednog</a:t>
            </a:r>
            <a:r>
              <a:rPr lang="en-US" u="sng" dirty="0"/>
              <a:t> od </a:t>
            </a:r>
            <a:r>
              <a:rPr lang="en-US" u="sng" dirty="0" err="1"/>
              <a:t>rukovodioca</a:t>
            </a:r>
            <a:r>
              <a:rPr lang="en-US" u="sng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specijalista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4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3.	</a:t>
            </a:r>
            <a:r>
              <a:rPr lang="en-US" dirty="0" err="1"/>
              <a:t>Matrična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Matrična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kombinaciju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privremenim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stalnim</a:t>
            </a:r>
            <a:r>
              <a:rPr lang="en-US" dirty="0"/>
              <a:t> </a:t>
            </a:r>
            <a:r>
              <a:rPr lang="en-US" dirty="0" err="1"/>
              <a:t>projektnim</a:t>
            </a:r>
            <a:r>
              <a:rPr lang="en-US" dirty="0"/>
              <a:t> </a:t>
            </a:r>
            <a:r>
              <a:rPr lang="en-US" dirty="0" err="1"/>
              <a:t>timovima</a:t>
            </a:r>
            <a:r>
              <a:rPr lang="en-US" dirty="0"/>
              <a:t>. Tim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u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. </a:t>
            </a:r>
            <a:r>
              <a:rPr lang="en-US" dirty="0" err="1"/>
              <a:t>Zavisno</a:t>
            </a:r>
            <a:r>
              <a:rPr lang="en-US" dirty="0"/>
              <a:t> od </a:t>
            </a:r>
            <a:r>
              <a:rPr lang="en-US" dirty="0" err="1"/>
              <a:t>učešća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: </a:t>
            </a:r>
            <a:r>
              <a:rPr lang="en-US" dirty="0" err="1"/>
              <a:t>slabe</a:t>
            </a:r>
            <a:r>
              <a:rPr lang="en-US" dirty="0"/>
              <a:t>, </a:t>
            </a:r>
            <a:r>
              <a:rPr lang="en-US" dirty="0" err="1"/>
              <a:t>stabilne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jake</a:t>
            </a:r>
            <a:r>
              <a:rPr lang="en-US" dirty="0"/>
              <a:t> </a:t>
            </a:r>
            <a:r>
              <a:rPr lang="en-US" dirty="0" err="1"/>
              <a:t>matrice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matričnih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je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delovanje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vertikalne</a:t>
            </a:r>
            <a:r>
              <a:rPr lang="en-US" dirty="0"/>
              <a:t> (</a:t>
            </a:r>
            <a:r>
              <a:rPr lang="en-US" dirty="0" err="1"/>
              <a:t>linijske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horizontalne</a:t>
            </a:r>
            <a:r>
              <a:rPr lang="en-US" dirty="0"/>
              <a:t> (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),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zanemaruje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projektne</a:t>
            </a:r>
            <a:r>
              <a:rPr lang="en-US" dirty="0"/>
              <a:t>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Matričnu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, a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da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projektnu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formiraju</a:t>
            </a:r>
            <a:r>
              <a:rPr lang="en-US" dirty="0"/>
              <a:t> </a:t>
            </a:r>
            <a:r>
              <a:rPr lang="en-US" dirty="0" err="1"/>
              <a:t>projektni</a:t>
            </a:r>
            <a:r>
              <a:rPr lang="en-US" dirty="0"/>
              <a:t> </a:t>
            </a:r>
            <a:r>
              <a:rPr lang="en-US" dirty="0" err="1"/>
              <a:t>tim.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r>
              <a:rPr lang="vi-VN" dirty="0"/>
              <a:t>Organizacione jedinice kod funkcionalne organizacije obavljaju deo poslova na projektu za koje su specijalizovane.</a:t>
            </a:r>
          </a:p>
          <a:p>
            <a:endParaRPr lang="vi-VN" dirty="0"/>
          </a:p>
          <a:p>
            <a:r>
              <a:rPr lang="vi-VN" dirty="0"/>
              <a:t>Raspoređivanje </a:t>
            </a:r>
            <a:r>
              <a:rPr lang="vi-VN" dirty="0" smtClean="0"/>
              <a:t>posl</a:t>
            </a:r>
            <a:r>
              <a:rPr lang="sr-Latn-RS" dirty="0" smtClean="0"/>
              <a:t>ov</a:t>
            </a:r>
            <a:r>
              <a:rPr lang="vi-VN" dirty="0" smtClean="0"/>
              <a:t>a </a:t>
            </a:r>
            <a:r>
              <a:rPr lang="vi-VN" dirty="0"/>
              <a:t>može da bude veoma važna stavka organizacionih jedinica. </a:t>
            </a:r>
            <a:endParaRPr lang="en-US" dirty="0" smtClean="0"/>
          </a:p>
          <a:p>
            <a:endParaRPr lang="en-US" dirty="0"/>
          </a:p>
          <a:p>
            <a:r>
              <a:rPr lang="vi-VN" dirty="0" smtClean="0"/>
              <a:t>Većina </a:t>
            </a:r>
            <a:r>
              <a:rPr lang="vi-VN" dirty="0"/>
              <a:t>menadžera je orijentisana ka rezultatima. Oni vode računa o tome i paze da raspored posla doprinese povećanom uspehu i zadovoljenju potreba projekta.</a:t>
            </a:r>
          </a:p>
          <a:p>
            <a:endParaRPr lang="vi-VN" dirty="0"/>
          </a:p>
          <a:p>
            <a:r>
              <a:rPr lang="vi-VN" dirty="0"/>
              <a:t>Poslove koordinacije, planiranja, kontrole, realizacije poslova, obavljaju posebno organizovani projektni timovi.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7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	TEORIJA ORGANIZACIJSKOG PONAŠANJA </a:t>
            </a:r>
            <a:r>
              <a:rPr lang="en-US" sz="3200" i="1" dirty="0"/>
              <a:t>Organizational behavior –OB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Ova </a:t>
            </a:r>
            <a:r>
              <a:rPr lang="en-US" dirty="0" err="1"/>
              <a:t>teorija</a:t>
            </a:r>
            <a:r>
              <a:rPr lang="en-US" dirty="0"/>
              <a:t> je </a:t>
            </a:r>
            <a:r>
              <a:rPr lang="en-US" dirty="0" err="1"/>
              <a:t>naglo</a:t>
            </a:r>
            <a:r>
              <a:rPr lang="en-US" dirty="0"/>
              <a:t> </a:t>
            </a:r>
            <a:r>
              <a:rPr lang="en-US" dirty="0" err="1"/>
              <a:t>počela</a:t>
            </a:r>
            <a:r>
              <a:rPr lang="en-US" dirty="0"/>
              <a:t> da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polovinom</a:t>
            </a:r>
            <a:r>
              <a:rPr lang="en-US" dirty="0"/>
              <a:t> XX </a:t>
            </a:r>
            <a:r>
              <a:rPr lang="en-US" dirty="0" err="1"/>
              <a:t>veka</a:t>
            </a:r>
            <a:r>
              <a:rPr lang="en-US" dirty="0"/>
              <a:t>, </a:t>
            </a:r>
            <a:r>
              <a:rPr lang="en-US" dirty="0" err="1"/>
              <a:t>čiji</a:t>
            </a:r>
            <a:r>
              <a:rPr lang="en-US" dirty="0"/>
              <a:t> je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izučavanja</a:t>
            </a:r>
            <a:r>
              <a:rPr lang="en-US" dirty="0"/>
              <a:t>: </a:t>
            </a:r>
            <a:r>
              <a:rPr lang="en-US" dirty="0" err="1"/>
              <a:t>analiziranje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stavova</a:t>
            </a:r>
            <a:r>
              <a:rPr lang="en-US" dirty="0"/>
              <a:t>, </a:t>
            </a:r>
            <a:r>
              <a:rPr lang="en-US" dirty="0" err="1"/>
              <a:t>motiva</a:t>
            </a:r>
            <a:r>
              <a:rPr lang="en-US" dirty="0"/>
              <a:t>, </a:t>
            </a:r>
            <a:r>
              <a:rPr lang="en-US" dirty="0" err="1"/>
              <a:t>opažanja</a:t>
            </a:r>
            <a:r>
              <a:rPr lang="en-US" dirty="0"/>
              <a:t>, </a:t>
            </a:r>
            <a:r>
              <a:rPr lang="en-US" dirty="0" err="1"/>
              <a:t>spoznaje</a:t>
            </a:r>
            <a:r>
              <a:rPr lang="en-US" dirty="0"/>
              <a:t>, </a:t>
            </a:r>
            <a:r>
              <a:rPr lang="en-US" dirty="0" err="1"/>
              <a:t>osećanja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ponašanja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ljudi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organizacijskom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 – </a:t>
            </a:r>
            <a:r>
              <a:rPr lang="en-US" dirty="0" err="1"/>
              <a:t>preduzeću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koncepciji</a:t>
            </a:r>
            <a:r>
              <a:rPr lang="en-US" dirty="0"/>
              <a:t> ova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nauka</a:t>
            </a:r>
            <a:r>
              <a:rPr lang="en-US" dirty="0"/>
              <a:t> o </a:t>
            </a:r>
            <a:r>
              <a:rPr lang="en-US" dirty="0" err="1"/>
              <a:t>čoveku</a:t>
            </a:r>
            <a:r>
              <a:rPr lang="en-US" dirty="0"/>
              <a:t>: </a:t>
            </a:r>
            <a:r>
              <a:rPr lang="en-US" dirty="0" err="1"/>
              <a:t>sociologiju</a:t>
            </a:r>
            <a:r>
              <a:rPr lang="en-US" dirty="0"/>
              <a:t>, </a:t>
            </a:r>
            <a:r>
              <a:rPr lang="en-US" dirty="0" err="1"/>
              <a:t>psihologiju</a:t>
            </a:r>
            <a:r>
              <a:rPr lang="en-US" dirty="0"/>
              <a:t>, </a:t>
            </a:r>
            <a:r>
              <a:rPr lang="en-US" dirty="0" err="1"/>
              <a:t>antropologiju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dr.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stečena</a:t>
            </a:r>
            <a:r>
              <a:rPr lang="en-US" dirty="0"/>
              <a:t> u </a:t>
            </a:r>
            <a:r>
              <a:rPr lang="en-US" dirty="0" err="1"/>
              <a:t>menadžmentu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8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b="1" dirty="0" err="1"/>
              <a:t>Povećanje</a:t>
            </a:r>
            <a:r>
              <a:rPr lang="en-US" b="1" dirty="0"/>
              <a:t> </a:t>
            </a:r>
            <a:r>
              <a:rPr lang="en-US" b="1" dirty="0" err="1"/>
              <a:t>efekata</a:t>
            </a:r>
            <a:r>
              <a:rPr lang="en-US" b="1" dirty="0"/>
              <a:t> </a:t>
            </a:r>
            <a:r>
              <a:rPr lang="en-US" b="1" dirty="0" err="1"/>
              <a:t>pojedinaca</a:t>
            </a:r>
            <a:r>
              <a:rPr lang="en-US" b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2.	</a:t>
            </a:r>
            <a:r>
              <a:rPr lang="en-US" b="1" dirty="0" err="1"/>
              <a:t>Povećanje</a:t>
            </a:r>
            <a:r>
              <a:rPr lang="en-US" b="1" dirty="0"/>
              <a:t> </a:t>
            </a:r>
            <a:r>
              <a:rPr lang="en-US" b="1" dirty="0" err="1"/>
              <a:t>zadovoljstva</a:t>
            </a:r>
            <a:r>
              <a:rPr lang="en-US" b="1" dirty="0"/>
              <a:t> </a:t>
            </a:r>
            <a:r>
              <a:rPr lang="en-US" b="1" dirty="0" err="1"/>
              <a:t>zaposlenih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To se može ostvariti u preduzeću ukoliko postoji razvijena primena principa OB, odnosno ukoliko postoji razumevanje, predviđanje događaja, verovatnoća, kao i praćenje i kontrolisanje svih zadataka i aktivnosti u preduzeću.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Dalji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klasične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neoklasične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imao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cilj</a:t>
            </a:r>
            <a:r>
              <a:rPr lang="en-US" dirty="0"/>
              <a:t>, da se </a:t>
            </a:r>
            <a:r>
              <a:rPr lang="en-US" dirty="0" err="1"/>
              <a:t>ostvari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radikalnih</a:t>
            </a:r>
            <a:r>
              <a:rPr lang="en-US" dirty="0"/>
              <a:t> </a:t>
            </a:r>
            <a:r>
              <a:rPr lang="en-US" dirty="0" err="1"/>
              <a:t>promena</a:t>
            </a:r>
            <a:r>
              <a:rPr lang="en-US" dirty="0"/>
              <a:t> u </a:t>
            </a:r>
            <a:r>
              <a:rPr lang="en-US" dirty="0" err="1"/>
              <a:t>industriji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</a:t>
            </a:r>
            <a:r>
              <a:rPr lang="en-US" dirty="0" err="1"/>
              <a:t>vitalnog</a:t>
            </a:r>
            <a:r>
              <a:rPr lang="en-US" dirty="0"/>
              <a:t> </a:t>
            </a:r>
            <a:r>
              <a:rPr lang="en-US" dirty="0" err="1"/>
              <a:t>interesa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. </a:t>
            </a:r>
            <a:r>
              <a:rPr lang="en-US" dirty="0" err="1"/>
              <a:t>Kakteristične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složenih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endParaRPr lang="en-US" dirty="0"/>
          </a:p>
          <a:p>
            <a:r>
              <a:rPr lang="en-US" dirty="0"/>
              <a:t>3.	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asortimana</a:t>
            </a:r>
            <a:r>
              <a:rPr lang="en-US" dirty="0"/>
              <a:t> </a:t>
            </a:r>
            <a:r>
              <a:rPr lang="en-US" dirty="0" err="1"/>
              <a:t>proizvoda</a:t>
            </a:r>
            <a:endParaRPr lang="en-US" dirty="0"/>
          </a:p>
          <a:p>
            <a:r>
              <a:rPr lang="en-US" dirty="0"/>
              <a:t>4.	</a:t>
            </a:r>
            <a:r>
              <a:rPr lang="en-US" dirty="0" err="1"/>
              <a:t>Zahtevi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tehnološke</a:t>
            </a:r>
            <a:r>
              <a:rPr lang="en-US" dirty="0"/>
              <a:t>, </a:t>
            </a:r>
            <a:r>
              <a:rPr lang="en-US" dirty="0" err="1"/>
              <a:t>socijalne</a:t>
            </a:r>
            <a:r>
              <a:rPr lang="en-US" dirty="0"/>
              <a:t>, </a:t>
            </a:r>
            <a:r>
              <a:rPr lang="en-US" dirty="0" err="1"/>
              <a:t>ekološke</a:t>
            </a:r>
            <a:r>
              <a:rPr lang="en-US" dirty="0"/>
              <a:t>, </a:t>
            </a:r>
            <a:r>
              <a:rPr lang="en-US" dirty="0" err="1"/>
              <a:t>političke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prirode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Razvijene</a:t>
            </a:r>
            <a:r>
              <a:rPr lang="en-US" dirty="0"/>
              <a:t> </a:t>
            </a:r>
            <a:r>
              <a:rPr lang="en-US" b="1" dirty="0" err="1"/>
              <a:t>Škole</a:t>
            </a:r>
            <a:r>
              <a:rPr lang="en-US" b="1" dirty="0"/>
              <a:t> </a:t>
            </a:r>
            <a:r>
              <a:rPr lang="en-US" b="1" dirty="0" err="1"/>
              <a:t>organizacijskog</a:t>
            </a:r>
            <a:r>
              <a:rPr lang="en-US" b="1" dirty="0"/>
              <a:t> </a:t>
            </a:r>
            <a:r>
              <a:rPr lang="en-US" b="1" dirty="0" err="1"/>
              <a:t>ponašanja</a:t>
            </a:r>
            <a:r>
              <a:rPr lang="en-US" b="1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stavovima</a:t>
            </a:r>
            <a:r>
              <a:rPr lang="en-US" dirty="0"/>
              <a:t>, </a:t>
            </a:r>
            <a:r>
              <a:rPr lang="en-US" dirty="0" err="1"/>
              <a:t>pravilima</a:t>
            </a:r>
            <a:r>
              <a:rPr lang="en-US" dirty="0"/>
              <a:t>, </a:t>
            </a:r>
            <a:r>
              <a:rPr lang="en-US" dirty="0" err="1"/>
              <a:t>principima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pristupima</a:t>
            </a:r>
            <a:r>
              <a:rPr lang="en-US" dirty="0"/>
              <a:t> </a:t>
            </a:r>
            <a:r>
              <a:rPr lang="en-US" dirty="0" err="1"/>
              <a:t>istaknutih</a:t>
            </a:r>
            <a:r>
              <a:rPr lang="en-US" dirty="0"/>
              <a:t> </a:t>
            </a:r>
            <a:r>
              <a:rPr lang="en-US" dirty="0" err="1"/>
              <a:t>naučnika</a:t>
            </a:r>
            <a:r>
              <a:rPr lang="en-US" dirty="0"/>
              <a:t>, </a:t>
            </a:r>
            <a:r>
              <a:rPr lang="en-US" dirty="0" err="1"/>
              <a:t>teoretičara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praktičara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doprinele</a:t>
            </a:r>
            <a:r>
              <a:rPr lang="en-US" dirty="0"/>
              <a:t> </a:t>
            </a:r>
            <a:r>
              <a:rPr lang="en-US" dirty="0" err="1"/>
              <a:t>brzom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produktivnosti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radnoj</a:t>
            </a:r>
            <a:r>
              <a:rPr lang="en-US" dirty="0"/>
              <a:t> </a:t>
            </a:r>
            <a:r>
              <a:rPr lang="en-US" dirty="0" err="1"/>
              <a:t>disciplini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sr-Latn-R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Karakteristični</a:t>
            </a:r>
            <a:r>
              <a:rPr lang="en-US" dirty="0"/>
              <a:t> </a:t>
            </a:r>
            <a:r>
              <a:rPr lang="en-US" i="1" dirty="0" err="1"/>
              <a:t>pristupi</a:t>
            </a:r>
            <a:r>
              <a:rPr lang="en-US" dirty="0"/>
              <a:t> </a:t>
            </a:r>
            <a:r>
              <a:rPr lang="en-US" dirty="0" err="1"/>
              <a:t>organizacijskog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•	</a:t>
            </a:r>
            <a:r>
              <a:rPr lang="en-US" dirty="0" err="1"/>
              <a:t>Bihevioristički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	</a:t>
            </a:r>
            <a:r>
              <a:rPr lang="en-US" dirty="0" err="1"/>
              <a:t>Saznajni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kognitivni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	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</a:t>
            </a:r>
            <a:r>
              <a:rPr lang="en-US" dirty="0" err="1" smtClean="0"/>
              <a:t>Bihevioristički</a:t>
            </a:r>
            <a:r>
              <a:rPr lang="en-US" dirty="0" smtClean="0"/>
              <a:t> </a:t>
            </a:r>
            <a:r>
              <a:rPr lang="en-US" dirty="0" err="1"/>
              <a:t>pristup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Bihevioristički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teoriji</a:t>
            </a:r>
            <a:r>
              <a:rPr lang="en-US" dirty="0"/>
              <a:t> </a:t>
            </a:r>
            <a:r>
              <a:rPr lang="en-US" dirty="0" err="1"/>
              <a:t>organizacijskog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paradigmu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otvorenog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u </a:t>
            </a:r>
            <a:r>
              <a:rPr lang="en-US" dirty="0" err="1"/>
              <a:t>stvari</a:t>
            </a:r>
            <a:r>
              <a:rPr lang="en-US" dirty="0"/>
              <a:t>, </a:t>
            </a:r>
            <a:r>
              <a:rPr lang="en-US" dirty="0" err="1"/>
              <a:t>istražuje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analizira</a:t>
            </a:r>
            <a:r>
              <a:rPr lang="en-US" dirty="0"/>
              <a:t>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objektivno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ponašanje</a:t>
            </a:r>
            <a:r>
              <a:rPr lang="en-US" dirty="0"/>
              <a:t> u </a:t>
            </a:r>
            <a:r>
              <a:rPr lang="en-US" dirty="0" err="1"/>
              <a:t>interakciji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okolinom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</a:t>
            </a:r>
            <a:r>
              <a:rPr lang="en-US" dirty="0" err="1" smtClean="0"/>
              <a:t>Saznajni</a:t>
            </a:r>
            <a:r>
              <a:rPr lang="en-US" dirty="0" smtClean="0"/>
              <a:t> </a:t>
            </a:r>
            <a:r>
              <a:rPr lang="en-US" dirty="0" err="1"/>
              <a:t>pristup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Saznajni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determiniše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zatvoren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ne </a:t>
            </a:r>
            <a:r>
              <a:rPr lang="en-US" dirty="0" err="1"/>
              <a:t>deluje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spoljašnji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se </a:t>
            </a:r>
            <a:r>
              <a:rPr lang="en-US" dirty="0" err="1"/>
              <a:t>ispoljava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sopstvenih</a:t>
            </a:r>
            <a:r>
              <a:rPr lang="en-US" dirty="0"/>
              <a:t> </a:t>
            </a:r>
            <a:r>
              <a:rPr lang="en-US" dirty="0" err="1"/>
              <a:t>osobina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unutrašnjih</a:t>
            </a:r>
            <a:r>
              <a:rPr lang="en-US" dirty="0"/>
              <a:t> </a:t>
            </a:r>
            <a:r>
              <a:rPr lang="en-US" dirty="0" err="1"/>
              <a:t>reakcija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čovek</a:t>
            </a:r>
            <a:r>
              <a:rPr lang="en-US" dirty="0"/>
              <a:t> da </a:t>
            </a:r>
            <a:r>
              <a:rPr lang="en-US" dirty="0" err="1"/>
              <a:t>spozna</a:t>
            </a:r>
            <a:r>
              <a:rPr lang="en-US" dirty="0"/>
              <a:t> u </a:t>
            </a:r>
            <a:r>
              <a:rPr lang="en-US" dirty="0" err="1"/>
              <a:t>okruženju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1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učenja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sinergija</a:t>
            </a:r>
            <a:r>
              <a:rPr lang="en-US" dirty="0"/>
              <a:t> </a:t>
            </a:r>
            <a:r>
              <a:rPr lang="en-US" dirty="0" err="1"/>
              <a:t>prethodna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Naime</a:t>
            </a:r>
            <a:r>
              <a:rPr lang="en-US" dirty="0"/>
              <a:t>,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se </a:t>
            </a:r>
            <a:r>
              <a:rPr lang="en-US" dirty="0" err="1"/>
              <a:t>ispoljava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unutrašnjih</a:t>
            </a:r>
            <a:r>
              <a:rPr lang="en-US" dirty="0"/>
              <a:t> </a:t>
            </a:r>
            <a:r>
              <a:rPr lang="en-US" dirty="0" err="1"/>
              <a:t>osobina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delovanja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/>
              <a:t>je, </a:t>
            </a:r>
            <a:r>
              <a:rPr lang="en-US" dirty="0" err="1"/>
              <a:t>ovaj</a:t>
            </a:r>
            <a:r>
              <a:rPr lang="en-US" dirty="0"/>
              <a:t> model </a:t>
            </a:r>
            <a:r>
              <a:rPr lang="en-US" dirty="0" err="1"/>
              <a:t>korišćen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model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KONTIGENTNI </a:t>
            </a:r>
            <a:r>
              <a:rPr lang="en-US" sz="3200" dirty="0"/>
              <a:t>PRISTUP ORGANIZOVANJU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O</a:t>
            </a:r>
            <a:r>
              <a:rPr lang="en-US" dirty="0" err="1" smtClean="0"/>
              <a:t>rganizaciju</a:t>
            </a:r>
            <a:r>
              <a:rPr lang="en-US" dirty="0" smtClean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 smtClean="0"/>
              <a:t>determiniš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/>
              <a:t>4 </a:t>
            </a:r>
            <a:r>
              <a:rPr lang="en-US" dirty="0" err="1"/>
              <a:t>ključna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b="1" dirty="0" err="1"/>
              <a:t>Starost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veličina</a:t>
            </a:r>
            <a:r>
              <a:rPr lang="en-US" b="1" dirty="0"/>
              <a:t> </a:t>
            </a:r>
            <a:r>
              <a:rPr lang="en-US" b="1" dirty="0" err="1"/>
              <a:t>preduzeća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b="1" dirty="0" err="1"/>
              <a:t>starih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organizacijsko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je </a:t>
            </a:r>
            <a:r>
              <a:rPr lang="en-US" dirty="0" err="1"/>
              <a:t>formalizovano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organizacijska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osnivanja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b="1" dirty="0" err="1"/>
              <a:t>većih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specijalizuju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izdiferenciranim</a:t>
            </a:r>
            <a:r>
              <a:rPr lang="en-US" dirty="0"/>
              <a:t> </a:t>
            </a:r>
            <a:r>
              <a:rPr lang="en-US" dirty="0" err="1"/>
              <a:t>organizacijskim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51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2.	Tehnički faktor</a:t>
            </a:r>
          </a:p>
          <a:p>
            <a:endParaRPr lang="vi-VN" dirty="0"/>
          </a:p>
          <a:p>
            <a:r>
              <a:rPr lang="vi-VN" dirty="0"/>
              <a:t>Složenost sistema određuje unutrašnje organizacijsko okruženje. Što je ono složenije to je više razrađena struktura.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0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	</a:t>
            </a:r>
            <a:r>
              <a:rPr lang="en-US" dirty="0" err="1"/>
              <a:t>Okruženje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Složeno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posluje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b="1" dirty="0" err="1"/>
              <a:t>decentralizovanu</a:t>
            </a:r>
            <a:r>
              <a:rPr lang="en-US" dirty="0"/>
              <a:t> </a:t>
            </a:r>
            <a:r>
              <a:rPr lang="en-US" dirty="0" err="1"/>
              <a:t>organizacijsku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tržišno</a:t>
            </a:r>
            <a:r>
              <a:rPr lang="en-US" dirty="0"/>
              <a:t> </a:t>
            </a:r>
            <a:r>
              <a:rPr lang="en-US" dirty="0" err="1"/>
              <a:t>orijentisanu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7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/>
              <a:t>4.	Moć –snaga</a:t>
            </a:r>
          </a:p>
          <a:p>
            <a:endParaRPr lang="vi-VN" dirty="0"/>
          </a:p>
          <a:p>
            <a:r>
              <a:rPr lang="vi-VN" dirty="0"/>
              <a:t>Spoljašnja kontrola diktira izgradnju specijalizovane i formalizovane organizacijske strukture. Kod ove koncepcije izražena je snaga članova organizacije, kulturne determinante i dr.</a:t>
            </a:r>
          </a:p>
          <a:p>
            <a:endParaRPr lang="vi-VN" dirty="0"/>
          </a:p>
          <a:p>
            <a:r>
              <a:rPr lang="vi-VN" dirty="0"/>
              <a:t>Ukoliko je više izgrađena spoljašnja regulativa (kontrola), više je akcenat stavljen na centralizovanu i formalizovanu organizacijsku strukturu. To govori da je potreba za moći (snagom uticaja) članova organizacije rada izraženija.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n-US" sz="3200" dirty="0"/>
              <a:t>	NEOKLASIČNA TEORIJA ORGANIZACIJE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/>
              <a:t>Veliki nedostatak klasične teorije je , prema mišljenju većine autora u to vreme, bilo veoma malo posvećene pažnje čoveku kao ključnom faktoru svih procesa u preduzeću, počev od uslova rada do motivacije i nagrađivanja.</a:t>
            </a:r>
          </a:p>
          <a:p>
            <a:endParaRPr lang="vi-VN" dirty="0"/>
          </a:p>
          <a:p>
            <a:r>
              <a:rPr lang="vi-VN" dirty="0"/>
              <a:t>Mnogi autori su ocenili poboljšanja u stavovima neoklasične teorije organizacije ili nove teorije (neo na grčkom znači novo),   iako i ona takođe, nije u potpunosti razrađena, kao ni sve teorije koje se u to vreme u organizaciji javljaju.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08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Istaknuti neoklasičari su:</a:t>
            </a:r>
          </a:p>
          <a:p>
            <a:endParaRPr lang="it-IT" dirty="0"/>
          </a:p>
          <a:p>
            <a:r>
              <a:rPr lang="it-IT" dirty="0"/>
              <a:t>1. Elton Mayo (1880-1949)</a:t>
            </a:r>
          </a:p>
          <a:p>
            <a:r>
              <a:rPr lang="nb-NO" dirty="0"/>
              <a:t>2.	Rensis Likert (1903 – 1981</a:t>
            </a:r>
            <a:r>
              <a:rPr lang="nb-NO" dirty="0" smtClean="0"/>
              <a:t>)</a:t>
            </a:r>
            <a:endParaRPr lang="sr-Latn-RS" dirty="0" smtClean="0"/>
          </a:p>
          <a:p>
            <a:r>
              <a:rPr lang="en-US" dirty="0"/>
              <a:t>3.	Frederick Herzberg (1923 – 2000)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4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Važna</a:t>
            </a:r>
            <a:r>
              <a:rPr lang="en-US" b="1" dirty="0"/>
              <a:t> </a:t>
            </a:r>
            <a:r>
              <a:rPr lang="en-US" b="1" dirty="0" err="1"/>
              <a:t>dostignuća</a:t>
            </a:r>
            <a:r>
              <a:rPr lang="en-US" b="1" dirty="0"/>
              <a:t> </a:t>
            </a:r>
            <a:r>
              <a:rPr lang="en-US" b="1" dirty="0" err="1"/>
              <a:t>moderne</a:t>
            </a:r>
            <a:r>
              <a:rPr lang="en-US" b="1" dirty="0"/>
              <a:t> </a:t>
            </a:r>
            <a:r>
              <a:rPr lang="en-US" b="1" dirty="0" err="1"/>
              <a:t>teorije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dirty="0" err="1"/>
              <a:t>Opšta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početkom</a:t>
            </a:r>
            <a:r>
              <a:rPr lang="en-US" dirty="0"/>
              <a:t> 50-ih </a:t>
            </a:r>
            <a:r>
              <a:rPr lang="en-US" dirty="0" err="1"/>
              <a:t>godina</a:t>
            </a:r>
            <a:r>
              <a:rPr lang="en-US" dirty="0"/>
              <a:t> XX </a:t>
            </a:r>
            <a:r>
              <a:rPr lang="en-US" dirty="0" err="1"/>
              <a:t>veka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/>
              <a:t>koncipirana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tvrdnji</a:t>
            </a:r>
            <a:r>
              <a:rPr lang="en-US" dirty="0"/>
              <a:t>, da se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delovi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nauke</a:t>
            </a:r>
            <a:r>
              <a:rPr lang="en-US" dirty="0"/>
              <a:t> </a:t>
            </a:r>
            <a:r>
              <a:rPr lang="en-US" dirty="0" err="1"/>
              <a:t>razvijaju</a:t>
            </a:r>
            <a:r>
              <a:rPr lang="en-US" dirty="0"/>
              <a:t> </a:t>
            </a:r>
            <a:r>
              <a:rPr lang="en-US" dirty="0" err="1"/>
              <a:t>bliskim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povezanim</a:t>
            </a:r>
            <a:r>
              <a:rPr lang="en-US" dirty="0"/>
              <a:t> </a:t>
            </a:r>
            <a:r>
              <a:rPr lang="en-US" dirty="0" err="1"/>
              <a:t>idejama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Moguć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 smtClean="0"/>
              <a:t>bil</a:t>
            </a:r>
            <a:r>
              <a:rPr lang="sr-Latn-RS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proučavanj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b="1" i="1" dirty="0" err="1"/>
              <a:t>dinamičke</a:t>
            </a:r>
            <a:r>
              <a:rPr lang="en-US" b="1" i="1" dirty="0"/>
              <a:t> </a:t>
            </a:r>
            <a:r>
              <a:rPr lang="en-US" b="1" i="1" dirty="0" err="1"/>
              <a:t>interakcije</a:t>
            </a:r>
            <a:r>
              <a:rPr lang="en-US" b="1" i="1" dirty="0"/>
              <a:t> </a:t>
            </a:r>
            <a:r>
              <a:rPr lang="en-US" b="1" i="1" dirty="0" err="1"/>
              <a:t>delova</a:t>
            </a:r>
            <a:r>
              <a:rPr lang="en-US" b="1" i="1" dirty="0"/>
              <a:t> </a:t>
            </a:r>
            <a:r>
              <a:rPr lang="en-US" b="1" i="1" dirty="0" err="1"/>
              <a:t>sistema</a:t>
            </a:r>
            <a:r>
              <a:rPr lang="en-US" dirty="0"/>
              <a:t> u: </a:t>
            </a:r>
            <a:r>
              <a:rPr lang="en-US" dirty="0" err="1"/>
              <a:t>organizaciji</a:t>
            </a:r>
            <a:r>
              <a:rPr lang="en-US" dirty="0"/>
              <a:t>, </a:t>
            </a:r>
            <a:r>
              <a:rPr lang="en-US" dirty="0" err="1"/>
              <a:t>biologiji</a:t>
            </a:r>
            <a:r>
              <a:rPr lang="en-US" dirty="0"/>
              <a:t>, </a:t>
            </a:r>
            <a:r>
              <a:rPr lang="en-US" dirty="0" err="1"/>
              <a:t>ekonomiji</a:t>
            </a:r>
            <a:r>
              <a:rPr lang="en-US" dirty="0"/>
              <a:t>, </a:t>
            </a:r>
            <a:r>
              <a:rPr lang="en-US" dirty="0" err="1"/>
              <a:t>fizici</a:t>
            </a:r>
            <a:r>
              <a:rPr lang="en-US" dirty="0"/>
              <a:t>, </a:t>
            </a:r>
            <a:r>
              <a:rPr lang="en-US" dirty="0" err="1"/>
              <a:t>psihologiji</a:t>
            </a:r>
            <a:r>
              <a:rPr lang="en-US" dirty="0"/>
              <a:t>, </a:t>
            </a:r>
            <a:r>
              <a:rPr lang="en-US" dirty="0" err="1"/>
              <a:t>sociologiji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naukama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5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Elton Mayo </a:t>
            </a:r>
            <a:r>
              <a:rPr lang="en-US" dirty="0"/>
              <a:t>je </a:t>
            </a:r>
            <a:r>
              <a:rPr lang="en-US" dirty="0" err="1"/>
              <a:t>istraživač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Australije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, </a:t>
            </a:r>
            <a:r>
              <a:rPr lang="en-US" dirty="0" err="1"/>
              <a:t>konkretno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psihologije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sociologije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naučnika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bio je: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-	</a:t>
            </a:r>
            <a:r>
              <a:rPr lang="en-US" dirty="0" err="1"/>
              <a:t>zamor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,</a:t>
            </a:r>
          </a:p>
          <a:p>
            <a:r>
              <a:rPr lang="en-US" dirty="0"/>
              <a:t>-	</a:t>
            </a:r>
            <a:r>
              <a:rPr lang="en-US" dirty="0" err="1"/>
              <a:t>povrede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-	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64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Cilj je bio uvođenje većeg broja manjih pauza u toku rada, više razgovora sa radnicima i pohvale radnicima.</a:t>
            </a:r>
          </a:p>
          <a:p>
            <a:endParaRPr lang="vi-VN" dirty="0"/>
          </a:p>
          <a:p>
            <a:r>
              <a:rPr lang="vi-VN" dirty="0"/>
              <a:t>Tako je došlo do drastičnog povećanja proizvodnje, i što je još značajnije došlo je do formiranja paradigme za rešavanje neformalnih odnosa u grupi radnika. To je doprinelo razvoju komunikacionog sistema između radnika i rukovodstva.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88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vi-VN" dirty="0"/>
              <a:t>Poznati američki psiholog </a:t>
            </a:r>
            <a:r>
              <a:rPr lang="vi-VN" u="sng" dirty="0"/>
              <a:t>R. Likert </a:t>
            </a:r>
            <a:r>
              <a:rPr lang="vi-VN" dirty="0"/>
              <a:t>u centar istraživanja stavlja ljudsko ponašanje u preduzeću.</a:t>
            </a:r>
          </a:p>
          <a:p>
            <a:r>
              <a:rPr lang="vi-VN" dirty="0"/>
              <a:t>To ponašanje prati sa aspekta ponašanja radnika prema rukovodiocima. Pri tome on razlikuje 4 tipa rukovodioca, i to:</a:t>
            </a:r>
          </a:p>
          <a:p>
            <a:endParaRPr lang="vi-VN" dirty="0"/>
          </a:p>
          <a:p>
            <a:r>
              <a:rPr lang="vi-VN" dirty="0"/>
              <a:t>Prvi tip – Autoritet, to u rukovođenju je značilo koristiti strah i pretnju. Komunicirati sa podređenima odozgo prema dole.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03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vi-VN" dirty="0"/>
              <a:t>Drugi tip – tzv. dobrovoljni autoritet, nagrade za veći motiv podređenih. Postojala je blaga decentralizacija u donošenju odluka.</a:t>
            </a:r>
          </a:p>
          <a:p>
            <a:endParaRPr lang="vi-VN" dirty="0"/>
          </a:p>
          <a:p>
            <a:r>
              <a:rPr lang="vi-VN" dirty="0"/>
              <a:t>Treći tip – Rukovodstvo ima konsultante kao eksperte za poslove u preduzeću. Rad koncipiraju uvođenjem nagrada najboljima, uvođenje finansijskih benefita, ali i kazni. Komunikacije su dvosmerne.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1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Četvrti tip – Participativno rukovođenje, znači uključivanje i podređenih u donošenje odluka. Komunikacije su razrađene i vertikalno i horizontalno.</a:t>
            </a:r>
          </a:p>
          <a:p>
            <a:endParaRPr lang="vi-VN" dirty="0"/>
          </a:p>
          <a:p>
            <a:r>
              <a:rPr lang="vi-VN" dirty="0"/>
              <a:t>Uspešan rukovodilac prema Likert-u je onaj, koji uspeva da izgradi kooperativno ponašanje u svom preduzeću.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64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 err="1"/>
              <a:t>Poznati</a:t>
            </a:r>
            <a:r>
              <a:rPr lang="en-US" dirty="0"/>
              <a:t> </a:t>
            </a:r>
            <a:r>
              <a:rPr lang="en-US" dirty="0" err="1"/>
              <a:t>američki</a:t>
            </a:r>
            <a:r>
              <a:rPr lang="en-US" dirty="0"/>
              <a:t> </a:t>
            </a:r>
            <a:r>
              <a:rPr lang="en-US" dirty="0" err="1"/>
              <a:t>psiholog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Univerzitetski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</a:t>
            </a:r>
            <a:r>
              <a:rPr lang="en-US" u="sng" dirty="0"/>
              <a:t>Herzberg</a:t>
            </a:r>
            <a:r>
              <a:rPr lang="en-US" dirty="0"/>
              <a:t> je </a:t>
            </a:r>
            <a:r>
              <a:rPr lang="en-US" dirty="0" err="1"/>
              <a:t>tvorac</a:t>
            </a:r>
            <a:r>
              <a:rPr lang="en-US" dirty="0"/>
              <a:t> </a:t>
            </a:r>
            <a:r>
              <a:rPr lang="en-US" dirty="0" err="1"/>
              <a:t>dvofaktorske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 </a:t>
            </a:r>
            <a:r>
              <a:rPr lang="en-US" dirty="0" err="1"/>
              <a:t>motivacije</a:t>
            </a:r>
            <a:r>
              <a:rPr lang="en-US" dirty="0"/>
              <a:t>. </a:t>
            </a:r>
            <a:r>
              <a:rPr lang="en-US" dirty="0" err="1"/>
              <a:t>Motivacioni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podeljeni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one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izazivaju</a:t>
            </a:r>
            <a:r>
              <a:rPr lang="en-US" dirty="0"/>
              <a:t> </a:t>
            </a:r>
            <a:r>
              <a:rPr lang="en-US" dirty="0" err="1"/>
              <a:t>nezadovoljstvo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one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izazivaju</a:t>
            </a:r>
            <a:r>
              <a:rPr lang="en-US" dirty="0"/>
              <a:t> </a:t>
            </a:r>
            <a:r>
              <a:rPr lang="en-US" dirty="0" err="1"/>
              <a:t>zadovoljstvo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87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U prvu grupu spadaju faktori:</a:t>
            </a:r>
          </a:p>
          <a:p>
            <a:endParaRPr lang="vi-VN" dirty="0"/>
          </a:p>
          <a:p>
            <a:r>
              <a:rPr lang="vi-VN" dirty="0"/>
              <a:t>-	veličina plate,</a:t>
            </a:r>
          </a:p>
          <a:p>
            <a:r>
              <a:rPr lang="vi-VN" dirty="0"/>
              <a:t>-	međuljudski odnosi,</a:t>
            </a:r>
          </a:p>
          <a:p>
            <a:r>
              <a:rPr lang="vi-VN" dirty="0"/>
              <a:t>-	radni uslovi,</a:t>
            </a:r>
          </a:p>
          <a:p>
            <a:r>
              <a:rPr lang="vi-VN" dirty="0"/>
              <a:t>-	poslovna politika preduzeća i dr.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4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grupu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spada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-	</a:t>
            </a:r>
            <a:r>
              <a:rPr lang="en-US" dirty="0" err="1"/>
              <a:t>posao</a:t>
            </a:r>
            <a:r>
              <a:rPr lang="en-US" dirty="0"/>
              <a:t>,</a:t>
            </a:r>
          </a:p>
          <a:p>
            <a:r>
              <a:rPr lang="en-US" dirty="0"/>
              <a:t>-	</a:t>
            </a:r>
            <a:r>
              <a:rPr lang="en-US" dirty="0" err="1"/>
              <a:t>priznanja</a:t>
            </a:r>
            <a:r>
              <a:rPr lang="en-US" dirty="0"/>
              <a:t>,</a:t>
            </a:r>
          </a:p>
          <a:p>
            <a:r>
              <a:rPr lang="en-US" dirty="0"/>
              <a:t>-	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,</a:t>
            </a:r>
          </a:p>
          <a:p>
            <a:r>
              <a:rPr lang="en-US" dirty="0"/>
              <a:t>-	</a:t>
            </a:r>
            <a:r>
              <a:rPr lang="en-US" dirty="0" err="1"/>
              <a:t>afirmisanost</a:t>
            </a:r>
            <a:r>
              <a:rPr lang="en-US" dirty="0"/>
              <a:t>,</a:t>
            </a:r>
          </a:p>
          <a:p>
            <a:r>
              <a:rPr lang="en-US" dirty="0"/>
              <a:t>-	</a:t>
            </a:r>
            <a:r>
              <a:rPr lang="en-US" dirty="0" err="1"/>
              <a:t>edukacija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napredovanje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specifično</a:t>
            </a:r>
            <a:r>
              <a:rPr lang="en-US" dirty="0"/>
              <a:t> </a:t>
            </a:r>
            <a:r>
              <a:rPr lang="en-US" dirty="0" err="1"/>
              <a:t>prirodi</a:t>
            </a:r>
            <a:r>
              <a:rPr lang="en-US" dirty="0"/>
              <a:t> </a:t>
            </a:r>
            <a:r>
              <a:rPr lang="en-US" dirty="0" err="1"/>
              <a:t>delatnosti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Cilj</a:t>
            </a:r>
            <a:r>
              <a:rPr lang="en-US" dirty="0"/>
              <a:t> je, da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stavova</a:t>
            </a:r>
            <a:r>
              <a:rPr lang="en-US" dirty="0"/>
              <a:t> </a:t>
            </a:r>
            <a:r>
              <a:rPr lang="en-US" dirty="0" err="1"/>
              <a:t>rukovodstvo</a:t>
            </a:r>
            <a:r>
              <a:rPr lang="en-US" dirty="0"/>
              <a:t> </a:t>
            </a:r>
            <a:r>
              <a:rPr lang="en-US" dirty="0" err="1"/>
              <a:t>izgradi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 </a:t>
            </a:r>
            <a:r>
              <a:rPr lang="en-US" dirty="0" err="1"/>
              <a:t>preduslove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7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r>
              <a:rPr lang="en-US" dirty="0" err="1"/>
              <a:t>Neformalna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sr-Latn-RS" dirty="0" smtClean="0"/>
          </a:p>
          <a:p>
            <a:pPr marL="0" indent="0">
              <a:buNone/>
            </a:pPr>
            <a:r>
              <a:rPr lang="vi-VN" dirty="0"/>
              <a:t>Spada u fundamentalnu karakteristiku neoklasične teorije i redovno prati formalnu organizaciju uspostavljenu na podeli rada i hijerarhiji prenošenja obaveza i odgovornosti u preduzeću.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dirty="0"/>
              <a:t>Propisani zadaci i utvrđene grupe i pojedinci, definisani su odnosima među članovima tih grupa.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14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Nedostatak psiholoških efekata među grupama i pojedincima dovodi do potreba za emotivnim aspektima, zajedničkim radom, i shvatanja čoveka kada, ne pripada grupi.</a:t>
            </a:r>
          </a:p>
          <a:p>
            <a:endParaRPr lang="vi-VN" dirty="0"/>
          </a:p>
          <a:p>
            <a:r>
              <a:rPr lang="vi-VN" dirty="0"/>
              <a:t>Ovom teorijom se potvrđuje: sastav, hijerarhija i </a:t>
            </a:r>
            <a:r>
              <a:rPr lang="vi-VN" dirty="0" smtClean="0"/>
              <a:t>ciljevi</a:t>
            </a:r>
            <a:r>
              <a:rPr lang="sr-Latn-RS" dirty="0" smtClean="0"/>
              <a:t> </a:t>
            </a:r>
            <a:r>
              <a:rPr lang="vi-VN" dirty="0" smtClean="0"/>
              <a:t>grupa </a:t>
            </a:r>
            <a:r>
              <a:rPr lang="vi-VN" dirty="0"/>
              <a:t>i pojedinaca.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	</a:t>
            </a:r>
            <a:r>
              <a:rPr lang="en-US" dirty="0" err="1"/>
              <a:t>Dalja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/>
              <a:t>naučnika</a:t>
            </a:r>
            <a:r>
              <a:rPr lang="en-US" dirty="0"/>
              <a:t> </a:t>
            </a:r>
            <a:r>
              <a:rPr lang="en-US" dirty="0" err="1"/>
              <a:t>vezuju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b="1" u="sng" dirty="0" err="1"/>
              <a:t>zatvorenih</a:t>
            </a:r>
            <a:r>
              <a:rPr lang="en-US" b="1" u="sng" dirty="0"/>
              <a:t> </a:t>
            </a:r>
            <a:r>
              <a:rPr lang="en-US" b="1" u="sng" dirty="0" err="1"/>
              <a:t>i</a:t>
            </a:r>
            <a:r>
              <a:rPr lang="en-US" b="1" u="sng" dirty="0"/>
              <a:t> </a:t>
            </a:r>
            <a:r>
              <a:rPr lang="en-US" b="1" u="sng" dirty="0" err="1"/>
              <a:t>otvorenih</a:t>
            </a:r>
            <a:r>
              <a:rPr lang="en-US" b="1" u="sng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 smtClean="0"/>
              <a:t>akcena</a:t>
            </a:r>
            <a:r>
              <a:rPr lang="sr-Latn-RS" dirty="0" smtClean="0"/>
              <a:t>t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stavlja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bolji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okruženjem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Naučnik</a:t>
            </a:r>
            <a:r>
              <a:rPr lang="en-US" dirty="0"/>
              <a:t> N. Wiener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naučnim</a:t>
            </a:r>
            <a:r>
              <a:rPr lang="en-US" dirty="0"/>
              <a:t> </a:t>
            </a:r>
            <a:r>
              <a:rPr lang="en-US" dirty="0" err="1"/>
              <a:t>delom</a:t>
            </a:r>
            <a:r>
              <a:rPr lang="en-US" dirty="0"/>
              <a:t> </a:t>
            </a:r>
            <a:r>
              <a:rPr lang="en-US" b="1" dirty="0" err="1"/>
              <a:t>Kibernetika</a:t>
            </a:r>
            <a:r>
              <a:rPr lang="en-US" dirty="0"/>
              <a:t> – </a:t>
            </a:r>
            <a:r>
              <a:rPr lang="en-US" dirty="0" err="1"/>
              <a:t>što</a:t>
            </a:r>
            <a:r>
              <a:rPr lang="en-US" dirty="0"/>
              <a:t> u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i="1" u="sng" dirty="0" err="1"/>
              <a:t>povratna</a:t>
            </a:r>
            <a:r>
              <a:rPr lang="en-US" i="1" u="sng" dirty="0"/>
              <a:t> </a:t>
            </a:r>
            <a:r>
              <a:rPr lang="en-US" i="1" u="sng" dirty="0" err="1"/>
              <a:t>sprega</a:t>
            </a:r>
            <a:r>
              <a:rPr lang="en-US" i="1" u="sng" dirty="0"/>
              <a:t> </a:t>
            </a:r>
            <a:r>
              <a:rPr lang="en-US" i="1" u="sng" dirty="0" err="1"/>
              <a:t>dinamičkiih</a:t>
            </a:r>
            <a:r>
              <a:rPr lang="en-US" i="1" u="sng" dirty="0"/>
              <a:t> </a:t>
            </a:r>
            <a:r>
              <a:rPr lang="en-US" i="1" u="sng" dirty="0" err="1"/>
              <a:t>aktivnosti</a:t>
            </a:r>
            <a:r>
              <a:rPr lang="en-US" dirty="0"/>
              <a:t>, </a:t>
            </a:r>
            <a:r>
              <a:rPr lang="en-US" dirty="0" err="1"/>
              <a:t>proširuje</a:t>
            </a:r>
            <a:r>
              <a:rPr lang="en-US" dirty="0"/>
              <a:t> </a:t>
            </a:r>
            <a:r>
              <a:rPr lang="en-US" dirty="0" err="1"/>
              <a:t>inovativna</a:t>
            </a:r>
            <a:r>
              <a:rPr lang="en-US" dirty="0"/>
              <a:t> </a:t>
            </a:r>
            <a:r>
              <a:rPr lang="en-US" dirty="0" err="1"/>
              <a:t>dostignuća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dobra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nastalih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u </a:t>
            </a:r>
            <a:r>
              <a:rPr lang="en-US" dirty="0" err="1"/>
              <a:t>poslovanju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b="1" dirty="0" err="1"/>
              <a:t>Operacionih</a:t>
            </a:r>
            <a:r>
              <a:rPr lang="en-US" b="1" dirty="0"/>
              <a:t> </a:t>
            </a:r>
            <a:r>
              <a:rPr lang="en-US" b="1" dirty="0" err="1"/>
              <a:t>istraživanja</a:t>
            </a:r>
            <a:r>
              <a:rPr lang="en-US" b="1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napretku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, </a:t>
            </a:r>
            <a:r>
              <a:rPr lang="en-US" dirty="0" err="1"/>
              <a:t>učešćem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istraživača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profesija</a:t>
            </a:r>
            <a:r>
              <a:rPr lang="en-US" dirty="0"/>
              <a:t>.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nastale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operacionih</a:t>
            </a:r>
            <a:r>
              <a:rPr lang="en-US" b="1" dirty="0"/>
              <a:t> </a:t>
            </a:r>
            <a:r>
              <a:rPr lang="en-US" b="1" dirty="0" err="1"/>
              <a:t>istraživanja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Linerano</a:t>
            </a:r>
            <a:r>
              <a:rPr lang="en-US" dirty="0"/>
              <a:t> </a:t>
            </a:r>
            <a:r>
              <a:rPr lang="en-US" dirty="0" err="1"/>
              <a:t>programiranje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Nelinearno</a:t>
            </a:r>
            <a:r>
              <a:rPr lang="en-US" dirty="0"/>
              <a:t> </a:t>
            </a:r>
            <a:r>
              <a:rPr lang="en-US" dirty="0" err="1"/>
              <a:t>programiranje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Dinamičko</a:t>
            </a:r>
            <a:r>
              <a:rPr lang="en-US" dirty="0"/>
              <a:t> </a:t>
            </a:r>
            <a:r>
              <a:rPr lang="en-US" dirty="0" err="1"/>
              <a:t>programiranje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igara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Mrežno</a:t>
            </a:r>
            <a:r>
              <a:rPr lang="en-US" dirty="0"/>
              <a:t> </a:t>
            </a:r>
            <a:r>
              <a:rPr lang="en-US" dirty="0" err="1"/>
              <a:t>planiranje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redova</a:t>
            </a:r>
            <a:r>
              <a:rPr lang="en-US" dirty="0"/>
              <a:t> </a:t>
            </a:r>
            <a:r>
              <a:rPr lang="en-US" dirty="0" err="1"/>
              <a:t>čekanja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zalihama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9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US" sz="3200" dirty="0"/>
              <a:t>	</a:t>
            </a:r>
            <a:r>
              <a:rPr lang="en-US" sz="3200" b="1" dirty="0" err="1"/>
              <a:t>Projektni</a:t>
            </a:r>
            <a:r>
              <a:rPr lang="en-US" sz="3200" b="1" dirty="0"/>
              <a:t> </a:t>
            </a:r>
            <a:r>
              <a:rPr lang="en-US" sz="3200" b="1" dirty="0" err="1"/>
              <a:t>menadžment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Pod </a:t>
            </a:r>
            <a:r>
              <a:rPr lang="vi-VN" b="1" i="1" dirty="0"/>
              <a:t>Projektom</a:t>
            </a:r>
            <a:r>
              <a:rPr lang="vi-VN" dirty="0"/>
              <a:t> se podrazumeva složen poslovni poduhvat koji se preduzima radi ostvarivanja poslovnih ciljeva, u predviđenom vremenskom periodu, sa potrebnim materijalnim i ljudskim resursima i sa planiranim troškovima realizacije, potrebnim kvalitetom projekta, i povoljnoj ceni izrade.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Upravljanje</a:t>
            </a:r>
            <a:r>
              <a:rPr lang="en-US" b="1" dirty="0"/>
              <a:t> </a:t>
            </a:r>
            <a:r>
              <a:rPr lang="en-US" b="1" dirty="0" err="1"/>
              <a:t>projektom</a:t>
            </a:r>
            <a:r>
              <a:rPr lang="en-US" b="1" dirty="0"/>
              <a:t> (</a:t>
            </a:r>
            <a:r>
              <a:rPr lang="en-US" b="1" dirty="0" err="1"/>
              <a:t>engl.</a:t>
            </a:r>
            <a:r>
              <a:rPr lang="en-US" b="1" dirty="0"/>
              <a:t> Project Management)</a:t>
            </a:r>
            <a:r>
              <a:rPr lang="en-US" dirty="0"/>
              <a:t> je </a:t>
            </a:r>
            <a:r>
              <a:rPr lang="en-US" dirty="0" err="1"/>
              <a:t>naučno</a:t>
            </a:r>
            <a:r>
              <a:rPr lang="en-US" dirty="0"/>
              <a:t> </a:t>
            </a:r>
            <a:r>
              <a:rPr lang="en-US" dirty="0" err="1"/>
              <a:t>zasnovan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 smtClean="0"/>
              <a:t>koji</a:t>
            </a:r>
            <a:r>
              <a:rPr lang="sr-Latn-RS" dirty="0" smtClean="0"/>
              <a:t>m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en-US" dirty="0" err="1"/>
              <a:t>planiranja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,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realizacija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uspešna</a:t>
            </a:r>
            <a:r>
              <a:rPr lang="en-US" dirty="0"/>
              <a:t> </a:t>
            </a:r>
            <a:r>
              <a:rPr lang="en-US" dirty="0" err="1"/>
              <a:t>koordinacija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efikasne</a:t>
            </a:r>
            <a:r>
              <a:rPr lang="en-US" dirty="0"/>
              <a:t> </a:t>
            </a:r>
            <a:r>
              <a:rPr lang="en-US" dirty="0" err="1"/>
              <a:t>realizacije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Koncepcija upravljanja projektima je bazirana na korišćenju </a:t>
            </a:r>
            <a:r>
              <a:rPr lang="vi-VN" b="1" dirty="0"/>
              <a:t>interdisciplinarnih metoda i tehnika </a:t>
            </a:r>
            <a:r>
              <a:rPr lang="vi-VN" dirty="0"/>
              <a:t>organizacije, planiranja i kontrole, za izvršenje plana projekta. Osnova je, definisanje organizacije za upravljanje i određivanje na toj osnovi, projektnog tima, odnosno organizacionih jedinica.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1204</Words>
  <Application>Microsoft Office PowerPoint</Application>
  <PresentationFormat>On-screen Show (4:3)</PresentationFormat>
  <Paragraphs>201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MODERNA TEORIJA ORGANIZACIJE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Projektni menadžment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TEORIJA ORGANIZACIJSKOG PONAŠANJA Organizational behavior –OB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KONTIGENTNI PRISTUP ORGANIZOVANJU</vt:lpstr>
      <vt:lpstr>PowerPoint Presentation</vt:lpstr>
      <vt:lpstr>PowerPoint Presentation</vt:lpstr>
      <vt:lpstr>PowerPoint Presentation</vt:lpstr>
      <vt:lpstr> NEOKLASIČNA TEORIJA ORGANIZACIJE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Neformalna organizacija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Windows User</cp:lastModifiedBy>
  <cp:revision>15</cp:revision>
  <dcterms:created xsi:type="dcterms:W3CDTF">2021-02-24T10:06:34Z</dcterms:created>
  <dcterms:modified xsi:type="dcterms:W3CDTF">2021-11-04T07:43:57Z</dcterms:modified>
</cp:coreProperties>
</file>