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6" autoAdjust="0"/>
    <p:restoredTop sz="94660"/>
  </p:normalViewPr>
  <p:slideViewPr>
    <p:cSldViewPr>
      <p:cViewPr>
        <p:scale>
          <a:sx n="114" d="100"/>
          <a:sy n="114" d="100"/>
        </p:scale>
        <p:origin x="-120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BC5CE-91FB-4456-B2D4-65E2F416996D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74585-7AF2-44CB-A7FA-9E0A8B33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8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A0E2-10E5-4497-A9C8-A8DCBDB6E256}" type="datetime1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967D-8FD0-4F86-8300-A0210AC7C00C}" type="datetime1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10C3-1A74-45EB-AA5B-38D98A5BB906}" type="datetime1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4962-CE90-445D-BC2B-66E014009FC3}" type="datetime1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9C2-9D03-46B2-960D-8D2EDFF62239}" type="datetime1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1E80-9A04-4B0C-9241-9D222D4EA453}" type="datetime1">
              <a:rPr lang="en-US" smtClean="0"/>
              <a:t>02-Nov-21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80E4-7279-4313-A9EB-5135808B897E}" type="datetime1">
              <a:rPr lang="en-US" smtClean="0"/>
              <a:t>02-Nov-21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14EA-B362-4815-A57E-4EF94D524D98}" type="datetime1">
              <a:rPr lang="en-US" smtClean="0"/>
              <a:t>02-Nov-21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7F0D-4B8F-4228-9D6E-CDE865D4784C}" type="datetime1">
              <a:rPr lang="en-US" smtClean="0"/>
              <a:t>02-Nov-21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060-7351-4F35-8206-1CA5391AD6F1}" type="datetime1">
              <a:rPr lang="en-US" smtClean="0"/>
              <a:t>02-Nov-21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302D-B46B-43E9-B021-4169AE491F54}" type="datetime1">
              <a:rPr lang="en-US" smtClean="0"/>
              <a:t>02-Nov-21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5370-E251-46EB-8880-5EF35CE25FDE}" type="datetime1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ORGANIZACIJSKA 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STRUKTURA PREDUZEĆA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 fontScale="92500"/>
          </a:bodyPr>
          <a:lstStyle/>
          <a:p>
            <a:pPr algn="l"/>
            <a:r>
              <a:rPr lang="vi-VN" sz="2400" dirty="0">
                <a:solidFill>
                  <a:schemeClr val="tx1"/>
                </a:solidFill>
                <a:latin typeface="Cambria" pitchFamily="18" charset="0"/>
              </a:rPr>
              <a:t>Organizacijska struktura jednog preduzeća predstavlja </a:t>
            </a:r>
            <a:r>
              <a:rPr lang="vi-VN" sz="2400" dirty="0" smtClean="0">
                <a:solidFill>
                  <a:schemeClr val="tx1"/>
                </a:solidFill>
                <a:latin typeface="Cambria" pitchFamily="18" charset="0"/>
              </a:rPr>
              <a:t>često promenljivo </a:t>
            </a:r>
            <a:r>
              <a:rPr lang="vi-VN" sz="2400" dirty="0">
                <a:solidFill>
                  <a:schemeClr val="tx1"/>
                </a:solidFill>
                <a:latin typeface="Cambria" pitchFamily="18" charset="0"/>
              </a:rPr>
              <a:t>uređenje organizacijskih formacija preduzeća (organizacijske jedinice, organizacijske funkcije, radna mesta i dr.), utemeljeno na podeli poslova između formacija kao i interakciji – međusobnom delovanju između formacija.</a:t>
            </a: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b="1" dirty="0" err="1">
                <a:solidFill>
                  <a:srgbClr val="FF0000"/>
                </a:solidFill>
              </a:rPr>
              <a:t>veće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to je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organizacijska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složenija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pitanjima</a:t>
            </a:r>
            <a:r>
              <a:rPr lang="en-US" dirty="0"/>
              <a:t>: </a:t>
            </a:r>
            <a:r>
              <a:rPr lang="en-US" dirty="0" err="1"/>
              <a:t>specijalizacije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, </a:t>
            </a:r>
            <a:r>
              <a:rPr lang="en-US" dirty="0" err="1"/>
              <a:t>diferenciranost</a:t>
            </a:r>
            <a:r>
              <a:rPr lang="en-US" dirty="0"/>
              <a:t> </a:t>
            </a:r>
            <a:r>
              <a:rPr lang="en-US" dirty="0" err="1"/>
              <a:t>organizacijskih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administrativne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Minzberg</a:t>
            </a:r>
            <a:r>
              <a:rPr lang="en-US" dirty="0"/>
              <a:t>-u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formalizovanje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.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decentralizovanu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, </a:t>
            </a:r>
            <a:r>
              <a:rPr lang="en-US" dirty="0" err="1"/>
              <a:t>odgovornosti</a:t>
            </a:r>
            <a:r>
              <a:rPr lang="en-US" dirty="0"/>
              <a:t>, </a:t>
            </a:r>
            <a:r>
              <a:rPr lang="en-US" dirty="0" err="1"/>
              <a:t>odluka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Postavlja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pitanje</a:t>
            </a:r>
            <a:r>
              <a:rPr lang="en-US" dirty="0"/>
              <a:t>, da li </a:t>
            </a:r>
            <a:r>
              <a:rPr lang="en-US" dirty="0" err="1"/>
              <a:t>rukovodstvo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ne </a:t>
            </a:r>
            <a:r>
              <a:rPr lang="en-US" dirty="0" err="1"/>
              <a:t>uskladi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organizacijskih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(</a:t>
            </a:r>
            <a:r>
              <a:rPr lang="en-US" dirty="0" err="1"/>
              <a:t>delova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propiše</a:t>
            </a:r>
            <a:r>
              <a:rPr lang="en-US" dirty="0"/>
              <a:t> </a:t>
            </a:r>
            <a:r>
              <a:rPr lang="en-US" dirty="0" err="1"/>
              <a:t>odgovarajuća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, </a:t>
            </a:r>
            <a:r>
              <a:rPr lang="en-US" dirty="0" err="1"/>
              <a:t>postupke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dokumenata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izraditi</a:t>
            </a:r>
            <a:r>
              <a:rPr lang="en-US" dirty="0"/>
              <a:t> u </a:t>
            </a:r>
            <a:r>
              <a:rPr lang="en-US" dirty="0" err="1"/>
              <a:t>takvom</a:t>
            </a:r>
            <a:r>
              <a:rPr lang="en-US" dirty="0"/>
              <a:t> </a:t>
            </a:r>
            <a:r>
              <a:rPr lang="en-US" dirty="0" err="1"/>
              <a:t>složenom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povlači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administraciju</a:t>
            </a:r>
            <a:r>
              <a:rPr lang="en-US" dirty="0"/>
              <a:t>. </a:t>
            </a:r>
            <a:r>
              <a:rPr lang="en-US" dirty="0" err="1"/>
              <a:t>Veliki</a:t>
            </a:r>
            <a:r>
              <a:rPr lang="en-US" dirty="0"/>
              <a:t> problem je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efikasnost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administrativnih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5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2.	</a:t>
            </a:r>
            <a:r>
              <a:rPr lang="en-US" dirty="0" err="1"/>
              <a:t>Poslovna</a:t>
            </a:r>
            <a:r>
              <a:rPr lang="en-US" dirty="0"/>
              <a:t> </a:t>
            </a:r>
            <a:r>
              <a:rPr lang="en-US" dirty="0" err="1"/>
              <a:t>strategija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konkretne</a:t>
            </a:r>
            <a:r>
              <a:rPr lang="en-US" dirty="0"/>
              <a:t> </a:t>
            </a:r>
            <a:r>
              <a:rPr lang="en-US" dirty="0" err="1"/>
              <a:t>planske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šalje</a:t>
            </a:r>
            <a:r>
              <a:rPr lang="en-US" dirty="0"/>
              <a:t> signal </a:t>
            </a:r>
            <a:r>
              <a:rPr lang="en-US" dirty="0" err="1"/>
              <a:t>interesovanja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tržišno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Strategija</a:t>
            </a:r>
            <a:r>
              <a:rPr lang="en-US" dirty="0"/>
              <a:t> u </a:t>
            </a:r>
            <a:r>
              <a:rPr lang="en-US" dirty="0" err="1"/>
              <a:t>suštini</a:t>
            </a:r>
            <a:r>
              <a:rPr lang="en-US" dirty="0"/>
              <a:t> </a:t>
            </a:r>
            <a:r>
              <a:rPr lang="en-US" dirty="0" err="1"/>
              <a:t>predstavalja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menadžerskih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Odluke</a:t>
            </a:r>
            <a:r>
              <a:rPr lang="en-US" dirty="0" smtClean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opredeljuju</a:t>
            </a:r>
            <a:r>
              <a:rPr lang="en-US" dirty="0"/>
              <a:t> </a:t>
            </a:r>
            <a:r>
              <a:rPr lang="en-US" dirty="0" err="1"/>
              <a:t>realizaciju</a:t>
            </a:r>
            <a:r>
              <a:rPr lang="en-US" dirty="0"/>
              <a:t> </a:t>
            </a:r>
            <a:r>
              <a:rPr lang="en-US" dirty="0" err="1"/>
              <a:t>postavljenih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r>
              <a:rPr lang="en-US" dirty="0" err="1"/>
              <a:t>Poslovna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 je </a:t>
            </a:r>
            <a:r>
              <a:rPr lang="en-US" dirty="0" err="1"/>
              <a:t>nezavisno</a:t>
            </a:r>
            <a:r>
              <a:rPr lang="en-US" dirty="0"/>
              <a:t> </a:t>
            </a:r>
            <a:r>
              <a:rPr lang="en-US" dirty="0" err="1"/>
              <a:t>promenljiva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organizacijsku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Naime</a:t>
            </a:r>
            <a:r>
              <a:rPr lang="en-US" dirty="0"/>
              <a:t>, to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organizacijska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funkciji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se </a:t>
            </a:r>
            <a:r>
              <a:rPr lang="en-US" dirty="0" err="1"/>
              <a:t>dosledno</a:t>
            </a:r>
            <a:r>
              <a:rPr lang="en-US" dirty="0"/>
              <a:t> </a:t>
            </a:r>
            <a:r>
              <a:rPr lang="en-US" dirty="0" err="1"/>
              <a:t>uvažavati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primenjivati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nastati</a:t>
            </a:r>
            <a:r>
              <a:rPr lang="en-US" dirty="0"/>
              <a:t> </a:t>
            </a:r>
            <a:r>
              <a:rPr lang="en-US" dirty="0" err="1"/>
              <a:t>suprotan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da </a:t>
            </a:r>
            <a:r>
              <a:rPr lang="en-US" dirty="0" err="1"/>
              <a:t>poslovna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nezavisno</a:t>
            </a:r>
            <a:r>
              <a:rPr lang="en-US" dirty="0"/>
              <a:t> </a:t>
            </a:r>
            <a:r>
              <a:rPr lang="en-US" dirty="0" err="1"/>
              <a:t>promenljive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5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Poslovni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slučaj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err="1"/>
              <a:t>Krajem</a:t>
            </a:r>
            <a:r>
              <a:rPr lang="en-US" dirty="0"/>
              <a:t> 70 - </a:t>
            </a:r>
            <a:r>
              <a:rPr lang="en-US" dirty="0" err="1"/>
              <a:t>godina</a:t>
            </a:r>
            <a:r>
              <a:rPr lang="en-US" dirty="0"/>
              <a:t> XX </a:t>
            </a:r>
            <a:r>
              <a:rPr lang="en-US" dirty="0" err="1"/>
              <a:t>veka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’’</a:t>
            </a:r>
            <a:r>
              <a:rPr lang="en-US" dirty="0" err="1"/>
              <a:t>Zastava</a:t>
            </a:r>
            <a:r>
              <a:rPr lang="en-US" dirty="0"/>
              <a:t>’’, dd. je </a:t>
            </a:r>
            <a:r>
              <a:rPr lang="en-US" dirty="0" err="1"/>
              <a:t>donela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da se </a:t>
            </a:r>
            <a:r>
              <a:rPr lang="en-US" dirty="0" err="1"/>
              <a:t>formira</a:t>
            </a:r>
            <a:r>
              <a:rPr lang="en-US" dirty="0"/>
              <a:t>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organizacijski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, </a:t>
            </a:r>
            <a:r>
              <a:rPr lang="en-US" dirty="0" err="1"/>
              <a:t>tzv</a:t>
            </a:r>
            <a:r>
              <a:rPr lang="en-US" dirty="0"/>
              <a:t>. biro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.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</a:t>
            </a:r>
            <a:r>
              <a:rPr lang="en-US" dirty="0" err="1"/>
              <a:t>biroa</a:t>
            </a:r>
            <a:r>
              <a:rPr lang="en-US" dirty="0"/>
              <a:t> bio je da </a:t>
            </a:r>
            <a:r>
              <a:rPr lang="en-US" dirty="0" err="1"/>
              <a:t>istražuje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predlaže</a:t>
            </a:r>
            <a:r>
              <a:rPr lang="en-US" dirty="0"/>
              <a:t> </a:t>
            </a:r>
            <a:r>
              <a:rPr lang="en-US" dirty="0" err="1"/>
              <a:t>diversifikovani</a:t>
            </a:r>
            <a:r>
              <a:rPr lang="en-US" dirty="0"/>
              <a:t> program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da </a:t>
            </a:r>
            <a:r>
              <a:rPr lang="en-US" dirty="0" err="1" smtClean="0"/>
              <a:t>uvodi</a:t>
            </a:r>
            <a:r>
              <a:rPr lang="en-US" dirty="0" smtClean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poboljšati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Dugogodišnja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biroa</a:t>
            </a:r>
            <a:r>
              <a:rPr lang="en-US" dirty="0"/>
              <a:t> u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rezultiralo</a:t>
            </a:r>
            <a:r>
              <a:rPr lang="en-US" dirty="0"/>
              <a:t> je </a:t>
            </a:r>
            <a:r>
              <a:rPr lang="en-US" dirty="0" err="1"/>
              <a:t>donošenju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formiranju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diversifikovana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	</a:t>
            </a:r>
            <a:r>
              <a:rPr lang="en-US" dirty="0" err="1"/>
              <a:t>Proizvodnja</a:t>
            </a:r>
            <a:r>
              <a:rPr lang="en-US" dirty="0"/>
              <a:t> – </a:t>
            </a:r>
            <a:r>
              <a:rPr lang="en-US" dirty="0" err="1"/>
              <a:t>lakirnica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biotehnologije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9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3.	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tehnički</a:t>
            </a:r>
            <a:r>
              <a:rPr lang="en-US" dirty="0"/>
              <a:t> </a:t>
            </a:r>
            <a:r>
              <a:rPr lang="en-US" dirty="0" err="1"/>
              <a:t>sistemi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Imajući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činjenicu</a:t>
            </a:r>
            <a:r>
              <a:rPr lang="en-US" dirty="0"/>
              <a:t> da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forma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funkcioniše</a:t>
            </a:r>
            <a:r>
              <a:rPr lang="en-US" dirty="0"/>
              <a:t> u </a:t>
            </a:r>
            <a:r>
              <a:rPr lang="en-US" dirty="0" err="1"/>
              <a:t>proizvodnom</a:t>
            </a:r>
            <a:r>
              <a:rPr lang="en-US" dirty="0"/>
              <a:t> </a:t>
            </a:r>
            <a:r>
              <a:rPr lang="en-US" dirty="0" err="1"/>
              <a:t>pravcu</a:t>
            </a:r>
            <a:r>
              <a:rPr lang="en-US" dirty="0"/>
              <a:t>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ne </a:t>
            </a:r>
            <a:r>
              <a:rPr lang="en-US" dirty="0" err="1"/>
              <a:t>stavi</a:t>
            </a:r>
            <a:r>
              <a:rPr lang="en-US" dirty="0"/>
              <a:t> </a:t>
            </a:r>
            <a:r>
              <a:rPr lang="en-US" dirty="0" err="1"/>
              <a:t>akcenat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važnu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i="1" u="sng" dirty="0" err="1"/>
              <a:t>Razvoj</a:t>
            </a:r>
            <a:r>
              <a:rPr lang="en-US" i="1" u="sng" dirty="0"/>
              <a:t> </a:t>
            </a:r>
            <a:r>
              <a:rPr lang="en-US" i="1" u="sng" dirty="0" err="1"/>
              <a:t>tehnike</a:t>
            </a:r>
            <a:r>
              <a:rPr lang="en-US" i="1" u="sng" dirty="0"/>
              <a:t> </a:t>
            </a:r>
            <a:r>
              <a:rPr lang="en-US" i="1" u="sng" dirty="0" err="1"/>
              <a:t>i</a:t>
            </a:r>
            <a:r>
              <a:rPr lang="en-US" i="1" u="sng" dirty="0"/>
              <a:t> </a:t>
            </a:r>
            <a:r>
              <a:rPr lang="en-US" i="1" u="sng" dirty="0" err="1"/>
              <a:t>tehničkih</a:t>
            </a:r>
            <a:r>
              <a:rPr lang="en-US" i="1" u="sng" dirty="0"/>
              <a:t> </a:t>
            </a:r>
            <a:r>
              <a:rPr lang="en-US" i="1" u="sng" dirty="0" err="1"/>
              <a:t>sistema</a:t>
            </a:r>
            <a:r>
              <a:rPr lang="en-US" i="1" u="sng" dirty="0"/>
              <a:t>.</a:t>
            </a:r>
          </a:p>
          <a:p>
            <a:endParaRPr lang="en-US" dirty="0"/>
          </a:p>
          <a:p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tehnoloških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diferenciranje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organizuje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i="1" u="sng" dirty="0" err="1"/>
              <a:t>organizacijskih</a:t>
            </a:r>
            <a:r>
              <a:rPr lang="en-US" i="1" u="sng" dirty="0"/>
              <a:t> </a:t>
            </a:r>
            <a:r>
              <a:rPr lang="en-US" i="1" u="sng" dirty="0" err="1"/>
              <a:t>formacija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sektori</a:t>
            </a:r>
            <a:r>
              <a:rPr lang="en-US" dirty="0"/>
              <a:t>, </a:t>
            </a:r>
            <a:r>
              <a:rPr lang="en-US" dirty="0" err="1"/>
              <a:t>pogoni</a:t>
            </a:r>
            <a:r>
              <a:rPr lang="en-US" dirty="0"/>
              <a:t>, </a:t>
            </a:r>
            <a:r>
              <a:rPr lang="en-US" dirty="0" err="1"/>
              <a:t>odeljenja</a:t>
            </a:r>
            <a:r>
              <a:rPr lang="en-US" dirty="0"/>
              <a:t>, </a:t>
            </a:r>
            <a:r>
              <a:rPr lang="en-US" dirty="0" err="1"/>
              <a:t>proizvodne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,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. </a:t>
            </a:r>
            <a:r>
              <a:rPr lang="en-US" dirty="0" err="1"/>
              <a:t>Tehnološki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rezanjem</a:t>
            </a:r>
            <a:r>
              <a:rPr lang="en-US" dirty="0"/>
              <a:t>,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deformisanjem</a:t>
            </a:r>
            <a:r>
              <a:rPr lang="en-US" dirty="0"/>
              <a:t>, </a:t>
            </a:r>
            <a:r>
              <a:rPr lang="en-US" dirty="0" err="1"/>
              <a:t>livenje</a:t>
            </a:r>
            <a:r>
              <a:rPr lang="en-US" dirty="0"/>
              <a:t>, </a:t>
            </a:r>
            <a:r>
              <a:rPr lang="en-US" dirty="0" err="1"/>
              <a:t>kovanje</a:t>
            </a:r>
            <a:r>
              <a:rPr lang="en-US" dirty="0"/>
              <a:t>, </a:t>
            </a:r>
            <a:r>
              <a:rPr lang="en-US" dirty="0" err="1"/>
              <a:t>montaža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posluju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savremenim</a:t>
            </a:r>
            <a:r>
              <a:rPr lang="en-US" dirty="0"/>
              <a:t> </a:t>
            </a:r>
            <a:r>
              <a:rPr lang="en-US" dirty="0" err="1"/>
              <a:t>tehnološkim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tehničkim</a:t>
            </a:r>
            <a:r>
              <a:rPr lang="en-US" dirty="0"/>
              <a:t> </a:t>
            </a:r>
            <a:r>
              <a:rPr lang="en-US" dirty="0" err="1"/>
              <a:t>sistemima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metodama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automatizacije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robotizacije</a:t>
            </a:r>
            <a:r>
              <a:rPr lang="en-US" dirty="0"/>
              <a:t>.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tehnološki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podržava</a:t>
            </a:r>
            <a:r>
              <a:rPr lang="en-US" dirty="0"/>
              <a:t> </a:t>
            </a:r>
            <a:r>
              <a:rPr lang="en-US" dirty="0" err="1"/>
              <a:t>kompjuterski</a:t>
            </a:r>
            <a:r>
              <a:rPr lang="en-US" dirty="0"/>
              <a:t> </a:t>
            </a:r>
            <a:r>
              <a:rPr lang="en-US" dirty="0" err="1"/>
              <a:t>informacioni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(</a:t>
            </a:r>
            <a:r>
              <a:rPr lang="en-US" dirty="0" err="1"/>
              <a:t>softeri</a:t>
            </a:r>
            <a:r>
              <a:rPr lang="en-US" dirty="0"/>
              <a:t>) – </a:t>
            </a:r>
            <a:r>
              <a:rPr lang="en-US" dirty="0" err="1"/>
              <a:t>programi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pripremne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to: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, </a:t>
            </a:r>
            <a:r>
              <a:rPr lang="en-US" dirty="0" err="1"/>
              <a:t>operativna</a:t>
            </a:r>
            <a:r>
              <a:rPr lang="en-US" dirty="0"/>
              <a:t> </a:t>
            </a:r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 </a:t>
            </a:r>
            <a:r>
              <a:rPr lang="en-US" dirty="0" err="1"/>
              <a:t>i</a:t>
            </a:r>
            <a:r>
              <a:rPr lang="en-US" dirty="0"/>
              <a:t> dr.</a:t>
            </a:r>
          </a:p>
          <a:p>
            <a:endParaRPr lang="en-US" dirty="0"/>
          </a:p>
          <a:p>
            <a:r>
              <a:rPr lang="en-US" dirty="0" err="1"/>
              <a:t>Vidovi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(</a:t>
            </a:r>
            <a:r>
              <a:rPr lang="en-US" dirty="0" err="1"/>
              <a:t>pojedinačana</a:t>
            </a:r>
            <a:r>
              <a:rPr lang="en-US" dirty="0"/>
              <a:t>, </a:t>
            </a:r>
            <a:r>
              <a:rPr lang="en-US" dirty="0" err="1"/>
              <a:t>maloserijska</a:t>
            </a:r>
            <a:r>
              <a:rPr lang="en-US" dirty="0"/>
              <a:t>, </a:t>
            </a:r>
            <a:r>
              <a:rPr lang="en-US" dirty="0" err="1"/>
              <a:t>srednjeserijska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masovna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), </a:t>
            </a:r>
            <a:r>
              <a:rPr lang="en-US" dirty="0" err="1"/>
              <a:t>opredeljuju</a:t>
            </a:r>
            <a:r>
              <a:rPr lang="en-US" dirty="0"/>
              <a:t> </a:t>
            </a:r>
            <a:r>
              <a:rPr lang="en-US" dirty="0" err="1"/>
              <a:t>koncepciju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8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vi-VN" dirty="0"/>
              <a:t>Svestrana primena informatike u preduzećima donela je nove promene orgnizacijske strukture. Naglo se uvode nove organizacijske formacije, kao što su: centri za automatsku obradu podataka, biroi za računarsko projektovanje/proizvodnju - CAD/CAM oprema, zatim informacijski centri za baze podataka, komunikacije i dr.</a:t>
            </a:r>
          </a:p>
          <a:p>
            <a:endParaRPr lang="vi-VN" dirty="0"/>
          </a:p>
          <a:p>
            <a:r>
              <a:rPr lang="vi-VN" dirty="0"/>
              <a:t>Danas su, naročito u razvijenim zemljama, informacione tehnike i tehnologije dovele do ekspanzije kod proizvodnje složenih savremenih proizvoda, kao što su: </a:t>
            </a:r>
            <a:r>
              <a:rPr lang="vi-VN" dirty="0">
                <a:solidFill>
                  <a:srgbClr val="FF0000"/>
                </a:solidFill>
              </a:rPr>
              <a:t>plazma televizori, mobilni telefoni, kompjuteri - (lap top), upravljačke mogućnosti uređaja na daljinu i dr.</a:t>
            </a:r>
          </a:p>
          <a:p>
            <a:endParaRPr lang="vi-VN" dirty="0"/>
          </a:p>
          <a:p>
            <a:r>
              <a:rPr lang="vi-VN" dirty="0"/>
              <a:t>Sve brža ekspanzija robota u fabrikama omogućava proizvodnju bilo kojeg potrošačkog uređaja složenog i savremenog oblika (dizajna).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vi-VN" dirty="0">
                <a:solidFill>
                  <a:srgbClr val="FF0000"/>
                </a:solidFill>
              </a:rPr>
              <a:t>Poslovni slučaj</a:t>
            </a:r>
          </a:p>
          <a:p>
            <a:endParaRPr lang="vi-VN" dirty="0"/>
          </a:p>
          <a:p>
            <a:r>
              <a:rPr lang="vi-VN" dirty="0"/>
              <a:t>Da li je hiopeza ili realnost, koja je nastala poslednjih godina, da uvođenjem </a:t>
            </a:r>
            <a:r>
              <a:rPr lang="vi-VN" b="1" dirty="0"/>
              <a:t>robota</a:t>
            </a:r>
            <a:r>
              <a:rPr lang="vi-VN" dirty="0"/>
              <a:t> i robotizacije </a:t>
            </a:r>
            <a:r>
              <a:rPr lang="vi-VN" i="1" u="sng" dirty="0"/>
              <a:t>proizvodnih linija </a:t>
            </a:r>
            <a:r>
              <a:rPr lang="vi-VN" dirty="0"/>
              <a:t>smanjuje se broj radnika, rukovodilaca proizvodnje B, Viser u kompaniji Philips Electrinics u Drahtenu u Holandiji ističe, da je realno sasvim nešto drugo u praksi, ali kod </a:t>
            </a:r>
            <a:r>
              <a:rPr lang="vi-VN" b="1" dirty="0"/>
              <a:t>proizvođača</a:t>
            </a:r>
            <a:r>
              <a:rPr lang="vi-VN" dirty="0"/>
              <a:t> robota.</a:t>
            </a:r>
          </a:p>
          <a:p>
            <a:r>
              <a:rPr lang="vi-VN" dirty="0"/>
              <a:t>U ovoj kompaniji na </a:t>
            </a:r>
            <a:r>
              <a:rPr lang="vi-VN" b="1" dirty="0"/>
              <a:t>kineskoj obali</a:t>
            </a:r>
            <a:r>
              <a:rPr lang="vi-VN" dirty="0"/>
              <a:t>, rade stotine radnika na ručnom sastavljanju električnih brijača, dok isti ovaj posao u Drahtenu obavlja 128 robota. Pomoću video kamera usmeravaju se pokreti šaka robota na najnepristupačnija mesta koja radnik teško može da obavlja, dok jedan robot oblikuje 3 navoja šrafova i stavlja ih u otvor koji je golim okom čoveka skoro nevidljiv. Roboti rade bez pauze u tri smene i mogu 365 dana da zadovoljavaju proizvodne norme. Zaposleno je samo nekoliko desetina radnika.</a:t>
            </a: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Prošle godine, prema podacima istraživanja, sve se više povećavao broj zaposlenih u kompanijama za izradu robota, bilo je i preko 150 000, uz promet od nekoliko milijardi dolara.</a:t>
            </a:r>
          </a:p>
          <a:p>
            <a:r>
              <a:rPr lang="vi-VN" dirty="0"/>
              <a:t>Prema podacima, nova generacija robota je prevazišla one koji se koriste na primer, u automobilskoj industriji, u teškoj industriji, železarama i sl. Danas, širom sveta roboti sve više zamenjuju radnike u oblasti proizvodnje i distribucije.</a:t>
            </a:r>
          </a:p>
          <a:p>
            <a:endParaRPr lang="vi-VN" dirty="0"/>
          </a:p>
          <a:p>
            <a:r>
              <a:rPr lang="vi-VN" dirty="0"/>
              <a:t>Prema podacima, plan je stručnjaka za tehnologiju, u kompanijama koje se bave proizvodnjom robota, da će Philips svojim najnovijim dostignućima dostići Apple, najvećeg proizvođača elektronike. Apple i dalje gradi nove fabrike i zapošljava hiljade novih radnika, gde planira da uvede više od milion robota.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4.	</a:t>
            </a:r>
            <a:r>
              <a:rPr lang="en-US" dirty="0" err="1"/>
              <a:t>Tržišno</a:t>
            </a:r>
            <a:r>
              <a:rPr lang="en-US" dirty="0"/>
              <a:t> </a:t>
            </a:r>
            <a:r>
              <a:rPr lang="en-US" dirty="0" err="1" smtClean="0"/>
              <a:t>okruženje</a:t>
            </a:r>
            <a:endParaRPr lang="en-US" dirty="0" smtClean="0"/>
          </a:p>
          <a:p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tržišno</a:t>
            </a:r>
            <a:r>
              <a:rPr lang="en-US" dirty="0"/>
              <a:t> </a:t>
            </a:r>
            <a:r>
              <a:rPr lang="en-US" dirty="0" err="1"/>
              <a:t>upravljane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opstati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u </a:t>
            </a:r>
            <a:r>
              <a:rPr lang="en-US" dirty="0" err="1"/>
              <a:t>svetu</a:t>
            </a:r>
            <a:r>
              <a:rPr lang="en-US" dirty="0"/>
              <a:t>. </a:t>
            </a:r>
            <a:r>
              <a:rPr lang="en-US" dirty="0" err="1"/>
              <a:t>Efikasna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kvalitetni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prioritet</a:t>
            </a:r>
            <a:r>
              <a:rPr lang="en-US" dirty="0"/>
              <a:t> </a:t>
            </a:r>
            <a:r>
              <a:rPr lang="en-US" dirty="0" err="1"/>
              <a:t>tržišnog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. Danas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b="1" i="1" dirty="0" err="1">
                <a:solidFill>
                  <a:srgbClr val="FF0000"/>
                </a:solidFill>
              </a:rPr>
              <a:t>uznemirena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turbulentna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žele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prepoznatljiva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izbirljivom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spremna</a:t>
            </a:r>
            <a:r>
              <a:rPr lang="en-US" dirty="0"/>
              <a:t> da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odgovore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nekada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to </a:t>
            </a:r>
            <a:r>
              <a:rPr lang="en-US" dirty="0" err="1"/>
              <a:t>specifične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da </a:t>
            </a:r>
            <a:r>
              <a:rPr lang="en-US" dirty="0" err="1"/>
              <a:t>odgovore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postavljaju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u </a:t>
            </a:r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 smtClean="0"/>
              <a:t>slučajeva</a:t>
            </a:r>
            <a:r>
              <a:rPr lang="en-US" dirty="0" smtClean="0"/>
              <a:t> </a:t>
            </a:r>
            <a:r>
              <a:rPr lang="en-US" dirty="0" err="1" smtClean="0"/>
              <a:t>poslovala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tržišnom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važilo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mirno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imperfektno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je </a:t>
            </a:r>
            <a:r>
              <a:rPr lang="en-US" dirty="0" err="1"/>
              <a:t>konkurencija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slaba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je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51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Organizacijska struktura preduzeća bila je birokratska i centralizovana. Danas takvo tržište je veoma retko.</a:t>
            </a:r>
          </a:p>
          <a:p>
            <a:endParaRPr lang="vi-VN" dirty="0"/>
          </a:p>
          <a:p>
            <a:r>
              <a:rPr lang="vi-VN" dirty="0"/>
              <a:t>Danas su pred menadžmentom mnogo ozbiljniji </a:t>
            </a:r>
            <a:r>
              <a:rPr lang="vi-VN" dirty="0" smtClean="0"/>
              <a:t>zadaci</a:t>
            </a:r>
            <a:r>
              <a:rPr lang="sr-Latn-RS" dirty="0" smtClean="0"/>
              <a:t>: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	1. </a:t>
            </a:r>
            <a:r>
              <a:rPr lang="vi-VN" dirty="0" smtClean="0"/>
              <a:t>Turbulentna </a:t>
            </a:r>
            <a:r>
              <a:rPr lang="vi-VN" dirty="0"/>
              <a:t>tržišta zahtevaju da preduzeća izgrađuju fleksibilnu i decentralizovanu organizacijsku strukturu. 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	2.  </a:t>
            </a:r>
            <a:r>
              <a:rPr lang="vi-VN" dirty="0" smtClean="0"/>
              <a:t>Konkurencija </a:t>
            </a:r>
            <a:r>
              <a:rPr lang="vi-VN" dirty="0"/>
              <a:t>je veoma moćna, jaka i zahteva da preduzeća brzo reaguju na promene iz okruženja. Samo visokokvalitetni proizvodi, diversifikovani proizvodi i povoljne cene mogu odgovoriti na složena pitanja takvog tržišnog okruženja. Akcenat se stavlja na stalno nove inovacije procesa i celokupnog proizvoda.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0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120880" cy="5256584"/>
          </a:xfrm>
        </p:spPr>
        <p:txBody>
          <a:bodyPr>
            <a:normAutofit/>
          </a:bodyPr>
          <a:lstStyle/>
          <a:p>
            <a:pPr algn="l"/>
            <a:r>
              <a:rPr lang="vi-VN" sz="2400" dirty="0">
                <a:solidFill>
                  <a:schemeClr val="tx1"/>
                </a:solidFill>
                <a:latin typeface="Cambria" pitchFamily="18" charset="0"/>
              </a:rPr>
              <a:t>Najčešće se predstavlja grafičkim modelima, u kojima se koriste geometrijske slike i linije (pravougaonici, krugovi, elipse i sl.), povezani kontinualnim ili isprekidanim linijama, koje se zovu </a:t>
            </a:r>
            <a:r>
              <a:rPr lang="vi-VN" sz="2400" dirty="0">
                <a:solidFill>
                  <a:srgbClr val="FF0000"/>
                </a:solidFill>
                <a:latin typeface="Cambria" pitchFamily="18" charset="0"/>
              </a:rPr>
              <a:t>organizacijske šeme ili gantogrami.</a:t>
            </a:r>
          </a:p>
          <a:p>
            <a:pPr algn="l"/>
            <a:endParaRPr lang="vi-VN" sz="2400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Cambria" pitchFamily="18" charset="0"/>
              </a:rPr>
              <a:t>Pri definisanju organizacijske strukture, vrlo je važno poći od prihvaćenog smera raspodele poslova i odgovornosti: po vertikalnoj hijerarhiji, ili je prihvaćeno horizontalno donošenje odluka tj. sprovođenja obaveza i odgovornosti širom kompanije, horizontalno.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masovnih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,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razvoja</a:t>
            </a:r>
            <a:r>
              <a:rPr lang="en-US" dirty="0"/>
              <a:t>,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razvojni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poslovi</a:t>
            </a:r>
            <a:r>
              <a:rPr lang="en-US" dirty="0"/>
              <a:t>.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najvećim</a:t>
            </a:r>
            <a:r>
              <a:rPr lang="en-US" dirty="0"/>
              <a:t> </a:t>
            </a:r>
            <a:r>
              <a:rPr lang="en-US" dirty="0" err="1"/>
              <a:t>delom</a:t>
            </a:r>
            <a:r>
              <a:rPr lang="en-US" dirty="0"/>
              <a:t> </a:t>
            </a:r>
            <a:r>
              <a:rPr lang="en-US" dirty="0" err="1"/>
              <a:t>zastupljene</a:t>
            </a:r>
            <a:r>
              <a:rPr lang="en-US" dirty="0"/>
              <a:t> u tom </a:t>
            </a:r>
            <a:r>
              <a:rPr lang="en-US" dirty="0" err="1"/>
              <a:t>poslu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marketinga</a:t>
            </a:r>
            <a:r>
              <a:rPr lang="en-US" dirty="0"/>
              <a:t>, </a:t>
            </a:r>
            <a:r>
              <a:rPr lang="en-US" dirty="0" err="1"/>
              <a:t>projektovanja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projektovanja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,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organizovanja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istraživanjima</a:t>
            </a:r>
            <a:r>
              <a:rPr lang="en-US" dirty="0"/>
              <a:t> </a:t>
            </a:r>
            <a:r>
              <a:rPr lang="en-US" dirty="0" err="1"/>
              <a:t>tržišne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r>
              <a:rPr lang="en-US" dirty="0"/>
              <a:t>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ističu</a:t>
            </a:r>
            <a:r>
              <a:rPr lang="en-US" dirty="0"/>
              <a:t>, da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slobodnog</a:t>
            </a:r>
            <a:r>
              <a:rPr lang="en-US" dirty="0"/>
              <a:t> </a:t>
            </a:r>
            <a:r>
              <a:rPr lang="en-US" dirty="0" err="1"/>
              <a:t>formiranja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konkurentski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je </a:t>
            </a:r>
            <a:r>
              <a:rPr lang="en-US" dirty="0" err="1"/>
              <a:t>zasnovan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alokaciji</a:t>
            </a:r>
            <a:r>
              <a:rPr lang="en-US" dirty="0"/>
              <a:t> </a:t>
            </a:r>
            <a:r>
              <a:rPr lang="en-US" dirty="0" err="1"/>
              <a:t>retkih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Tržišna</a:t>
            </a:r>
            <a:r>
              <a:rPr lang="en-US" dirty="0" smtClean="0"/>
              <a:t> </a:t>
            </a:r>
            <a:r>
              <a:rPr lang="en-US" dirty="0" err="1"/>
              <a:t>konkurencija</a:t>
            </a:r>
            <a:r>
              <a:rPr lang="en-US" dirty="0"/>
              <a:t> </a:t>
            </a:r>
            <a:r>
              <a:rPr lang="en-US" dirty="0" err="1"/>
              <a:t>podstiče</a:t>
            </a:r>
            <a:r>
              <a:rPr lang="en-US" dirty="0"/>
              <a:t> tri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</a:t>
            </a:r>
            <a:r>
              <a:rPr lang="en-US" i="1" u="sng" dirty="0"/>
              <a:t>: </a:t>
            </a:r>
            <a:r>
              <a:rPr lang="en-US" i="1" u="sng" dirty="0" err="1"/>
              <a:t>efikasnost</a:t>
            </a:r>
            <a:r>
              <a:rPr lang="en-US" i="1" u="sng" dirty="0"/>
              <a:t>, </a:t>
            </a:r>
            <a:r>
              <a:rPr lang="en-US" i="1" u="sng" dirty="0" err="1"/>
              <a:t>razvoj</a:t>
            </a:r>
            <a:r>
              <a:rPr lang="en-US" i="1" u="sng" dirty="0"/>
              <a:t> </a:t>
            </a:r>
            <a:r>
              <a:rPr lang="en-US" i="1" u="sng" dirty="0" err="1"/>
              <a:t>i</a:t>
            </a:r>
            <a:r>
              <a:rPr lang="en-US" i="1" u="sng" dirty="0"/>
              <a:t> </a:t>
            </a:r>
            <a:r>
              <a:rPr lang="en-US" i="1" u="sng" dirty="0" err="1"/>
              <a:t>organizacijsko</a:t>
            </a:r>
            <a:r>
              <a:rPr lang="en-US" i="1" u="sng" dirty="0"/>
              <a:t> </a:t>
            </a:r>
            <a:r>
              <a:rPr lang="en-US" i="1" u="sng" dirty="0" err="1"/>
              <a:t>ponašanje</a:t>
            </a:r>
            <a:r>
              <a:rPr lang="en-US" i="1" u="sng" dirty="0"/>
              <a:t> </a:t>
            </a:r>
            <a:r>
              <a:rPr lang="en-US" i="1" u="sng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zasnovano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postavkama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. </a:t>
            </a:r>
            <a:r>
              <a:rPr lang="en-US" dirty="0" err="1"/>
              <a:t>Takvo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da </a:t>
            </a:r>
            <a:r>
              <a:rPr lang="en-US" dirty="0" err="1"/>
              <a:t>spreči</a:t>
            </a:r>
            <a:r>
              <a:rPr lang="en-US" dirty="0"/>
              <a:t>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jednostrane</a:t>
            </a:r>
            <a:r>
              <a:rPr lang="en-US" dirty="0"/>
              <a:t> </a:t>
            </a:r>
            <a:r>
              <a:rPr lang="en-US" dirty="0" err="1"/>
              <a:t>tržišne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9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Važno</a:t>
            </a:r>
            <a:r>
              <a:rPr lang="en-US" dirty="0"/>
              <a:t> je, da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shvati</a:t>
            </a:r>
            <a:r>
              <a:rPr lang="en-US" dirty="0"/>
              <a:t>, </a:t>
            </a:r>
            <a:r>
              <a:rPr lang="en-US" dirty="0" err="1"/>
              <a:t>spozna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prihvati</a:t>
            </a:r>
            <a:r>
              <a:rPr lang="en-US" dirty="0"/>
              <a:t> </a:t>
            </a:r>
            <a:r>
              <a:rPr lang="en-US" dirty="0" err="1"/>
              <a:t>činjenicu</a:t>
            </a:r>
            <a:r>
              <a:rPr lang="en-US" dirty="0"/>
              <a:t>, da </a:t>
            </a:r>
            <a:r>
              <a:rPr lang="en-US" b="1" dirty="0" err="1"/>
              <a:t>konkurentski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otvorena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tržišne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odgovornih</a:t>
            </a:r>
            <a:r>
              <a:rPr lang="en-US" dirty="0"/>
              <a:t> </a:t>
            </a:r>
            <a:r>
              <a:rPr lang="en-US" dirty="0" err="1"/>
              <a:t>tela</a:t>
            </a:r>
            <a:r>
              <a:rPr lang="en-US" dirty="0"/>
              <a:t> u </a:t>
            </a:r>
            <a:r>
              <a:rPr lang="en-US" dirty="0" err="1"/>
              <a:t>državi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b="1" dirty="0" err="1"/>
              <a:t>principi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zasnovani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načela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to:</a:t>
            </a:r>
          </a:p>
          <a:p>
            <a:endParaRPr lang="en-US" dirty="0"/>
          </a:p>
          <a:p>
            <a:r>
              <a:rPr lang="en-US" dirty="0"/>
              <a:t>1.	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slobodne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načela</a:t>
            </a:r>
            <a:r>
              <a:rPr lang="en-US" dirty="0"/>
              <a:t> </a:t>
            </a:r>
            <a:r>
              <a:rPr lang="en-US" dirty="0" err="1"/>
              <a:t>dostignuća</a:t>
            </a:r>
            <a:r>
              <a:rPr lang="en-US" dirty="0"/>
              <a:t> u tome u </a:t>
            </a:r>
            <a:r>
              <a:rPr lang="en-US" dirty="0" err="1"/>
              <a:t>realnoj</a:t>
            </a:r>
            <a:r>
              <a:rPr lang="en-US" dirty="0"/>
              <a:t> </a:t>
            </a:r>
            <a:r>
              <a:rPr lang="en-US" dirty="0" err="1"/>
              <a:t>praksi</a:t>
            </a:r>
            <a:r>
              <a:rPr lang="en-US" dirty="0"/>
              <a:t>,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slobodne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načela</a:t>
            </a:r>
            <a:r>
              <a:rPr lang="en-US" dirty="0"/>
              <a:t> </a:t>
            </a:r>
            <a:r>
              <a:rPr lang="en-US" dirty="0" err="1"/>
              <a:t>jednakih</a:t>
            </a:r>
            <a:r>
              <a:rPr lang="en-US" dirty="0"/>
              <a:t> </a:t>
            </a:r>
            <a:r>
              <a:rPr lang="en-US" dirty="0" err="1"/>
              <a:t>šansi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88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U suštini, pozitivno funkcionisanje tržišne privrede se ogleda kroz realizaciju:</a:t>
            </a:r>
          </a:p>
          <a:p>
            <a:endParaRPr lang="vi-VN" dirty="0"/>
          </a:p>
          <a:p>
            <a:r>
              <a:rPr lang="vi-VN" dirty="0"/>
              <a:t>	dugoročne ekonomske politike, i</a:t>
            </a:r>
          </a:p>
          <a:p>
            <a:r>
              <a:rPr lang="vi-VN" dirty="0"/>
              <a:t>	u najvećoj mogućoj makroekonomsku stabilnost privrede.</a:t>
            </a:r>
          </a:p>
          <a:p>
            <a:endParaRPr lang="vi-VN" dirty="0"/>
          </a:p>
          <a:p>
            <a:r>
              <a:rPr lang="vi-VN" dirty="0"/>
              <a:t>Osnova je, da se te zakonitosti sprovode kroz paradigme nacionalnih i međunarodnih finansijskih tržišta.</a:t>
            </a:r>
          </a:p>
          <a:p>
            <a:r>
              <a:rPr lang="vi-VN" dirty="0"/>
              <a:t> </a:t>
            </a:r>
          </a:p>
          <a:p>
            <a:endParaRPr lang="vi-VN" dirty="0"/>
          </a:p>
          <a:p>
            <a:r>
              <a:rPr lang="vi-VN" dirty="0"/>
              <a:t>Kao najvažnija paradigma tih zakonitosti je: postizanje i ostvarivanje u praksi poverenja inostranih ulaganja u dugoročnu potrošnju na osnovama izgrađenog stabilnog ekonomskog okvira poslovanja u industrijskim preduzećima.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4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4.3	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HIJERARHIJSKA </a:t>
            </a:r>
            <a:r>
              <a:rPr lang="en-US" sz="3600" dirty="0"/>
              <a:t>STRUKTURA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Osnov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funkcionisanje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(</a:t>
            </a:r>
            <a:r>
              <a:rPr lang="en-US" dirty="0" err="1"/>
              <a:t>preduzeća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je </a:t>
            </a:r>
            <a:r>
              <a:rPr lang="en-US" b="1" dirty="0" err="1"/>
              <a:t>hijerarhija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praktično</a:t>
            </a:r>
            <a:r>
              <a:rPr lang="en-US" dirty="0"/>
              <a:t>, </a:t>
            </a:r>
            <a:r>
              <a:rPr lang="en-US" dirty="0" err="1"/>
              <a:t>značenje</a:t>
            </a:r>
            <a:r>
              <a:rPr lang="en-US" dirty="0"/>
              <a:t> </a:t>
            </a:r>
            <a:r>
              <a:rPr lang="en-US" dirty="0" err="1"/>
              <a:t>raspodele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,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starešinstvu</a:t>
            </a:r>
            <a:r>
              <a:rPr lang="en-US" dirty="0"/>
              <a:t> – </a:t>
            </a:r>
            <a:r>
              <a:rPr lang="en-US" dirty="0" err="1"/>
              <a:t>rukovodilaca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rečima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je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celinu</a:t>
            </a:r>
            <a:r>
              <a:rPr lang="en-US" dirty="0"/>
              <a:t>, a ta </a:t>
            </a:r>
            <a:r>
              <a:rPr lang="en-US" dirty="0" err="1"/>
              <a:t>celina</a:t>
            </a:r>
            <a:r>
              <a:rPr lang="en-US" dirty="0"/>
              <a:t> se </a:t>
            </a:r>
            <a:r>
              <a:rPr lang="en-US" dirty="0" err="1"/>
              <a:t>raščlanjava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komponentne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podsisteme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celine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/>
              <a:t>raščlanjavanja</a:t>
            </a:r>
            <a:r>
              <a:rPr lang="en-US" dirty="0"/>
              <a:t> je </a:t>
            </a:r>
            <a:r>
              <a:rPr lang="en-US" dirty="0" err="1"/>
              <a:t>složen</a:t>
            </a:r>
            <a:r>
              <a:rPr lang="en-US" dirty="0"/>
              <a:t> </a:t>
            </a:r>
            <a:r>
              <a:rPr lang="en-US" dirty="0" err="1"/>
              <a:t>višestepeni</a:t>
            </a:r>
            <a:r>
              <a:rPr lang="en-US" dirty="0"/>
              <a:t> </a:t>
            </a:r>
            <a:r>
              <a:rPr lang="en-US" dirty="0" err="1"/>
              <a:t>hijerarhijski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klasičnih</a:t>
            </a:r>
            <a:r>
              <a:rPr lang="en-US" dirty="0"/>
              <a:t> </a:t>
            </a:r>
            <a:r>
              <a:rPr lang="en-US" dirty="0" err="1"/>
              <a:t>teorijskih</a:t>
            </a:r>
            <a:r>
              <a:rPr lang="en-US" dirty="0"/>
              <a:t> </a:t>
            </a:r>
            <a:r>
              <a:rPr lang="en-US" dirty="0" err="1"/>
              <a:t>saznanja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u </a:t>
            </a:r>
            <a:r>
              <a:rPr lang="en-US" dirty="0" err="1"/>
              <a:t>privredi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naročito</a:t>
            </a:r>
            <a:r>
              <a:rPr lang="en-US" dirty="0"/>
              <a:t>,  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polaznih</a:t>
            </a:r>
            <a:r>
              <a:rPr lang="en-US" dirty="0"/>
              <a:t> </a:t>
            </a:r>
            <a:r>
              <a:rPr lang="en-US" dirty="0" err="1"/>
              <a:t>osnova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odredi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efikasan</a:t>
            </a:r>
            <a:r>
              <a:rPr lang="en-US" dirty="0"/>
              <a:t> rad.</a:t>
            </a:r>
          </a:p>
          <a:p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bazičnim</a:t>
            </a:r>
            <a:r>
              <a:rPr lang="en-US" dirty="0"/>
              <a:t> </a:t>
            </a:r>
            <a:r>
              <a:rPr lang="en-US" dirty="0" err="1"/>
              <a:t>osnovama</a:t>
            </a:r>
            <a:r>
              <a:rPr lang="en-US" dirty="0"/>
              <a:t> </a:t>
            </a:r>
            <a:r>
              <a:rPr lang="en-US" dirty="0" err="1"/>
              <a:t>determinisane</a:t>
            </a:r>
            <a:r>
              <a:rPr lang="en-US" dirty="0"/>
              <a:t> </a:t>
            </a:r>
            <a:r>
              <a:rPr lang="en-US" dirty="0" err="1"/>
              <a:t>hijerarhijom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’’</a:t>
            </a:r>
            <a:r>
              <a:rPr lang="en-US" dirty="0" err="1">
                <a:solidFill>
                  <a:srgbClr val="FF0000"/>
                </a:solidFill>
              </a:rPr>
              <a:t>rasponom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menadžmenta</a:t>
            </a:r>
            <a:r>
              <a:rPr lang="en-US" dirty="0">
                <a:solidFill>
                  <a:srgbClr val="FF0000"/>
                </a:solidFill>
              </a:rPr>
              <a:t>’’</a:t>
            </a:r>
            <a:r>
              <a:rPr lang="en-US" dirty="0"/>
              <a:t>, </a:t>
            </a:r>
            <a:r>
              <a:rPr lang="en-US" dirty="0" err="1"/>
              <a:t>formiraju</a:t>
            </a:r>
            <a:r>
              <a:rPr lang="en-US" dirty="0"/>
              <a:t> se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organizacijskih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17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 </a:t>
            </a:r>
            <a:r>
              <a:rPr lang="en-US" dirty="0" err="1"/>
              <a:t>teoriji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praksi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karakteristično</a:t>
            </a:r>
            <a:r>
              <a:rPr lang="en-US" dirty="0"/>
              <a:t> je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(</a:t>
            </a:r>
            <a:r>
              <a:rPr lang="en-US" dirty="0" err="1"/>
              <a:t>tipova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) </a:t>
            </a:r>
            <a:r>
              <a:rPr lang="en-US" dirty="0" err="1"/>
              <a:t>organizacijskih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, </a:t>
            </a:r>
            <a:r>
              <a:rPr lang="en-US" dirty="0" err="1"/>
              <a:t>gledano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hijerarhiji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to):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L</a:t>
            </a:r>
            <a:r>
              <a:rPr lang="en-US" dirty="0" err="1" smtClean="0"/>
              <a:t>inijski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Hijerarhijski</a:t>
            </a:r>
            <a:r>
              <a:rPr lang="en-US" dirty="0" smtClean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funkcijama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Linijsko-štabski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Funkcionalni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Linijski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funkcionalno-štapski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Linijski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funkcionalno-štapski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kolegijalnim</a:t>
            </a:r>
            <a:r>
              <a:rPr lang="en-US" dirty="0"/>
              <a:t> </a:t>
            </a:r>
            <a:r>
              <a:rPr lang="en-US" dirty="0" err="1"/>
              <a:t>organom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2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1.	Linijski tip organizacijske strukture</a:t>
            </a:r>
          </a:p>
          <a:p>
            <a:endParaRPr lang="vi-VN" dirty="0"/>
          </a:p>
          <a:p>
            <a:r>
              <a:rPr lang="vi-VN" dirty="0"/>
              <a:t>Linijski tip organizacijske strukture često teoretičari i praktičari </a:t>
            </a:r>
            <a:r>
              <a:rPr lang="vi-VN" dirty="0" smtClean="0"/>
              <a:t>nazivaju</a:t>
            </a:r>
            <a:r>
              <a:rPr lang="sr-Latn-RS" dirty="0" smtClean="0"/>
              <a:t> </a:t>
            </a:r>
            <a:r>
              <a:rPr lang="vi-VN" dirty="0" smtClean="0"/>
              <a:t>„</a:t>
            </a:r>
            <a:r>
              <a:rPr lang="vi-VN" dirty="0" smtClean="0">
                <a:solidFill>
                  <a:srgbClr val="FF0000"/>
                </a:solidFill>
              </a:rPr>
              <a:t>vojnički </a:t>
            </a:r>
            <a:r>
              <a:rPr lang="vi-VN" dirty="0">
                <a:solidFill>
                  <a:srgbClr val="FF0000"/>
                </a:solidFill>
              </a:rPr>
              <a:t>tip</a:t>
            </a:r>
            <a:r>
              <a:rPr lang="vi-VN" dirty="0"/>
              <a:t>“. Karakteristike ovog tipa strukture su determinisane neposrednom podređenju nižih menadžera nadređenim menadžerima i generalnom direktoru.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Osnovna uloga i zadaci podređenih je: kontrola, praćenje, ovlašćenje i odgovornost za kvalitetno izvršavanje postavljenih zadataka. </a:t>
            </a:r>
            <a:endParaRPr lang="sr-Latn-RS" dirty="0" smtClean="0"/>
          </a:p>
          <a:p>
            <a:r>
              <a:rPr lang="vi-VN" dirty="0" smtClean="0"/>
              <a:t>U </a:t>
            </a:r>
            <a:r>
              <a:rPr lang="vi-VN" dirty="0"/>
              <a:t>pitanju su zastupljenosti linijske strukture, hijerarhijske strukture i međuljudskih odnosa na svim menadžerskim nivoima preduzeća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44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9"/>
            <a:ext cx="7056784" cy="355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2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2.	Hijerarhijski tip organizacijske strukture po </a:t>
            </a:r>
            <a:r>
              <a:rPr lang="pl-PL" dirty="0" smtClean="0"/>
              <a:t>funkcijama</a:t>
            </a:r>
            <a:endParaRPr lang="en-US" dirty="0" smtClean="0"/>
          </a:p>
          <a:p>
            <a:r>
              <a:rPr lang="en-US" dirty="0" err="1"/>
              <a:t>Hijerarhijski</a:t>
            </a:r>
            <a:r>
              <a:rPr lang="en-US" dirty="0"/>
              <a:t> tip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funkcijama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raspodelu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grupama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srodnih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poslova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reč</a:t>
            </a:r>
            <a:r>
              <a:rPr lang="en-US" dirty="0"/>
              <a:t> je o </a:t>
            </a:r>
            <a:r>
              <a:rPr lang="en-US" dirty="0" err="1"/>
              <a:t>raspodeli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funkcijama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najvišem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postavljenih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,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poslovno-proizvodni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ispitivanje</a:t>
            </a:r>
            <a:r>
              <a:rPr lang="en-US" dirty="0"/>
              <a:t>,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kontrolisanje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domenu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ta </a:t>
            </a:r>
            <a:r>
              <a:rPr lang="en-US" dirty="0" err="1"/>
              <a:t>kontrolisanja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ovlašćenja</a:t>
            </a:r>
            <a:r>
              <a:rPr lang="en-US" dirty="0"/>
              <a:t> </a:t>
            </a:r>
            <a:r>
              <a:rPr lang="en-US" dirty="0" err="1"/>
              <a:t>dodeljena</a:t>
            </a:r>
            <a:r>
              <a:rPr lang="en-US" dirty="0"/>
              <a:t> </a:t>
            </a:r>
            <a:r>
              <a:rPr lang="en-US" dirty="0" err="1"/>
              <a:t>linijskim</a:t>
            </a:r>
            <a:r>
              <a:rPr lang="en-US" dirty="0"/>
              <a:t> </a:t>
            </a:r>
            <a:r>
              <a:rPr lang="en-US" dirty="0" err="1"/>
              <a:t>menadžerima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 smtClean="0"/>
              <a:t>šta</a:t>
            </a:r>
            <a:r>
              <a:rPr lang="sr-Latn-RS" dirty="0" smtClean="0"/>
              <a:t>b</a:t>
            </a:r>
            <a:r>
              <a:rPr lang="en-US" dirty="0" err="1" smtClean="0"/>
              <a:t>skih</a:t>
            </a:r>
            <a:r>
              <a:rPr lang="en-US" dirty="0" smtClean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3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,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problematike</a:t>
            </a:r>
            <a:r>
              <a:rPr lang="en-US" dirty="0"/>
              <a:t>, </a:t>
            </a:r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pojmovi</a:t>
            </a:r>
            <a:r>
              <a:rPr lang="en-US" dirty="0"/>
              <a:t>:</a:t>
            </a:r>
          </a:p>
          <a:p>
            <a:r>
              <a:rPr lang="en-US" dirty="0" err="1"/>
              <a:t>makro</a:t>
            </a:r>
            <a:r>
              <a:rPr lang="en-US" dirty="0"/>
              <a:t>, </a:t>
            </a:r>
            <a:r>
              <a:rPr lang="en-US" dirty="0" err="1"/>
              <a:t>mezo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organizacijska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~	Pod </a:t>
            </a:r>
            <a:r>
              <a:rPr lang="en-US" dirty="0" err="1">
                <a:solidFill>
                  <a:srgbClr val="FF0000"/>
                </a:solidFill>
              </a:rPr>
              <a:t>Makroorganizacijskom</a:t>
            </a:r>
            <a:r>
              <a:rPr lang="en-US" dirty="0"/>
              <a:t> </a:t>
            </a:r>
            <a:r>
              <a:rPr lang="en-US" dirty="0" err="1"/>
              <a:t>strukturom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se </a:t>
            </a:r>
            <a:r>
              <a:rPr lang="en-US" dirty="0" err="1"/>
              <a:t>organizacijska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organizacijskih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formacija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~	</a:t>
            </a:r>
            <a:r>
              <a:rPr lang="en-US" dirty="0" err="1">
                <a:solidFill>
                  <a:srgbClr val="FF0000"/>
                </a:solidFill>
              </a:rPr>
              <a:t>Mezoorganizacijska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hijerarhiji</a:t>
            </a:r>
            <a:r>
              <a:rPr lang="en-US" dirty="0"/>
              <a:t> ide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organizacijskim</a:t>
            </a:r>
            <a:r>
              <a:rPr lang="en-US" dirty="0"/>
              <a:t> </a:t>
            </a:r>
            <a:r>
              <a:rPr lang="en-US" dirty="0" err="1"/>
              <a:t>formacijama</a:t>
            </a:r>
            <a:r>
              <a:rPr lang="en-US" dirty="0"/>
              <a:t> </a:t>
            </a:r>
            <a:r>
              <a:rPr lang="en-US" dirty="0" err="1"/>
              <a:t>funkcijama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(</a:t>
            </a:r>
            <a:r>
              <a:rPr lang="en-US" dirty="0" err="1"/>
              <a:t>sektori</a:t>
            </a:r>
            <a:r>
              <a:rPr lang="en-US" dirty="0"/>
              <a:t>, </a:t>
            </a:r>
            <a:r>
              <a:rPr lang="en-US" dirty="0" err="1"/>
              <a:t>službe</a:t>
            </a:r>
            <a:r>
              <a:rPr lang="en-US" dirty="0"/>
              <a:t>, </a:t>
            </a:r>
            <a:r>
              <a:rPr lang="en-US" dirty="0" err="1"/>
              <a:t>pogoni</a:t>
            </a:r>
            <a:r>
              <a:rPr lang="en-US" dirty="0"/>
              <a:t> </a:t>
            </a:r>
            <a:r>
              <a:rPr lang="en-US" dirty="0" err="1"/>
              <a:t>radionice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organizacijskim</a:t>
            </a:r>
            <a:r>
              <a:rPr lang="en-US" dirty="0"/>
              <a:t> </a:t>
            </a:r>
            <a:r>
              <a:rPr lang="en-US" dirty="0" err="1"/>
              <a:t>strukturama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~	</a:t>
            </a:r>
            <a:r>
              <a:rPr lang="en-US" dirty="0" err="1">
                <a:solidFill>
                  <a:srgbClr val="FF0000"/>
                </a:solidFill>
              </a:rPr>
              <a:t>Mikroorganizacijska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ide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organizacijskim</a:t>
            </a:r>
            <a:r>
              <a:rPr lang="en-US" dirty="0"/>
              <a:t> </a:t>
            </a:r>
            <a:r>
              <a:rPr lang="en-US" dirty="0" err="1"/>
              <a:t>formacijama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2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72808" cy="363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4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3.	</a:t>
            </a:r>
            <a:r>
              <a:rPr lang="en-US" dirty="0" err="1"/>
              <a:t>Linijsko-štabski</a:t>
            </a:r>
            <a:r>
              <a:rPr lang="en-US" dirty="0"/>
              <a:t> tip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srukture</a:t>
            </a:r>
            <a:endParaRPr lang="en-US" dirty="0"/>
          </a:p>
          <a:p>
            <a:endParaRPr lang="en-US" dirty="0"/>
          </a:p>
          <a:p>
            <a:r>
              <a:rPr lang="vi-VN" dirty="0"/>
              <a:t>Linijsko-štabski tip se najčešće sreće u praksi organizacijskih struktura u onim preduzećima koja proizvode radne predmete složenih oblika. </a:t>
            </a:r>
            <a:endParaRPr lang="sr-Latn-RS" dirty="0" smtClean="0"/>
          </a:p>
          <a:p>
            <a:r>
              <a:rPr lang="vi-VN" dirty="0" smtClean="0"/>
              <a:t>Takve </a:t>
            </a:r>
            <a:r>
              <a:rPr lang="vi-VN" dirty="0"/>
              <a:t>strukture, konstrukcije i forme proizvoda zahtevaju organizovanje i obezbeđivanje specijalno obučenih radnika do čak, specijalizovanja određenih poslova koje će u celini, kao specijalizovano odeljenje izvršavati najsloženije radne zadatke.</a:t>
            </a:r>
          </a:p>
          <a:p>
            <a:endParaRPr lang="vi-VN" dirty="0"/>
          </a:p>
          <a:p>
            <a:r>
              <a:rPr lang="vi-VN" dirty="0"/>
              <a:t>Zaposleni na tim radnim zadacima pomažu drugim zaposlenima, linijskim izvođačima zadataka u vidu: timskog rada i </a:t>
            </a:r>
            <a:r>
              <a:rPr lang="vi-VN" dirty="0" smtClean="0"/>
              <a:t>konsultativni</a:t>
            </a:r>
            <a:r>
              <a:rPr lang="sr-Latn-RS" dirty="0" smtClean="0"/>
              <a:t>m</a:t>
            </a:r>
            <a:r>
              <a:rPr lang="vi-VN" dirty="0" smtClean="0"/>
              <a:t> </a:t>
            </a:r>
            <a:r>
              <a:rPr lang="vi-VN" dirty="0"/>
              <a:t>savetima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4.	</a:t>
            </a:r>
            <a:r>
              <a:rPr lang="pl-PL" dirty="0" smtClean="0"/>
              <a:t>Funkcionalni </a:t>
            </a:r>
            <a:r>
              <a:rPr lang="pl-PL" dirty="0"/>
              <a:t>tip organizacijske </a:t>
            </a:r>
            <a:r>
              <a:rPr lang="pl-PL" dirty="0" smtClean="0"/>
              <a:t>strukture</a:t>
            </a:r>
            <a:endParaRPr lang="en-US" dirty="0" smtClean="0"/>
          </a:p>
          <a:p>
            <a:r>
              <a:rPr lang="vi-VN" dirty="0"/>
              <a:t>Funkcionalni tip organizacijske strukture za polaznu osnovu ima Taylor- ov model koji je prvenstveno orijentisan na podelu rada i organizovanje u funkciji rukovođenja. </a:t>
            </a:r>
            <a:endParaRPr lang="sr-Latn-RS" dirty="0" smtClean="0"/>
          </a:p>
          <a:p>
            <a:endParaRPr lang="sr-Latn-RS" dirty="0" smtClean="0"/>
          </a:p>
          <a:p>
            <a:r>
              <a:rPr lang="vi-VN" dirty="0" smtClean="0"/>
              <a:t>Veliki </a:t>
            </a:r>
            <a:r>
              <a:rPr lang="vi-VN" dirty="0"/>
              <a:t>značaj ovog modela je dat, izvođenju radnih zadataka u radionicama, gde je: funkcionalno grupisanje jedinica i gde je </a:t>
            </a:r>
            <a:r>
              <a:rPr lang="vi-VN" dirty="0" smtClean="0"/>
              <a:t>šta</a:t>
            </a:r>
            <a:r>
              <a:rPr lang="sr-Latn-RS" dirty="0" smtClean="0"/>
              <a:t>b</a:t>
            </a:r>
            <a:r>
              <a:rPr lang="vi-VN" dirty="0" smtClean="0"/>
              <a:t>sko-linijski </a:t>
            </a:r>
            <a:r>
              <a:rPr lang="vi-VN" dirty="0"/>
              <a:t>sistem rukovođenja. </a:t>
            </a:r>
            <a:endParaRPr lang="sr-Latn-RS" dirty="0" smtClean="0"/>
          </a:p>
          <a:p>
            <a:endParaRPr lang="sr-Latn-RS" dirty="0" smtClean="0"/>
          </a:p>
          <a:p>
            <a:r>
              <a:rPr lang="vi-VN" dirty="0" smtClean="0"/>
              <a:t>Podela </a:t>
            </a:r>
            <a:r>
              <a:rPr lang="vi-VN" dirty="0"/>
              <a:t>radnih zadataka realizuje se po srodnim funkcijama. Nosioci ovlašćenja po određenim grupama srodnih poslova imaju uvid u realizaciju tih poslova i oni pružaju pomoć menadžerima drugih oganizacijskih jedinica.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77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Praktično to znači, da na prvom organizacionom nivou, ispod vrha rukovodstva u preduzeću tj. generalnog direktora, formiraju se potrebne oblasti rada i procesa primenom kriterijuma funkcije – procesa rada. </a:t>
            </a:r>
            <a:endParaRPr lang="sr-Latn-RS" dirty="0" smtClean="0"/>
          </a:p>
          <a:p>
            <a:r>
              <a:rPr lang="vi-VN" dirty="0" smtClean="0"/>
              <a:t>Sistem </a:t>
            </a:r>
            <a:r>
              <a:rPr lang="vi-VN" dirty="0"/>
              <a:t>rukovođenja karakteriše jednolinijski i višelinijski  raspon  menadžmenta </a:t>
            </a:r>
            <a:r>
              <a:rPr lang="vi-VN" dirty="0" smtClean="0"/>
              <a:t>na</a:t>
            </a:r>
            <a:r>
              <a:rPr lang="sr-Latn-RS" dirty="0" smtClean="0"/>
              <a:t> </a:t>
            </a:r>
            <a:r>
              <a:rPr lang="vi-VN" dirty="0" smtClean="0"/>
              <a:t>hijerarhijskim </a:t>
            </a:r>
            <a:r>
              <a:rPr lang="vi-VN" dirty="0"/>
              <a:t>odnosima obaveza i odgovornosti. </a:t>
            </a:r>
            <a:endParaRPr lang="sr-Latn-RS" dirty="0" smtClean="0"/>
          </a:p>
          <a:p>
            <a:r>
              <a:rPr lang="vi-VN" dirty="0" smtClean="0"/>
              <a:t>Primenu </a:t>
            </a:r>
            <a:r>
              <a:rPr lang="vi-VN" dirty="0"/>
              <a:t>nalazi u malim preduzećima, relativno skoro formiranim preduzećima, kao i preduzećima koja ne sprovode diversifikaciju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82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44" y="2323808"/>
            <a:ext cx="4895512" cy="307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5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5.	Linijski i </a:t>
            </a:r>
            <a:r>
              <a:rPr lang="pl-PL" dirty="0" smtClean="0"/>
              <a:t>funkcionalno-štabski </a:t>
            </a:r>
            <a:r>
              <a:rPr lang="pl-PL" dirty="0"/>
              <a:t>tip organizacijske strukture</a:t>
            </a:r>
          </a:p>
          <a:p>
            <a:endParaRPr lang="pl-PL" dirty="0"/>
          </a:p>
          <a:p>
            <a:r>
              <a:rPr lang="en-US" dirty="0" err="1"/>
              <a:t>Linijski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funkcionalno-šta</a:t>
            </a:r>
            <a:r>
              <a:rPr lang="sr-Latn-RS" dirty="0" smtClean="0"/>
              <a:t>b</a:t>
            </a:r>
            <a:r>
              <a:rPr lang="en-US" dirty="0" smtClean="0"/>
              <a:t>ski </a:t>
            </a:r>
            <a:r>
              <a:rPr lang="en-US" dirty="0"/>
              <a:t>tip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u </a:t>
            </a:r>
            <a:r>
              <a:rPr lang="en-US" dirty="0" err="1"/>
              <a:t>složenim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celine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formiraju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je </a:t>
            </a:r>
            <a:r>
              <a:rPr lang="en-US" dirty="0" err="1"/>
              <a:t>velika</a:t>
            </a:r>
            <a:r>
              <a:rPr lang="en-US" dirty="0"/>
              <a:t>,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ovlašćenja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grupama</a:t>
            </a:r>
            <a:r>
              <a:rPr lang="en-US" dirty="0"/>
              <a:t> </a:t>
            </a:r>
            <a:r>
              <a:rPr lang="en-US" dirty="0" err="1"/>
              <a:t>srodnih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. 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formiraju</a:t>
            </a:r>
            <a:r>
              <a:rPr lang="en-US" dirty="0"/>
              <a:t> se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sledećem</a:t>
            </a:r>
            <a:r>
              <a:rPr lang="en-US" dirty="0"/>
              <a:t> </a:t>
            </a:r>
            <a:r>
              <a:rPr lang="en-US" dirty="0" err="1"/>
              <a:t>višem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pogonu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74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Nadređenost poslova se sprovodi na bazi linijskih odnosa. To doprinosi uspešnom funkcionisanju drugih funkcionalnih odnosa između ostalih organizacijskih jedinica u preduzeću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30" y="1600200"/>
            <a:ext cx="479893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78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6.	</a:t>
            </a:r>
            <a:r>
              <a:rPr lang="en-US" dirty="0" err="1"/>
              <a:t>Linijski</a:t>
            </a:r>
            <a:r>
              <a:rPr lang="en-US" dirty="0"/>
              <a:t> </a:t>
            </a:r>
            <a:r>
              <a:rPr lang="en-US" dirty="0" err="1" smtClean="0"/>
              <a:t>funkcionalno-šta</a:t>
            </a:r>
            <a:r>
              <a:rPr lang="sr-Latn-RS" dirty="0" smtClean="0"/>
              <a:t>b</a:t>
            </a:r>
            <a:r>
              <a:rPr lang="en-US" dirty="0" smtClean="0"/>
              <a:t>ski </a:t>
            </a:r>
            <a:r>
              <a:rPr lang="en-US" dirty="0"/>
              <a:t>tip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kolegijalnim</a:t>
            </a:r>
            <a:r>
              <a:rPr lang="en-US" dirty="0"/>
              <a:t> </a:t>
            </a:r>
            <a:r>
              <a:rPr lang="en-US" dirty="0" err="1" smtClean="0"/>
              <a:t>organom</a:t>
            </a:r>
            <a:endParaRPr lang="en-US" dirty="0" smtClean="0"/>
          </a:p>
          <a:p>
            <a:r>
              <a:rPr lang="vi-VN" dirty="0"/>
              <a:t>Linijski </a:t>
            </a:r>
            <a:r>
              <a:rPr lang="vi-VN" dirty="0" smtClean="0"/>
              <a:t>funkcionalno-šta</a:t>
            </a:r>
            <a:r>
              <a:rPr lang="sr-Latn-RS" dirty="0" smtClean="0"/>
              <a:t>b</a:t>
            </a:r>
            <a:r>
              <a:rPr lang="vi-VN" dirty="0" smtClean="0"/>
              <a:t>ski </a:t>
            </a:r>
            <a:r>
              <a:rPr lang="vi-VN" dirty="0"/>
              <a:t>tip sa kolegijalnim organom je karakterističan po svom funkcionalnom delovanju. </a:t>
            </a:r>
            <a:endParaRPr lang="sr-Latn-RS" dirty="0" smtClean="0"/>
          </a:p>
          <a:p>
            <a:r>
              <a:rPr lang="vi-VN" dirty="0" smtClean="0"/>
              <a:t>Ima </a:t>
            </a:r>
            <a:r>
              <a:rPr lang="vi-VN" dirty="0"/>
              <a:t>primenu kod rešavanja problema koji nastaju kod linijskog i </a:t>
            </a:r>
            <a:r>
              <a:rPr lang="vi-VN" dirty="0" smtClean="0"/>
              <a:t>funkcionalno-šta</a:t>
            </a:r>
            <a:r>
              <a:rPr lang="sr-Latn-RS" dirty="0" smtClean="0"/>
              <a:t>b</a:t>
            </a:r>
            <a:r>
              <a:rPr lang="vi-VN" dirty="0" smtClean="0"/>
              <a:t>skog </a:t>
            </a:r>
            <a:r>
              <a:rPr lang="vi-VN" dirty="0"/>
              <a:t>tipa raspodele poslova. </a:t>
            </a:r>
            <a:endParaRPr lang="sr-Latn-RS" dirty="0" smtClean="0"/>
          </a:p>
          <a:p>
            <a:r>
              <a:rPr lang="vi-VN" dirty="0" smtClean="0"/>
              <a:t>U </a:t>
            </a:r>
            <a:r>
              <a:rPr lang="vi-VN" dirty="0"/>
              <a:t>pitanju je, usklađivanje delova koji regulišu rast i obim poslova kao i njihovu složenost. Kolegijalni organ može da omogući ostvarivanje efikasnije komunikacije i koordinacije različitih aktera poslova u preduzeću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7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pl-PL" sz="2400" dirty="0" smtClean="0"/>
              <a:t>A</a:t>
            </a:r>
            <a:r>
              <a:rPr lang="pl-PL" sz="2400" dirty="0"/>
              <a:t>. Pojam raspona menadžmenta (raspon kontrole)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Raspon menadžmenta, odnosno raspon (komandovanja) ima značajnu ulogu kod definisanja broja potčinjenih izvršioca koji odgovaraju samo jednom menadžeru.</a:t>
            </a:r>
          </a:p>
          <a:p>
            <a:r>
              <a:rPr lang="vi-VN" dirty="0"/>
              <a:t>U praksi, najbolje rezultate ostvaruje menadžer kome su dodeljeni 6 potčinjenih ili podređenih izvršioca. </a:t>
            </a:r>
            <a:endParaRPr lang="sr-Latn-RS" dirty="0" smtClean="0"/>
          </a:p>
          <a:p>
            <a:r>
              <a:rPr lang="vi-VN" dirty="0" smtClean="0"/>
              <a:t>Veći </a:t>
            </a:r>
            <a:r>
              <a:rPr lang="vi-VN" dirty="0"/>
              <a:t>broj je teško nadgledati i </a:t>
            </a:r>
            <a:r>
              <a:rPr lang="vi-VN" dirty="0" smtClean="0"/>
              <a:t>kontrolisati</a:t>
            </a:r>
            <a:r>
              <a:rPr lang="sr-Latn-RS" dirty="0" smtClean="0"/>
              <a:t> </a:t>
            </a:r>
            <a:r>
              <a:rPr lang="vi-VN" dirty="0" smtClean="0"/>
              <a:t>kod </a:t>
            </a:r>
            <a:r>
              <a:rPr lang="vi-VN" dirty="0"/>
              <a:t>praćenja rezultata izvršavanja radnih zadataka. Manji raspon kontrole može loše da utiče na ukupne rezultate uspeha radnika u smislu demotivacije za rad.</a:t>
            </a:r>
          </a:p>
          <a:p>
            <a:r>
              <a:rPr lang="vi-VN" dirty="0"/>
              <a:t>Suština je, da raspon kontrole opredeljuje složenost poslova, prirodu posla, obrazovanje, kompetentnost   i dr. U preduzećima raspon kontrole se kreće i do 40 zaposlenih.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8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Stručnjaci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iskustvom</a:t>
            </a:r>
            <a:r>
              <a:rPr lang="en-US" dirty="0"/>
              <a:t> u </a:t>
            </a:r>
            <a:r>
              <a:rPr lang="en-US" dirty="0" err="1"/>
              <a:t>privrednim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r>
              <a:rPr lang="en-US" dirty="0"/>
              <a:t> </a:t>
            </a:r>
            <a:r>
              <a:rPr lang="en-US" dirty="0" err="1"/>
              <a:t>ističu</a:t>
            </a:r>
            <a:r>
              <a:rPr lang="en-US" dirty="0"/>
              <a:t>, da je </a:t>
            </a:r>
            <a:r>
              <a:rPr lang="en-US" dirty="0" err="1"/>
              <a:t>najefikasnije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rešenje</a:t>
            </a:r>
            <a:r>
              <a:rPr lang="en-US" dirty="0"/>
              <a:t> da se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oblikovanju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započinje</a:t>
            </a:r>
            <a:r>
              <a:rPr lang="en-US" dirty="0"/>
              <a:t> od </a:t>
            </a:r>
            <a:r>
              <a:rPr lang="en-US" dirty="0" err="1">
                <a:solidFill>
                  <a:srgbClr val="FF0000"/>
                </a:solidFill>
              </a:rPr>
              <a:t>mikro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mezo</a:t>
            </a:r>
            <a:r>
              <a:rPr lang="en-US" dirty="0"/>
              <a:t> do </a:t>
            </a:r>
            <a:r>
              <a:rPr lang="en-US" dirty="0" err="1">
                <a:solidFill>
                  <a:srgbClr val="FF0000"/>
                </a:solidFill>
              </a:rPr>
              <a:t>makro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8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/>
              <a:t>Kod funkcionisanja organizacijske strukture važno je istaći da: smanjen raspon kontrole može da funkcioniše uspešno od </a:t>
            </a:r>
            <a:r>
              <a:rPr lang="vi-VN" dirty="0">
                <a:solidFill>
                  <a:srgbClr val="FF0000"/>
                </a:solidFill>
              </a:rPr>
              <a:t>visoke prema ravnoj.</a:t>
            </a:r>
            <a:r>
              <a:rPr lang="vi-VN" dirty="0"/>
              <a:t> </a:t>
            </a:r>
            <a:endParaRPr lang="sr-Latn-RS" dirty="0" smtClean="0"/>
          </a:p>
          <a:p>
            <a:r>
              <a:rPr lang="vi-VN" dirty="0" smtClean="0"/>
              <a:t>Kod </a:t>
            </a:r>
            <a:r>
              <a:rPr lang="vi-VN" dirty="0" smtClean="0">
                <a:solidFill>
                  <a:srgbClr val="FF0000"/>
                </a:solidFill>
              </a:rPr>
              <a:t>visoke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(duboke</a:t>
            </a:r>
            <a:r>
              <a:rPr lang="vi-VN" dirty="0">
                <a:solidFill>
                  <a:srgbClr val="FF0000"/>
                </a:solidFill>
              </a:rPr>
              <a:t>) </a:t>
            </a:r>
            <a:r>
              <a:rPr lang="vi-VN" dirty="0"/>
              <a:t>organizacijske strukture, nalazi se visok broj nivoa između, top menadžmenta i najnižih </a:t>
            </a:r>
            <a:r>
              <a:rPr lang="vi-VN" dirty="0" smtClean="0"/>
              <a:t>nivoa</a:t>
            </a:r>
            <a:r>
              <a:rPr lang="sr-Latn-RS" dirty="0" smtClean="0"/>
              <a:t>.</a:t>
            </a:r>
          </a:p>
          <a:p>
            <a:r>
              <a:rPr lang="vi-VN" dirty="0" smtClean="0"/>
              <a:t>Dugačak </a:t>
            </a:r>
            <a:r>
              <a:rPr lang="vi-VN" dirty="0"/>
              <a:t>lanac komandovanja može da stvara probleme kod sporog reagovanja kada je potrebno brzo sprovesti promene prema okruženju.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6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/>
              <a:t>Drugi oblik raspona kontrole se izvodi prema tzv. </a:t>
            </a:r>
            <a:r>
              <a:rPr lang="vi-VN" dirty="0">
                <a:solidFill>
                  <a:srgbClr val="FF0000"/>
                </a:solidFill>
              </a:rPr>
              <a:t>plitkoj strukturi</a:t>
            </a:r>
            <a:r>
              <a:rPr lang="vi-VN" dirty="0"/>
              <a:t>. Primenjuje se širi raspon kontrole koji je karakterističan po manjem broju nivoa između top menadžmenta i najnižih menadžerskih nivoa.</a:t>
            </a:r>
          </a:p>
          <a:p>
            <a:endParaRPr lang="vi-VN" dirty="0"/>
          </a:p>
          <a:p>
            <a:r>
              <a:rPr lang="vi-VN" dirty="0"/>
              <a:t>Odluke se donose brzo, racionalno, fleksibilno, ovlašćenja zaposlenih su veća, odnos sa kupcima je bliskiji (Slika 12).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22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96" y="2265891"/>
            <a:ext cx="5255207" cy="31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4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JAPANSKI </a:t>
            </a:r>
            <a:r>
              <a:rPr lang="en-US" sz="2800" dirty="0"/>
              <a:t>MENADŽMENT I ORGANIZACIJA – NOVI PRISTUP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Japanski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konceptu</a:t>
            </a:r>
            <a:r>
              <a:rPr lang="en-US" dirty="0"/>
              <a:t> ne </a:t>
            </a:r>
            <a:r>
              <a:rPr lang="en-US" dirty="0" err="1"/>
              <a:t>zastupa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 </a:t>
            </a:r>
            <a:r>
              <a:rPr lang="en-US" dirty="0" err="1"/>
              <a:t>klasične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tradicionalne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organizacioni</a:t>
            </a:r>
            <a:r>
              <a:rPr lang="en-US" dirty="0"/>
              <a:t> </a:t>
            </a:r>
            <a:r>
              <a:rPr lang="en-US" dirty="0" err="1"/>
              <a:t>tokovi</a:t>
            </a:r>
            <a:r>
              <a:rPr lang="en-US" dirty="0"/>
              <a:t> </a:t>
            </a:r>
            <a:r>
              <a:rPr lang="en-US" dirty="0" err="1"/>
              <a:t>idu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odozgo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prema</a:t>
            </a:r>
            <a:r>
              <a:rPr lang="en-US" dirty="0">
                <a:solidFill>
                  <a:srgbClr val="FF0000"/>
                </a:solidFill>
              </a:rPr>
              <a:t> dole - top-down.</a:t>
            </a:r>
          </a:p>
          <a:p>
            <a:endParaRPr lang="en-US" dirty="0"/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od </a:t>
            </a:r>
            <a:r>
              <a:rPr lang="en-US" dirty="0" err="1"/>
              <a:t>Japana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u SAD-u se </a:t>
            </a:r>
            <a:r>
              <a:rPr lang="en-US" dirty="0" err="1"/>
              <a:t>zastupaju</a:t>
            </a:r>
            <a:r>
              <a:rPr lang="en-US" dirty="0"/>
              <a:t> </a:t>
            </a:r>
            <a:r>
              <a:rPr lang="en-US" dirty="0" err="1"/>
              <a:t>teze</a:t>
            </a:r>
            <a:r>
              <a:rPr lang="en-US" dirty="0"/>
              <a:t> </a:t>
            </a:r>
            <a:r>
              <a:rPr lang="en-US" dirty="0" err="1"/>
              <a:t>istaknutog</a:t>
            </a:r>
            <a:r>
              <a:rPr lang="en-US" dirty="0"/>
              <a:t> </a:t>
            </a:r>
            <a:r>
              <a:rPr lang="en-US" dirty="0" err="1"/>
              <a:t>teoretičara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praktičara</a:t>
            </a:r>
            <a:r>
              <a:rPr lang="en-US" dirty="0"/>
              <a:t> </a:t>
            </a:r>
            <a:r>
              <a:rPr lang="en-US" dirty="0" err="1"/>
              <a:t>F.Tejlor</a:t>
            </a:r>
            <a:r>
              <a:rPr lang="en-US" dirty="0"/>
              <a:t> - a,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ostvarivanja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produktivnosti</a:t>
            </a:r>
            <a:r>
              <a:rPr lang="en-US" dirty="0"/>
              <a:t> u </a:t>
            </a:r>
            <a:r>
              <a:rPr lang="en-US" dirty="0" err="1"/>
              <a:t>kompanijama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2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dirty="0"/>
              <a:t>Nova organizacija u Japanu temelji se na neformalnoj i matričnoj</a:t>
            </a:r>
          </a:p>
          <a:p>
            <a:r>
              <a:rPr lang="vi-VN" dirty="0"/>
              <a:t>organizaciji sa što manje dokumenata, ali efikasnih. Osnovne karakteristike ove tzv. organizacije bez granica su:</a:t>
            </a:r>
          </a:p>
          <a:p>
            <a:endParaRPr lang="vi-VN" dirty="0"/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kupac </a:t>
            </a:r>
            <a:r>
              <a:rPr lang="vi-VN" dirty="0"/>
              <a:t>je u centru pažnje za proizvođača, i to na relaciji od </a:t>
            </a:r>
            <a:r>
              <a:rPr lang="sr-Latn-RS" dirty="0" smtClean="0"/>
              <a:t>    </a:t>
            </a:r>
            <a:r>
              <a:rPr lang="vi-VN" dirty="0" smtClean="0"/>
              <a:t>porudžbine </a:t>
            </a:r>
            <a:r>
              <a:rPr lang="vi-VN" dirty="0"/>
              <a:t>do isporuke,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stručne </a:t>
            </a:r>
            <a:r>
              <a:rPr lang="vi-VN" dirty="0"/>
              <a:t>kompetencije su dobile na širini i značaju,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inicijativa </a:t>
            </a:r>
            <a:r>
              <a:rPr lang="vi-VN" dirty="0"/>
              <a:t>svih pojedinaca za rad u timu u internom okruženju,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praćenje </a:t>
            </a:r>
            <a:r>
              <a:rPr lang="vi-VN" dirty="0"/>
              <a:t>i kontrola svih procesa od početka do kraja,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svesno </a:t>
            </a:r>
            <a:r>
              <a:rPr lang="vi-VN" dirty="0"/>
              <a:t>prilaženje zaposlenih svojim odgovornostima,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fleksibilnost </a:t>
            </a:r>
            <a:r>
              <a:rPr lang="vi-VN" dirty="0"/>
              <a:t>na promene,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decentralizacija </a:t>
            </a:r>
            <a:r>
              <a:rPr lang="vi-VN" dirty="0"/>
              <a:t>u donošenju odluka,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samo </a:t>
            </a:r>
            <a:r>
              <a:rPr lang="vi-VN" dirty="0"/>
              <a:t>poverenje u sposobnosti,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zadovoljstvo </a:t>
            </a:r>
            <a:r>
              <a:rPr lang="vi-VN" dirty="0"/>
              <a:t>na radu,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motivacija </a:t>
            </a:r>
            <a:r>
              <a:rPr lang="vi-VN" dirty="0"/>
              <a:t>zaposlenih i dr.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77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vi-VN" dirty="0"/>
              <a:t>Proces odlučivanja u menadžmentu se realizuje efikasno kroz aktivnosti, i svodi na decentralizovane postupke koje imaju prednosti u sledećem:</a:t>
            </a:r>
          </a:p>
          <a:p>
            <a:endParaRPr lang="vi-VN" dirty="0"/>
          </a:p>
          <a:p>
            <a:r>
              <a:rPr lang="vi-VN" dirty="0"/>
              <a:t>1.	Top-menadžment odlučuje o važnim strateškim pitanjima, dok odlučivanje o manje važnim pitanjima delegira se tj. prenosi na menadžere nižih organizacionih nivoa</a:t>
            </a:r>
            <a:r>
              <a:rPr lang="vi-VN" dirty="0" smtClean="0"/>
              <a:t>.</a:t>
            </a:r>
            <a:endParaRPr lang="sr-Latn-RS" dirty="0" smtClean="0"/>
          </a:p>
          <a:p>
            <a:endParaRPr lang="vi-VN" dirty="0"/>
          </a:p>
          <a:p>
            <a:r>
              <a:rPr lang="vi-VN" dirty="0"/>
              <a:t>2.	Taktički se ubrzava donošenje odluka, a niži menadžeri mogu da donose odluke bez konsultacija sa top-menadžmentom</a:t>
            </a:r>
            <a:r>
              <a:rPr lang="vi-VN" dirty="0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3.	Sposobnost i samostalnost menadžera da donosi odluke na lokalnim poslovnim jedinicama.</a:t>
            </a:r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4.	Kod mlađih menadžera se povećava radna motivacija.</a:t>
            </a: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1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organizacijama</a:t>
            </a:r>
            <a:r>
              <a:rPr lang="en-US" dirty="0"/>
              <a:t> ’’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’’, </a:t>
            </a:r>
            <a:r>
              <a:rPr lang="en-US" dirty="0" err="1"/>
              <a:t>japanski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poznatog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porudžbini</a:t>
            </a:r>
            <a:r>
              <a:rPr lang="en-US" dirty="0"/>
              <a:t>,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zaliha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maksimalna</a:t>
            </a:r>
            <a:r>
              <a:rPr lang="en-US" dirty="0"/>
              <a:t> je </a:t>
            </a:r>
            <a:r>
              <a:rPr lang="en-US" dirty="0" err="1"/>
              <a:t>fleksibilnost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, </a:t>
            </a:r>
            <a:r>
              <a:rPr lang="en-US" dirty="0" err="1"/>
              <a:t>uspešno</a:t>
            </a:r>
            <a:r>
              <a:rPr lang="en-US" dirty="0"/>
              <a:t> je: </a:t>
            </a:r>
            <a:r>
              <a:rPr lang="en-US" dirty="0" err="1"/>
              <a:t>odlučivanje</a:t>
            </a:r>
            <a:r>
              <a:rPr lang="en-US" dirty="0"/>
              <a:t>, </a:t>
            </a:r>
            <a:r>
              <a:rPr lang="en-US" dirty="0" err="1"/>
              <a:t>komuniciranje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usmereno</a:t>
            </a:r>
            <a:r>
              <a:rPr lang="en-US" dirty="0"/>
              <a:t> je od dole </a:t>
            </a:r>
            <a:r>
              <a:rPr lang="en-US" dirty="0" err="1"/>
              <a:t>prema</a:t>
            </a:r>
            <a:r>
              <a:rPr lang="en-US" dirty="0"/>
              <a:t> gore – bottom-up </a:t>
            </a:r>
            <a:r>
              <a:rPr lang="en-US" dirty="0" err="1"/>
              <a:t>organizacija</a:t>
            </a:r>
            <a:r>
              <a:rPr lang="en-US" dirty="0"/>
              <a:t>.</a:t>
            </a:r>
          </a:p>
          <a:p>
            <a:r>
              <a:rPr lang="en-US" dirty="0"/>
              <a:t>Na </a:t>
            </a:r>
            <a:r>
              <a:rPr lang="en-US" dirty="0" err="1"/>
              <a:t>sceni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projektne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9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Slom</a:t>
            </a:r>
            <a:r>
              <a:rPr lang="en-US" dirty="0"/>
              <a:t> </a:t>
            </a:r>
            <a:r>
              <a:rPr lang="en-US" dirty="0" err="1"/>
              <a:t>hijerarhije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menja</a:t>
            </a:r>
            <a:r>
              <a:rPr lang="en-US" dirty="0"/>
              <a:t> se </a:t>
            </a:r>
            <a:r>
              <a:rPr lang="en-US" dirty="0" err="1"/>
              <a:t>unutrašnja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Naredbodavna</a:t>
            </a:r>
            <a:r>
              <a:rPr lang="en-US" dirty="0" smtClean="0"/>
              <a:t> </a:t>
            </a:r>
            <a:r>
              <a:rPr lang="en-US" dirty="0" err="1"/>
              <a:t>hijerarhija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birokratska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da se </a:t>
            </a:r>
            <a:r>
              <a:rPr lang="en-US" dirty="0" err="1"/>
              <a:t>održi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/>
              <a:t>odluke</a:t>
            </a:r>
            <a:r>
              <a:rPr lang="en-US" dirty="0"/>
              <a:t> se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zamenjuju</a:t>
            </a:r>
            <a:r>
              <a:rPr lang="en-US" dirty="0"/>
              <a:t> </a:t>
            </a:r>
            <a:r>
              <a:rPr lang="en-US" dirty="0" err="1"/>
              <a:t>odlukama</a:t>
            </a:r>
            <a:r>
              <a:rPr lang="en-US" dirty="0"/>
              <a:t> </a:t>
            </a:r>
            <a:r>
              <a:rPr lang="en-US" dirty="0" err="1"/>
              <a:t>odozgo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Zaposleni</a:t>
            </a:r>
            <a:r>
              <a:rPr lang="en-US" dirty="0" smtClean="0"/>
              <a:t> </a:t>
            </a:r>
            <a:r>
              <a:rPr lang="en-US" dirty="0" err="1"/>
              <a:t>komuniciraju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onima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Organizacija</a:t>
            </a:r>
            <a:r>
              <a:rPr lang="en-US" dirty="0" smtClean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horizontalno</a:t>
            </a:r>
            <a:r>
              <a:rPr lang="en-US" dirty="0"/>
              <a:t> </a:t>
            </a:r>
            <a:r>
              <a:rPr lang="en-US" dirty="0" err="1"/>
              <a:t>prenošenje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ovlašćenja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Rutinski</a:t>
            </a:r>
            <a:r>
              <a:rPr lang="en-US" dirty="0" smtClean="0"/>
              <a:t> </a:t>
            </a: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se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kompjuterski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automatskom</a:t>
            </a:r>
            <a:r>
              <a:rPr lang="en-US" dirty="0"/>
              <a:t> </a:t>
            </a:r>
            <a:r>
              <a:rPr lang="en-US" dirty="0" err="1"/>
              <a:t>opremom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95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4.5	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PLANIRANJE </a:t>
            </a:r>
            <a:r>
              <a:rPr lang="en-US" sz="3200" dirty="0"/>
              <a:t>ORGANIZACIJSKE STRUKTURE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se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osnova</a:t>
            </a:r>
            <a:r>
              <a:rPr lang="en-US" dirty="0"/>
              <a:t> </a:t>
            </a:r>
            <a:r>
              <a:rPr lang="en-US" dirty="0" err="1"/>
              <a:t>vezuje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.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čina</a:t>
            </a:r>
            <a:r>
              <a:rPr lang="en-US" dirty="0"/>
              <a:t> </a:t>
            </a:r>
            <a:r>
              <a:rPr lang="en-US" dirty="0" err="1"/>
              <a:t>kupoprodaje</a:t>
            </a:r>
            <a:r>
              <a:rPr lang="en-US" dirty="0"/>
              <a:t> </a:t>
            </a:r>
            <a:r>
              <a:rPr lang="en-US" dirty="0" err="1"/>
              <a:t>uslovljava</a:t>
            </a:r>
            <a:r>
              <a:rPr lang="en-US" dirty="0"/>
              <a:t> se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postavljanja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 </a:t>
            </a:r>
            <a:endParaRPr lang="sr-Latn-RS" dirty="0" smtClean="0"/>
          </a:p>
          <a:p>
            <a:endParaRPr lang="sr-Latn-RS" dirty="0"/>
          </a:p>
          <a:p>
            <a:r>
              <a:rPr lang="en-US" dirty="0" err="1" smtClean="0"/>
              <a:t>Naime</a:t>
            </a:r>
            <a:r>
              <a:rPr lang="en-US" dirty="0"/>
              <a:t>, </a:t>
            </a:r>
            <a:r>
              <a:rPr lang="en-US" dirty="0" err="1"/>
              <a:t>organizacijska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povratnom</a:t>
            </a:r>
            <a:r>
              <a:rPr lang="en-US" dirty="0"/>
              <a:t> </a:t>
            </a:r>
            <a:r>
              <a:rPr lang="en-US" dirty="0" err="1"/>
              <a:t>spregom</a:t>
            </a:r>
            <a:r>
              <a:rPr lang="en-US" dirty="0"/>
              <a:t> </a:t>
            </a:r>
            <a:r>
              <a:rPr lang="en-US" dirty="0" err="1"/>
              <a:t>fidbekom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Feed </a:t>
            </a:r>
            <a:r>
              <a:rPr lang="en-US" dirty="0" err="1"/>
              <a:t>beack</a:t>
            </a:r>
            <a:r>
              <a:rPr lang="en-US" dirty="0"/>
              <a:t>), </a:t>
            </a:r>
            <a:r>
              <a:rPr lang="en-US" dirty="0" err="1">
                <a:solidFill>
                  <a:srgbClr val="FF0000"/>
                </a:solidFill>
              </a:rPr>
              <a:t>polazeći</a:t>
            </a:r>
            <a:r>
              <a:rPr lang="en-US" dirty="0">
                <a:solidFill>
                  <a:srgbClr val="FF0000"/>
                </a:solidFill>
              </a:rPr>
              <a:t> od </a:t>
            </a:r>
            <a:r>
              <a:rPr lang="en-US" dirty="0" err="1">
                <a:solidFill>
                  <a:srgbClr val="FF0000"/>
                </a:solidFill>
              </a:rPr>
              <a:t>potrošača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unazad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preduzeću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a ne od </a:t>
            </a:r>
            <a:r>
              <a:rPr lang="en-US" dirty="0" err="1">
                <a:solidFill>
                  <a:srgbClr val="FF0000"/>
                </a:solidFill>
              </a:rPr>
              <a:t>preduzeća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unapred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potrošaču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se </a:t>
            </a:r>
            <a:r>
              <a:rPr lang="en-US" dirty="0" err="1"/>
              <a:t>odražavaju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 marketing </a:t>
            </a:r>
            <a:r>
              <a:rPr lang="en-US" dirty="0" err="1"/>
              <a:t>sektora</a:t>
            </a:r>
            <a:r>
              <a:rPr lang="en-US" dirty="0"/>
              <a:t>. Pored </a:t>
            </a:r>
            <a:r>
              <a:rPr lang="en-US" dirty="0" err="1"/>
              <a:t>navedenog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bitan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: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frekvencija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, </a:t>
            </a:r>
            <a:r>
              <a:rPr lang="en-US" dirty="0" err="1"/>
              <a:t>proizvodni</a:t>
            </a:r>
            <a:r>
              <a:rPr lang="en-US" dirty="0"/>
              <a:t> program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50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Praksa pokazuje da sva preduzeća imaju veće promene u pojedinim sektorima nego u preduzeću kao celini. 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r>
              <a:rPr lang="vi-VN" dirty="0" smtClean="0"/>
              <a:t>Cilj </a:t>
            </a:r>
            <a:r>
              <a:rPr lang="vi-VN" dirty="0"/>
              <a:t>savremenih preduzeća je usmeren na proces stalnog prilagođavanja zahtevima kupaca, da se zadovolje potrebe kupaca i privrede u celini. </a:t>
            </a:r>
            <a:endParaRPr lang="sr-Latn-RS" dirty="0" smtClean="0"/>
          </a:p>
          <a:p>
            <a:endParaRPr lang="sr-Latn-RS" dirty="0" smtClean="0"/>
          </a:p>
          <a:p>
            <a:r>
              <a:rPr lang="vi-VN" dirty="0" smtClean="0"/>
              <a:t>Osnovno </a:t>
            </a:r>
            <a:r>
              <a:rPr lang="vi-VN" dirty="0"/>
              <a:t>je, da se stalno u okviru preduzeća preispituju marketing aktivnosti kako bi se našla adekvatna organizacijska struktura.</a:t>
            </a:r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Uslovi sredine su ključni faktori koji zajedno sa rastom i razvojem preduzeća doprinose da se promene rešavaju uspešno i da se opredeljuju prave i efikasne marketing aktivnosti.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	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DELOVI </a:t>
            </a:r>
            <a:r>
              <a:rPr lang="en-US" sz="2800" dirty="0"/>
              <a:t>ORGANIZACIJSKE STRUKTURE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vi-VN" dirty="0"/>
              <a:t>Organizacijska struktura za bilo koje preduzeće ima podstrukture, odnosno delove. Organizacijska struktura (The structuring of Organizations) prema H. Mintzberg-u ima pet delova. U građevini organizacijske strukture koju je Mintzberg sagradio, polazi se od raspodele odgovornosti odozdo na gore, i to na:</a:t>
            </a:r>
          </a:p>
          <a:p>
            <a:endParaRPr lang="vi-VN" dirty="0"/>
          </a:p>
          <a:p>
            <a:r>
              <a:rPr lang="vi-VN" dirty="0"/>
              <a:t>1.	Operativni deo</a:t>
            </a:r>
          </a:p>
          <a:p>
            <a:endParaRPr lang="vi-VN" dirty="0"/>
          </a:p>
          <a:p>
            <a:r>
              <a:rPr lang="vi-VN" dirty="0"/>
              <a:t>Poslove i radne zadatke izvršavaju zaposleni koji se nalaze u neposrednom izvršenju proizvodnog procesa, režijski, održavaoci sredstava za rad, kontrolni radnici i dr.</a:t>
            </a:r>
          </a:p>
          <a:p>
            <a:endParaRPr lang="vi-VN" dirty="0"/>
          </a:p>
          <a:p>
            <a:r>
              <a:rPr lang="vi-VN" dirty="0"/>
              <a:t>2.	Strategijski deo</a:t>
            </a:r>
          </a:p>
          <a:p>
            <a:endParaRPr lang="vi-VN" dirty="0"/>
          </a:p>
          <a:p>
            <a:r>
              <a:rPr lang="vi-VN" dirty="0"/>
              <a:t>Poslove u strategijskom delu obavljaju najviši rukovodioci i njihovi pomoćnici ili šefovi (generalni direktor, njegovi zamenici, šefovi, sekretari, asistenti, savetnici, i dr.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4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/>
              <a:t>Zato je potrebna relevantna hijerarhija odgovornosti i autoriteta kod donošenja odluka. Kompleksnija sredina izaziva potrebu za većom diferencijacijom među sektorima u jednom preduzeću. </a:t>
            </a:r>
            <a:endParaRPr lang="sr-Latn-RS" dirty="0" smtClean="0"/>
          </a:p>
          <a:p>
            <a:r>
              <a:rPr lang="vi-VN" dirty="0" smtClean="0"/>
              <a:t>To </a:t>
            </a:r>
            <a:r>
              <a:rPr lang="vi-VN" dirty="0"/>
              <a:t>nalaže lateralni marketing odnosno da se povezuju pojedini sektori i prevazilaze razlike u orijentaciji i metodama rada.</a:t>
            </a:r>
          </a:p>
          <a:p>
            <a:endParaRPr lang="vi-VN" dirty="0"/>
          </a:p>
          <a:p>
            <a:r>
              <a:rPr lang="vi-VN" dirty="0"/>
              <a:t>Turbulentno tržište tj. nestabilan sredina poslovanja zahteva tzv. organsku strukturu, dok u suprotnom stabilna sredina omogućava mehanističku strukturu, homogenu i ustaljenu.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98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planiranja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se </a:t>
            </a:r>
            <a:r>
              <a:rPr lang="en-US" dirty="0" err="1"/>
              <a:t>sprovodi</a:t>
            </a:r>
            <a:r>
              <a:rPr lang="en-US" dirty="0"/>
              <a:t> u 6 </a:t>
            </a:r>
            <a:r>
              <a:rPr lang="en-US" dirty="0" err="1"/>
              <a:t>koraka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to:</a:t>
            </a:r>
          </a:p>
          <a:p>
            <a:endParaRPr lang="en-US" dirty="0"/>
          </a:p>
          <a:p>
            <a:r>
              <a:rPr lang="en-US" dirty="0"/>
              <a:t>1.	</a:t>
            </a:r>
            <a:r>
              <a:rPr lang="en-US" dirty="0" err="1"/>
              <a:t>Analiziranje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obaviti</a:t>
            </a:r>
            <a:endParaRPr lang="en-US" dirty="0"/>
          </a:p>
          <a:p>
            <a:r>
              <a:rPr lang="en-US" dirty="0"/>
              <a:t>3.	</a:t>
            </a:r>
            <a:r>
              <a:rPr lang="en-US" dirty="0" err="1"/>
              <a:t>Ustanoviti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pozicije</a:t>
            </a:r>
            <a:endParaRPr lang="en-US" dirty="0"/>
          </a:p>
          <a:p>
            <a:r>
              <a:rPr lang="en-US" dirty="0"/>
              <a:t>4.	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 u </a:t>
            </a:r>
            <a:r>
              <a:rPr lang="en-US" dirty="0" err="1"/>
              <a:t>strukturi</a:t>
            </a:r>
            <a:endParaRPr lang="en-US" dirty="0"/>
          </a:p>
          <a:p>
            <a:r>
              <a:rPr lang="en-US" dirty="0"/>
              <a:t>5.	</a:t>
            </a:r>
            <a:r>
              <a:rPr lang="en-US" dirty="0" err="1"/>
              <a:t>Obnoviti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reorganizovati</a:t>
            </a:r>
            <a:r>
              <a:rPr lang="en-US" dirty="0"/>
              <a:t> </a:t>
            </a:r>
            <a:r>
              <a:rPr lang="en-US" dirty="0" err="1"/>
              <a:t>postojeći</a:t>
            </a:r>
            <a:endParaRPr lang="en-US" dirty="0"/>
          </a:p>
          <a:p>
            <a:r>
              <a:rPr lang="en-US" dirty="0"/>
              <a:t>6.	</a:t>
            </a:r>
            <a:r>
              <a:rPr lang="en-US" dirty="0" err="1"/>
              <a:t>Ispitivati</a:t>
            </a:r>
            <a:r>
              <a:rPr lang="en-US" dirty="0"/>
              <a:t>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,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konačni</a:t>
            </a:r>
            <a:r>
              <a:rPr lang="en-US" dirty="0"/>
              <a:t> </a:t>
            </a:r>
            <a:r>
              <a:rPr lang="en-US" dirty="0" err="1"/>
              <a:t>ishod</a:t>
            </a:r>
            <a:r>
              <a:rPr lang="en-US" dirty="0"/>
              <a:t> </a:t>
            </a:r>
            <a:r>
              <a:rPr lang="en-US" dirty="0" err="1"/>
              <a:t>planiranja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6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ORGANIZACIONI </a:t>
            </a:r>
            <a:r>
              <a:rPr lang="en-US" dirty="0"/>
              <a:t>DIZAJN – IZBOR NAJBOLJE VRSTE ORGANIZACIJSKE STRUKTURE </a:t>
            </a:r>
            <a:r>
              <a:rPr lang="en-US" dirty="0" smtClean="0"/>
              <a:t>ZA DATU SITUACIJU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3.	Srednji deo</a:t>
            </a:r>
          </a:p>
          <a:p>
            <a:endParaRPr lang="vi-VN" dirty="0"/>
          </a:p>
          <a:p>
            <a:r>
              <a:rPr lang="vi-VN" dirty="0"/>
              <a:t>U ovom delu aktivnosti obavljaju rukovodioci koji se nalaze između operativnog dela i strategijskog dela (poslovođe, šefovi proizvodnje, rukovodioci službi sektora i dr.</a:t>
            </a:r>
          </a:p>
          <a:p>
            <a:endParaRPr lang="vi-VN" dirty="0"/>
          </a:p>
          <a:p>
            <a:r>
              <a:rPr lang="vi-VN" dirty="0"/>
              <a:t>4.	Tehnostruktura</a:t>
            </a:r>
          </a:p>
          <a:p>
            <a:endParaRPr lang="vi-VN" dirty="0"/>
          </a:p>
          <a:p>
            <a:r>
              <a:rPr lang="vi-VN" dirty="0"/>
              <a:t>U ovom delu su zaposleni sa visokom kompetencijom za tehničke poslove, i izvan su upravljanja i rukovođenja. Njihova je uloga od posebnog značaja za proizvodnju i poslovanje preduzeća, i to: u oblasti tehnike, tehničkih sistema, tehnologije i dr. to su: (konstruktori, projektanti, planeri, programeri, komercijalisti, finansijeri i dr.).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5.	</a:t>
            </a:r>
            <a:r>
              <a:rPr lang="en-US" dirty="0" err="1"/>
              <a:t>Pomoćni</a:t>
            </a:r>
            <a:r>
              <a:rPr lang="en-US" dirty="0"/>
              <a:t> </a:t>
            </a:r>
            <a:r>
              <a:rPr lang="en-US" dirty="0" err="1"/>
              <a:t>štab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organizovane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stručnjaka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od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uspešnu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.</a:t>
            </a:r>
          </a:p>
          <a:p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se </a:t>
            </a:r>
            <a:r>
              <a:rPr lang="en-US" dirty="0" err="1"/>
              <a:t>sprovodi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eksperti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multidisciplinarnosti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funkcionisanje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u </a:t>
            </a:r>
            <a:r>
              <a:rPr lang="en-US" dirty="0" err="1"/>
              <a:t>celini</a:t>
            </a:r>
            <a:r>
              <a:rPr lang="en-US" dirty="0"/>
              <a:t> (</a:t>
            </a:r>
            <a:r>
              <a:rPr lang="en-US" dirty="0" err="1"/>
              <a:t>projektni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krizni</a:t>
            </a:r>
            <a:r>
              <a:rPr lang="en-US" dirty="0"/>
              <a:t> </a:t>
            </a:r>
            <a:r>
              <a:rPr lang="en-US" dirty="0" err="1"/>
              <a:t>štabovi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koordinacioni</a:t>
            </a:r>
            <a:r>
              <a:rPr lang="en-US" dirty="0"/>
              <a:t> </a:t>
            </a:r>
            <a:r>
              <a:rPr lang="en-US" dirty="0" err="1"/>
              <a:t>odbori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4.2	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ODREDNICE </a:t>
            </a:r>
            <a:r>
              <a:rPr lang="en-US" sz="3600" dirty="0"/>
              <a:t>ORGANIZACIJSKE STRUKTURE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 bi se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izvršilo</a:t>
            </a:r>
            <a:r>
              <a:rPr lang="en-US" dirty="0"/>
              <a:t> </a:t>
            </a:r>
            <a:r>
              <a:rPr lang="en-US" dirty="0" err="1"/>
              <a:t>modeliranje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neophodno</a:t>
            </a:r>
            <a:r>
              <a:rPr lang="en-US" dirty="0"/>
              <a:t> je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odrednice</a:t>
            </a:r>
            <a:r>
              <a:rPr lang="en-US" dirty="0"/>
              <a:t>.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odrednica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 smtClean="0"/>
              <a:t>interakcijskoj</a:t>
            </a:r>
            <a:r>
              <a:rPr lang="en-US" dirty="0" smtClean="0"/>
              <a:t> </a:t>
            </a:r>
            <a:r>
              <a:rPr lang="en-US" dirty="0" err="1"/>
              <a:t>vezi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odrednice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	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starosna</a:t>
            </a:r>
            <a:r>
              <a:rPr lang="en-US" dirty="0"/>
              <a:t> </a:t>
            </a:r>
            <a:r>
              <a:rPr lang="en-US" dirty="0" err="1"/>
              <a:t>struktura</a:t>
            </a:r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Poslovna</a:t>
            </a:r>
            <a:r>
              <a:rPr lang="en-US" dirty="0"/>
              <a:t> </a:t>
            </a:r>
            <a:r>
              <a:rPr lang="en-US" dirty="0" err="1"/>
              <a:t>strategija</a:t>
            </a:r>
            <a:endParaRPr lang="en-US" dirty="0"/>
          </a:p>
          <a:p>
            <a:r>
              <a:rPr lang="en-US" dirty="0"/>
              <a:t>3.	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tehnički</a:t>
            </a:r>
            <a:r>
              <a:rPr lang="en-US" dirty="0"/>
              <a:t> </a:t>
            </a:r>
            <a:r>
              <a:rPr lang="en-US" dirty="0" err="1"/>
              <a:t>sistemi</a:t>
            </a:r>
            <a:endParaRPr lang="en-US" dirty="0"/>
          </a:p>
          <a:p>
            <a:r>
              <a:rPr lang="en-US" dirty="0"/>
              <a:t>4.	</a:t>
            </a:r>
            <a:r>
              <a:rPr lang="en-US" dirty="0" err="1"/>
              <a:t>Tržišno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55000" lnSpcReduction="20000"/>
          </a:bodyPr>
          <a:lstStyle/>
          <a:p>
            <a:r>
              <a:rPr lang="vi-VN" dirty="0"/>
              <a:t>1.	Veličina preduzeća i njegova starosna struktura</a:t>
            </a:r>
          </a:p>
          <a:p>
            <a:endParaRPr lang="vi-VN" dirty="0"/>
          </a:p>
          <a:p>
            <a:r>
              <a:rPr lang="vi-VN" dirty="0"/>
              <a:t>Kod ove odrednice potrebno je da se izvrši analiza starih i mladih preduzeća, većih i manjih.</a:t>
            </a:r>
          </a:p>
          <a:p>
            <a:endParaRPr lang="vi-VN" dirty="0"/>
          </a:p>
          <a:p>
            <a:r>
              <a:rPr lang="vi-VN" dirty="0"/>
              <a:t>Kod mladih preduzeća, postoji problem jasnog definisanja zadataka, odnosno teže se određuju njihove važnosti po prioritetima. </a:t>
            </a:r>
            <a:endParaRPr lang="en-US" dirty="0" smtClean="0"/>
          </a:p>
          <a:p>
            <a:r>
              <a:rPr lang="vi-VN" dirty="0" smtClean="0"/>
              <a:t>Preduzeća </a:t>
            </a:r>
            <a:r>
              <a:rPr lang="vi-VN" dirty="0"/>
              <a:t>koja su ranije osnovana tj. imaju veću radnu i starosnu strukturu, znaju kako da se ponašaju prema okruženju u smislu agresivnog nastupanja na konkurentska tržišta, znaju kako da lakše komuniciraju i koordiniraju poslove. </a:t>
            </a:r>
            <a:endParaRPr lang="en-US" dirty="0" smtClean="0"/>
          </a:p>
          <a:p>
            <a:r>
              <a:rPr lang="vi-VN" dirty="0" smtClean="0"/>
              <a:t>Preduzeća </a:t>
            </a:r>
            <a:r>
              <a:rPr lang="vi-VN" dirty="0"/>
              <a:t>koja duže </a:t>
            </a:r>
            <a:r>
              <a:rPr lang="en-US" dirty="0" err="1" smtClean="0"/>
              <a:t>postoje</a:t>
            </a:r>
            <a:r>
              <a:rPr lang="vi-VN" dirty="0" smtClean="0"/>
              <a:t>, </a:t>
            </a:r>
            <a:r>
              <a:rPr lang="vi-VN" dirty="0"/>
              <a:t>u većem broju slučajeva standardizuju svoje poslovanje, odnosno formalizuju svoje ponašanje prema okruženju.</a:t>
            </a:r>
          </a:p>
          <a:p>
            <a:endParaRPr lang="vi-VN" dirty="0"/>
          </a:p>
          <a:p>
            <a:r>
              <a:rPr lang="vi-VN" dirty="0"/>
              <a:t>Ključna karakteristika ove odrednice je: </a:t>
            </a:r>
            <a:r>
              <a:rPr lang="vi-VN" i="1" dirty="0">
                <a:solidFill>
                  <a:srgbClr val="FF0000"/>
                </a:solidFill>
              </a:rPr>
              <a:t>Sa rastom preduzeća raste i složenost organizacijske strukture.</a:t>
            </a:r>
            <a:r>
              <a:rPr lang="vi-VN" dirty="0"/>
              <a:t> </a:t>
            </a:r>
            <a:endParaRPr lang="en-US" dirty="0" smtClean="0"/>
          </a:p>
          <a:p>
            <a:r>
              <a:rPr lang="vi-VN" dirty="0" smtClean="0"/>
              <a:t>To </a:t>
            </a:r>
            <a:r>
              <a:rPr lang="vi-VN" dirty="0"/>
              <a:t>se javlja usled specijalizacije poslova kada po prirodi procesa nastaje i izdiferencirana organizacijska struktura, koja sama po sebi zahteva veću koordinaciju radnih zadataka.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2264</Words>
  <Application>Microsoft Office PowerPoint</Application>
  <PresentationFormat>On-screen Show (4:3)</PresentationFormat>
  <Paragraphs>304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ORGANIZACIJSKA STRUKTURA PREDUZEĆA</vt:lpstr>
      <vt:lpstr>PowerPoint Presentation</vt:lpstr>
      <vt:lpstr>PowerPoint Presentation</vt:lpstr>
      <vt:lpstr>PowerPoint Presentation</vt:lpstr>
      <vt:lpstr>  DELOVI ORGANIZACIJSKE STRUKTURE</vt:lpstr>
      <vt:lpstr>PowerPoint Presentation</vt:lpstr>
      <vt:lpstr>PowerPoint Presentation</vt:lpstr>
      <vt:lpstr>4.2  ODREDNICE ORGANIZACIJSKE STRUKTURE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4.3  HIJERARHIJSKA STRUKTURA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A. Pojam raspona menadžmenta (raspon kontrole)</vt:lpstr>
      <vt:lpstr>PowerPoint Presentation</vt:lpstr>
      <vt:lpstr>PowerPoint Presentation</vt:lpstr>
      <vt:lpstr>PowerPoint Presentation</vt:lpstr>
      <vt:lpstr>JAPANSKI MENADŽMENT I ORGANIZACIJA – NOVI PRISTUP</vt:lpstr>
      <vt:lpstr>PowerPoint Presentation</vt:lpstr>
      <vt:lpstr>PowerPoint Presentation</vt:lpstr>
      <vt:lpstr>PowerPoint Presentation</vt:lpstr>
      <vt:lpstr>PowerPoint Presentation</vt:lpstr>
      <vt:lpstr>4.5  PLANIRANJE ORGANIZACIJSKE STRUKTURE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PC</cp:lastModifiedBy>
  <cp:revision>23</cp:revision>
  <dcterms:created xsi:type="dcterms:W3CDTF">2021-02-24T10:06:34Z</dcterms:created>
  <dcterms:modified xsi:type="dcterms:W3CDTF">2021-11-02T16:38:19Z</dcterms:modified>
</cp:coreProperties>
</file>