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89" r:id="rId15"/>
    <p:sldId id="290" r:id="rId16"/>
    <p:sldId id="291" r:id="rId17"/>
    <p:sldId id="292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8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37989-0750-407D-B336-905EC7F6D634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187AC-1F86-4755-A478-1D956791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0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84A1-BC97-4DE8-845C-A41A75F390F0}" type="datetime1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115-2CEE-48E1-B100-517CF1915F68}" type="datetime1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0E30-185B-4CBA-8D0D-C1D81694CC91}" type="datetime1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0429-E9DF-4084-BFD1-DAB442C0515B}" type="datetime1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D240-A7AE-4A51-9148-5A1104045F61}" type="datetime1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CAE8-8821-45B1-BE87-DE17E291179A}" type="datetime1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882-A657-44D7-8428-8DDBF24DA2AC}" type="datetime1">
              <a:rPr lang="en-US" smtClean="0"/>
              <a:t>25-Nov-21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7BAC-04CF-4EDA-8631-6BB016367E83}" type="datetime1">
              <a:rPr lang="en-US" smtClean="0"/>
              <a:t>25-Nov-21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4B9E-113B-45C5-9A51-8E108F0F72BA}" type="datetime1">
              <a:rPr lang="en-US" smtClean="0"/>
              <a:t>25-Nov-21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6E5F-32F4-4CF8-8D8B-1806B3EA25A5}" type="datetime1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EDA-78C2-4635-88F8-68F6E2237A14}" type="datetime1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F3DC-A50E-4EA9-A74B-50D70A480869}" type="datetime1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en-US" smtClean="0">
                <a:solidFill>
                  <a:schemeClr val="tx2"/>
                </a:solidFill>
                <a:latin typeface="Cambria" pitchFamily="18" charset="0"/>
              </a:rPr>
              <a:t>ORGANIZACIJA </a:t>
            </a:r>
            <a:r>
              <a:rPr lang="en-US">
                <a:solidFill>
                  <a:schemeClr val="tx2"/>
                </a:solidFill>
                <a:latin typeface="Cambria" pitchFamily="18" charset="0"/>
              </a:rPr>
              <a:t>I MENADŽMENT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Uspešno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poslovanje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preduzetničkom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privrednom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okruženju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zahteva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ozbiljno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zalaganje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menadžera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menadžmenta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organizacije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/>
              <a:t>Suština je da menadžment donese plan da je potrebno donositi odluku. Kod rizičnih situacija kao uzroka nastajanja problema menadžment vrši, sagledavanje neizvesnosti tih situacija i predviđanje određenih izvesnih situacija koje mogu doprineti bržem rešavanju problema, donošenjem kvalitetnih odluka.</a:t>
            </a:r>
          </a:p>
          <a:p>
            <a:endParaRPr lang="vi-VN" dirty="0"/>
          </a:p>
          <a:p>
            <a:r>
              <a:rPr lang="vi-VN" dirty="0"/>
              <a:t>Istraživanja kod velikog broja primera pokazala su, da je </a:t>
            </a:r>
            <a:r>
              <a:rPr lang="sr-Latn-RS" dirty="0" smtClean="0">
                <a:solidFill>
                  <a:srgbClr val="FF0000"/>
                </a:solidFill>
              </a:rPr>
              <a:t>BOLJA</a:t>
            </a:r>
            <a:r>
              <a:rPr lang="sr-Latn-RS" dirty="0" smtClean="0"/>
              <a:t> </a:t>
            </a:r>
            <a:r>
              <a:rPr lang="vi-VN" dirty="0" smtClean="0"/>
              <a:t>odluk</a:t>
            </a:r>
            <a:r>
              <a:rPr lang="sr-Latn-RS" dirty="0" smtClean="0"/>
              <a:t>a</a:t>
            </a:r>
            <a:r>
              <a:rPr lang="vi-VN" dirty="0" smtClean="0"/>
              <a:t> </a:t>
            </a:r>
            <a:r>
              <a:rPr lang="vi-VN" dirty="0"/>
              <a:t>koja je donešena na bazi konsenzusa, a ne na individualnoj bazi.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6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/>
              <a:t>Ona se postepeno intenzivira sa pojačanim reagovanjem članova grupe, koje vodi ka bržem postizanju konsenzusa.</a:t>
            </a:r>
          </a:p>
          <a:p>
            <a:endParaRPr lang="vi-VN" dirty="0"/>
          </a:p>
          <a:p>
            <a:r>
              <a:rPr lang="vi-VN" dirty="0"/>
              <a:t>Na primer, u preduzećima se svakodnevno donose odluke, bilo da su </a:t>
            </a:r>
            <a:r>
              <a:rPr lang="vi-VN" dirty="0">
                <a:solidFill>
                  <a:srgbClr val="FF0000"/>
                </a:solidFill>
              </a:rPr>
              <a:t>rutinske i planske</a:t>
            </a:r>
            <a:r>
              <a:rPr lang="vi-VN" dirty="0"/>
              <a:t>, </a:t>
            </a:r>
            <a:r>
              <a:rPr lang="vi-VN" dirty="0">
                <a:solidFill>
                  <a:srgbClr val="FF0000"/>
                </a:solidFill>
              </a:rPr>
              <a:t>odmerene i studiozne</a:t>
            </a:r>
            <a:r>
              <a:rPr lang="vi-VN" dirty="0"/>
              <a:t>. Zaposleni koriste ovlašćenja za predlaganje mera, rešenja ili odlučivanja.</a:t>
            </a:r>
          </a:p>
          <a:p>
            <a:endParaRPr lang="vi-VN" dirty="0"/>
          </a:p>
          <a:p>
            <a:endParaRPr lang="vi-VN" dirty="0"/>
          </a:p>
          <a:p>
            <a:r>
              <a:rPr lang="vi-VN" dirty="0"/>
              <a:t>Menadžeri, takođe uključuju svoje izvršioce – podređene, za učestvovanje u predlaganju mera, za rešavanja problema, u odlučivanju.</a:t>
            </a:r>
          </a:p>
          <a:p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4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US" dirty="0" err="1" smtClean="0"/>
              <a:t>Najčešće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en-US" dirty="0" err="1"/>
              <a:t>sagledavaju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faktore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klime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, </a:t>
            </a:r>
            <a:r>
              <a:rPr lang="en-US" dirty="0" err="1"/>
              <a:t>kolektiva</a:t>
            </a:r>
            <a:r>
              <a:rPr lang="en-US" dirty="0"/>
              <a:t>, </a:t>
            </a:r>
            <a:r>
              <a:rPr lang="en-US" dirty="0" err="1"/>
              <a:t>okruženja</a:t>
            </a:r>
            <a:r>
              <a:rPr lang="en-US" dirty="0"/>
              <a:t>,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ambijenta</a:t>
            </a:r>
            <a:r>
              <a:rPr lang="en-US" dirty="0"/>
              <a:t>, </a:t>
            </a:r>
            <a:r>
              <a:rPr lang="en-US" dirty="0" err="1"/>
              <a:t>rasta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dugo</a:t>
            </a:r>
            <a:r>
              <a:rPr lang="en-US" dirty="0"/>
              <a:t> </a:t>
            </a:r>
            <a:r>
              <a:rPr lang="sr-Latn-RS" dirty="0" smtClean="0"/>
              <a:t>postoji</a:t>
            </a:r>
            <a:r>
              <a:rPr lang="en-US" dirty="0" smtClean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td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Najefikasniji</a:t>
            </a:r>
            <a:r>
              <a:rPr lang="en-US" dirty="0">
                <a:solidFill>
                  <a:srgbClr val="FF0000"/>
                </a:solidFill>
              </a:rPr>
              <a:t> model </a:t>
            </a:r>
            <a:r>
              <a:rPr lang="en-US" dirty="0" err="1">
                <a:solidFill>
                  <a:srgbClr val="FF0000"/>
                </a:solidFill>
              </a:rPr>
              <a:t>odlučivanja</a:t>
            </a:r>
            <a:r>
              <a:rPr lang="en-US" dirty="0">
                <a:solidFill>
                  <a:srgbClr val="FF0000"/>
                </a:solidFill>
              </a:rPr>
              <a:t> je </a:t>
            </a:r>
            <a:r>
              <a:rPr lang="en-US" dirty="0" err="1">
                <a:solidFill>
                  <a:srgbClr val="FF0000"/>
                </a:solidFill>
              </a:rPr>
              <a:t>grupno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odlučivanje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Menadžeri</a:t>
            </a:r>
            <a:r>
              <a:rPr lang="en-US" dirty="0" smtClean="0"/>
              <a:t> </a:t>
            </a:r>
            <a:r>
              <a:rPr lang="en-US" dirty="0" err="1"/>
              <a:t>razvijaju</a:t>
            </a:r>
            <a:r>
              <a:rPr lang="en-US" dirty="0"/>
              <a:t> model </a:t>
            </a:r>
            <a:r>
              <a:rPr lang="en-US" dirty="0" err="1"/>
              <a:t>maksimalnog</a:t>
            </a:r>
            <a:r>
              <a:rPr lang="en-US" dirty="0"/>
              <a:t> </a:t>
            </a:r>
            <a:r>
              <a:rPr lang="en-US" dirty="0" err="1"/>
              <a:t>iskorišćenja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visprenosti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9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Krizni menadžment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Prvobitno, termin krizni menažment pripisivan je političkoj sferi.</a:t>
            </a:r>
            <a:r>
              <a:rPr lang="ru-RU" dirty="0" smtClean="0"/>
              <a:t> </a:t>
            </a:r>
            <a:r>
              <a:rPr lang="en-US" dirty="0" err="1"/>
              <a:t>Tvrdi</a:t>
            </a:r>
            <a:r>
              <a:rPr lang="en-US" dirty="0"/>
              <a:t> se da je </a:t>
            </a:r>
            <a:r>
              <a:rPr lang="en-US" dirty="0" err="1"/>
              <a:t>američki</a:t>
            </a:r>
            <a:r>
              <a:rPr lang="en-US" dirty="0"/>
              <a:t> </a:t>
            </a:r>
            <a:r>
              <a:rPr lang="en-US" dirty="0" err="1"/>
              <a:t>predsednik</a:t>
            </a:r>
            <a:r>
              <a:rPr lang="en-US" dirty="0"/>
              <a:t> </a:t>
            </a:r>
            <a:r>
              <a:rPr lang="en-US" dirty="0" err="1"/>
              <a:t>Dž.F.Kenedi</a:t>
            </a:r>
            <a:r>
              <a:rPr lang="en-US" dirty="0"/>
              <a:t> </a:t>
            </a:r>
            <a:r>
              <a:rPr lang="en-US" dirty="0" err="1"/>
              <a:t>upotrebio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izraz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Kubanske</a:t>
            </a:r>
            <a:r>
              <a:rPr lang="en-US" dirty="0"/>
              <a:t> </a:t>
            </a:r>
            <a:r>
              <a:rPr lang="en-US" dirty="0" err="1"/>
              <a:t>krize</a:t>
            </a:r>
            <a:r>
              <a:rPr lang="en-US" dirty="0"/>
              <a:t> 1962.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opisujući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napore</a:t>
            </a:r>
            <a:r>
              <a:rPr lang="en-US" dirty="0"/>
              <a:t> </a:t>
            </a:r>
            <a:r>
              <a:rPr lang="en-US" dirty="0" err="1"/>
              <a:t>američke</a:t>
            </a:r>
            <a:r>
              <a:rPr lang="en-US" dirty="0"/>
              <a:t> </a:t>
            </a:r>
            <a:r>
              <a:rPr lang="en-US" dirty="0" err="1"/>
              <a:t>administracije</a:t>
            </a:r>
            <a:r>
              <a:rPr lang="en-US" dirty="0"/>
              <a:t> u </a:t>
            </a:r>
            <a:r>
              <a:rPr lang="en-US" dirty="0" err="1"/>
              <a:t>upravljanju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ozbiljnom</a:t>
            </a:r>
            <a:r>
              <a:rPr lang="en-US" dirty="0"/>
              <a:t>, </a:t>
            </a:r>
            <a:r>
              <a:rPr lang="en-US" dirty="0" err="1"/>
              <a:t>vanrednom</a:t>
            </a:r>
            <a:r>
              <a:rPr lang="en-US" dirty="0"/>
              <a:t> </a:t>
            </a:r>
            <a:r>
              <a:rPr lang="en-US" dirty="0" err="1"/>
              <a:t>situacijom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8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U oblasti ekonomije preduzeća pojam krizni menadžment počinje da  se  koristi tek od sedamdesetih godina prošlog veka i otuda ne  treba  da čudi što ovaj termin, kao i pojam krize uopšte, o okviru teorije i prakse ekonomije preduzeća još uvek nije jednoznačno određen.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4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Tako</a:t>
            </a:r>
            <a:r>
              <a:rPr lang="en-US" dirty="0"/>
              <a:t> se </a:t>
            </a:r>
            <a:r>
              <a:rPr lang="en-US" dirty="0" err="1"/>
              <a:t>krizni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shvata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neophodna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savladavanje</a:t>
            </a:r>
            <a:r>
              <a:rPr lang="en-US" dirty="0"/>
              <a:t> </a:t>
            </a:r>
            <a:r>
              <a:rPr lang="en-US" dirty="0" err="1"/>
              <a:t>situacija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ugrožavaju</a:t>
            </a:r>
            <a:r>
              <a:rPr lang="en-US" dirty="0"/>
              <a:t> </a:t>
            </a:r>
            <a:r>
              <a:rPr lang="en-US" dirty="0" err="1"/>
              <a:t>egzistenciju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krizni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shvata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specijalna</a:t>
            </a:r>
            <a:r>
              <a:rPr lang="en-US" dirty="0"/>
              <a:t> forma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 smtClean="0"/>
              <a:t>preduzećem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52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	</a:t>
            </a:r>
            <a:r>
              <a:rPr lang="sr-Latn-RS" sz="3200" dirty="0" smtClean="0"/>
              <a:t>Brzo i odlučno delovanje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Krizna</a:t>
            </a:r>
            <a:r>
              <a:rPr lang="en-US" dirty="0"/>
              <a:t> </a:t>
            </a:r>
            <a:r>
              <a:rPr lang="en-US" dirty="0" err="1"/>
              <a:t>situacija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odlučno</a:t>
            </a:r>
            <a:r>
              <a:rPr lang="en-US" dirty="0"/>
              <a:t> </a:t>
            </a:r>
            <a:r>
              <a:rPr lang="en-US" dirty="0" err="1"/>
              <a:t>delovanje</a:t>
            </a:r>
            <a:r>
              <a:rPr lang="en-US" dirty="0"/>
              <a:t>, u </a:t>
            </a:r>
            <a:r>
              <a:rPr lang="en-US" dirty="0" err="1"/>
              <a:t>suprotnom</a:t>
            </a:r>
            <a:r>
              <a:rPr lang="en-US" dirty="0"/>
              <a:t>, </a:t>
            </a:r>
            <a:r>
              <a:rPr lang="en-US" dirty="0" err="1"/>
              <a:t>posledice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toku</a:t>
            </a:r>
            <a:r>
              <a:rPr lang="en-US" dirty="0"/>
              <a:t> 1997.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b="1" i="1" dirty="0"/>
              <a:t>Nike</a:t>
            </a:r>
            <a:r>
              <a:rPr lang="en-US" dirty="0"/>
              <a:t> </a:t>
            </a:r>
            <a:r>
              <a:rPr lang="en-US" dirty="0" err="1"/>
              <a:t>izbacuje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dizajn</a:t>
            </a:r>
            <a:r>
              <a:rPr lang="en-US" dirty="0"/>
              <a:t> </a:t>
            </a:r>
            <a:r>
              <a:rPr lang="en-US" dirty="0" err="1"/>
              <a:t>košarkaških</a:t>
            </a:r>
            <a:r>
              <a:rPr lang="en-US" dirty="0"/>
              <a:t> </a:t>
            </a:r>
            <a:r>
              <a:rPr lang="en-US" dirty="0" err="1"/>
              <a:t>patika</a:t>
            </a:r>
            <a:r>
              <a:rPr lang="en-US" dirty="0"/>
              <a:t> </a:t>
            </a:r>
            <a:r>
              <a:rPr lang="en-US" i="1" dirty="0" err="1"/>
              <a:t>Letnji</a:t>
            </a:r>
            <a:r>
              <a:rPr lang="en-US" i="1" dirty="0"/>
              <a:t> </a:t>
            </a:r>
            <a:r>
              <a:rPr lang="en-US" i="1" dirty="0" err="1"/>
              <a:t>skok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rečju</a:t>
            </a:r>
            <a:r>
              <a:rPr lang="en-US" dirty="0"/>
              <a:t> </a:t>
            </a:r>
            <a:r>
              <a:rPr lang="en-US" dirty="0" err="1"/>
              <a:t>vazduh</a:t>
            </a:r>
            <a:r>
              <a:rPr lang="en-US" dirty="0"/>
              <a:t> (air) </a:t>
            </a:r>
            <a:r>
              <a:rPr lang="en-US" dirty="0" err="1"/>
              <a:t>napisanoj</a:t>
            </a:r>
            <a:r>
              <a:rPr lang="en-US" dirty="0"/>
              <a:t> </a:t>
            </a:r>
            <a:r>
              <a:rPr lang="en-US" dirty="0" err="1"/>
              <a:t>plamtećim</a:t>
            </a:r>
            <a:r>
              <a:rPr lang="en-US" dirty="0"/>
              <a:t> </a:t>
            </a:r>
            <a:r>
              <a:rPr lang="en-US" dirty="0" err="1"/>
              <a:t>slovima</a:t>
            </a:r>
            <a:r>
              <a:rPr lang="en-US" dirty="0"/>
              <a:t> da </a:t>
            </a:r>
            <a:r>
              <a:rPr lang="en-US" dirty="0" err="1"/>
              <a:t>liči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reč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arapskom</a:t>
            </a:r>
            <a:r>
              <a:rPr lang="en-US" dirty="0"/>
              <a:t>.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</a:t>
            </a:r>
            <a:r>
              <a:rPr lang="en-US" dirty="0" err="1"/>
              <a:t>povukli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38.000 </a:t>
            </a:r>
            <a:r>
              <a:rPr lang="en-US" dirty="0" err="1"/>
              <a:t>pari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prekinuli</a:t>
            </a:r>
            <a:r>
              <a:rPr lang="en-US" dirty="0"/>
              <a:t> </a:t>
            </a:r>
            <a:r>
              <a:rPr lang="en-US" dirty="0" err="1"/>
              <a:t>liniju</a:t>
            </a:r>
            <a:r>
              <a:rPr lang="en-US" dirty="0"/>
              <a:t>. Firma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nepripremljena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krizu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učila</a:t>
            </a:r>
            <a:r>
              <a:rPr lang="en-US" dirty="0"/>
              <a:t>.</a:t>
            </a:r>
          </a:p>
          <a:p>
            <a:r>
              <a:rPr lang="en-US" dirty="0" err="1"/>
              <a:t>Efikasnost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značajni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ugroženi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životi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neodlučnost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povećati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žrtava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2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dirty="0"/>
              <a:t>Firma Džonson i Džonson je 1982. godine povukla 22  miliona bočica svoga leka tilenola iz svih apoteka čim je uočena veza između uzimanja  ovog  leka  i smrti pacijenata. </a:t>
            </a:r>
            <a:endParaRPr lang="sr-Latn-RS" dirty="0" smtClean="0"/>
          </a:p>
          <a:p>
            <a:r>
              <a:rPr lang="vi-VN" dirty="0" smtClean="0"/>
              <a:t>Ovaj </a:t>
            </a:r>
            <a:r>
              <a:rPr lang="vi-VN" dirty="0"/>
              <a:t>potez je kompaniju koštao stotine miliona dolara, ali je sačuvan glavni kapital firme – </a:t>
            </a:r>
            <a:r>
              <a:rPr lang="vi-VN" dirty="0">
                <a:solidFill>
                  <a:srgbClr val="FF0000"/>
                </a:solidFill>
              </a:rPr>
              <a:t>ugled kompanije </a:t>
            </a:r>
            <a:r>
              <a:rPr lang="vi-VN" dirty="0"/>
              <a:t>kojoj su ljudski životi važniji  od profita. Istovremeno sprečene su i nove potencijalne žrtve.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5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	KRIZNI MENADŽMENT I STRATEGIJA NOVOG NASTUPA NA TRŽIŠTU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u </a:t>
            </a:r>
            <a:r>
              <a:rPr lang="en-US" dirty="0" err="1">
                <a:solidFill>
                  <a:srgbClr val="FF0000"/>
                </a:solidFill>
              </a:rPr>
              <a:t>krizi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nepoznanica</a:t>
            </a:r>
            <a:r>
              <a:rPr lang="en-US" dirty="0"/>
              <a:t>. Od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počela</a:t>
            </a:r>
            <a:r>
              <a:rPr lang="en-US" dirty="0"/>
              <a:t> da se </a:t>
            </a:r>
            <a:r>
              <a:rPr lang="en-US" dirty="0" err="1"/>
              <a:t>sprovodi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razvija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privrednom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globalnom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, od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nastajali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 u </a:t>
            </a:r>
            <a:r>
              <a:rPr lang="en-US" dirty="0" err="1"/>
              <a:t>poslovanju</a:t>
            </a:r>
            <a:r>
              <a:rPr lang="en-US" dirty="0"/>
              <a:t>. </a:t>
            </a:r>
            <a:r>
              <a:rPr lang="en-US" dirty="0" err="1">
                <a:solidFill>
                  <a:srgbClr val="FF0000"/>
                </a:solidFill>
              </a:rPr>
              <a:t>Odgovornost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nastale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situacije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pod </a:t>
            </a:r>
            <a:r>
              <a:rPr lang="en-US" dirty="0" err="1"/>
              <a:t>pretpostavkom</a:t>
            </a:r>
            <a:r>
              <a:rPr lang="en-US" dirty="0"/>
              <a:t> </a:t>
            </a:r>
            <a:r>
              <a:rPr lang="en-US" dirty="0" err="1"/>
              <a:t>mogle</a:t>
            </a:r>
            <a:r>
              <a:rPr lang="en-US" dirty="0"/>
              <a:t> da se </a:t>
            </a:r>
            <a:r>
              <a:rPr lang="en-US" dirty="0" err="1"/>
              <a:t>spreče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snosi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menadžeri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Globalno</a:t>
            </a:r>
            <a:r>
              <a:rPr lang="en-US" dirty="0"/>
              <a:t> </a:t>
            </a:r>
            <a:r>
              <a:rPr lang="en-US" dirty="0" err="1"/>
              <a:t>posmatrano</a:t>
            </a:r>
            <a:r>
              <a:rPr lang="en-US" dirty="0"/>
              <a:t>, </a:t>
            </a:r>
            <a:r>
              <a:rPr lang="en-US" dirty="0" err="1" smtClean="0"/>
              <a:t>poboljšanj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privrednih</a:t>
            </a:r>
            <a:r>
              <a:rPr lang="en-US" dirty="0"/>
              <a:t> </a:t>
            </a:r>
            <a:r>
              <a:rPr lang="en-US" dirty="0" err="1"/>
              <a:t>subjekata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je </a:t>
            </a:r>
            <a:r>
              <a:rPr lang="en-US" dirty="0" err="1"/>
              <a:t>primarni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organizovanja</a:t>
            </a:r>
            <a:r>
              <a:rPr lang="en-US" dirty="0"/>
              <a:t> </a:t>
            </a:r>
            <a:r>
              <a:rPr lang="en-US" dirty="0" err="1"/>
              <a:t>strateškog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1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Ostvarivanje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postavljenih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determinišu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konkurenciju</a:t>
            </a:r>
            <a:r>
              <a:rPr lang="en-US" dirty="0"/>
              <a:t> </a:t>
            </a:r>
            <a:r>
              <a:rPr lang="en-US" dirty="0" err="1"/>
              <a:t>datim</a:t>
            </a:r>
            <a:r>
              <a:rPr lang="en-US" dirty="0"/>
              <a:t> </a:t>
            </a:r>
            <a:r>
              <a:rPr lang="en-US" dirty="0" err="1"/>
              <a:t>globalnim</a:t>
            </a:r>
            <a:r>
              <a:rPr lang="en-US" dirty="0"/>
              <a:t> </a:t>
            </a:r>
            <a:r>
              <a:rPr lang="en-US" dirty="0" err="1"/>
              <a:t>kriterijumima</a:t>
            </a:r>
            <a:r>
              <a:rPr lang="en-US" dirty="0"/>
              <a:t> je </a:t>
            </a:r>
            <a:r>
              <a:rPr lang="en-US" dirty="0" err="1"/>
              <a:t>osnova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/>
              <a:t>napretka</a:t>
            </a:r>
            <a:r>
              <a:rPr lang="en-US" dirty="0"/>
              <a:t>. </a:t>
            </a:r>
            <a:endParaRPr lang="sr-Latn-RS" dirty="0" smtClean="0"/>
          </a:p>
          <a:p>
            <a:endParaRPr lang="sr-Latn-RS" dirty="0"/>
          </a:p>
          <a:p>
            <a:r>
              <a:rPr lang="en-US" dirty="0" err="1" smtClean="0"/>
              <a:t>Napredak</a:t>
            </a:r>
            <a:r>
              <a:rPr lang="en-US" dirty="0" smtClean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ostvarivanju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izvanredni</a:t>
            </a:r>
            <a:r>
              <a:rPr lang="en-US" dirty="0"/>
              <a:t>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imperativ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prevazilaženje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krize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zadesila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privrednih</a:t>
            </a:r>
            <a:r>
              <a:rPr lang="en-US" dirty="0"/>
              <a:t> </a:t>
            </a:r>
            <a:r>
              <a:rPr lang="en-US" dirty="0" err="1"/>
              <a:t>subjekta</a:t>
            </a:r>
            <a:r>
              <a:rPr lang="en-US" dirty="0"/>
              <a:t> u </a:t>
            </a:r>
            <a:r>
              <a:rPr lang="en-US" dirty="0" err="1"/>
              <a:t>okruženju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Savremeno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prevazilaženje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svih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oblika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kriza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aktuelni</a:t>
            </a:r>
            <a:r>
              <a:rPr lang="en-US" dirty="0"/>
              <a:t> u </a:t>
            </a:r>
            <a:r>
              <a:rPr lang="en-US" dirty="0" err="1"/>
              <a:t>današnjim</a:t>
            </a:r>
            <a:r>
              <a:rPr lang="en-US" dirty="0"/>
              <a:t>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image2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5760640" cy="35283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/>
              <a:t>Strategija se formuliše na rezultatima koji mogu ostvariti održavanje neprestanih napora, kao i na prilagođavanju preduzeća tim uslovima. </a:t>
            </a:r>
            <a:endParaRPr lang="sr-Latn-RS" dirty="0" smtClean="0"/>
          </a:p>
          <a:p>
            <a:r>
              <a:rPr lang="vi-VN" dirty="0" smtClean="0"/>
              <a:t>Cilj </a:t>
            </a:r>
            <a:r>
              <a:rPr lang="vi-VN" dirty="0"/>
              <a:t>je, da u tome učestvuje celokupna organizacija, da se smanji i optimizira troškovni sistem u svim segmentima poslovanja koji neće narušiti planove i strategiju ostvarivanja poslovnog uspeha. </a:t>
            </a:r>
            <a:endParaRPr lang="sr-Latn-RS" dirty="0" smtClean="0"/>
          </a:p>
          <a:p>
            <a:r>
              <a:rPr lang="vi-VN" dirty="0" smtClean="0"/>
              <a:t>Poenta </a:t>
            </a:r>
            <a:r>
              <a:rPr lang="vi-VN" dirty="0"/>
              <a:t>je, da menadžment u otežanim proizvodnim i tržišnim uslovima deluje brzo i odlučno. Snažni brendovi kompanije sigurno mogu dati značajan doprinos dobrom učinku.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3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vremenu</a:t>
            </a:r>
            <a:r>
              <a:rPr lang="en-US" dirty="0"/>
              <a:t> </a:t>
            </a:r>
            <a:r>
              <a:rPr lang="en-US" dirty="0" err="1"/>
              <a:t>punom</a:t>
            </a:r>
            <a:r>
              <a:rPr lang="en-US" dirty="0"/>
              <a:t> </a:t>
            </a:r>
            <a:r>
              <a:rPr lang="en-US" dirty="0" err="1"/>
              <a:t>ekonomskih</a:t>
            </a:r>
            <a:r>
              <a:rPr lang="en-US" dirty="0"/>
              <a:t> </a:t>
            </a:r>
            <a:r>
              <a:rPr lang="en-US" dirty="0" err="1"/>
              <a:t>izazova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je </a:t>
            </a:r>
            <a:r>
              <a:rPr lang="en-US" dirty="0" err="1"/>
              <a:t>važno</a:t>
            </a:r>
            <a:r>
              <a:rPr lang="en-US" dirty="0"/>
              <a:t>, </a:t>
            </a:r>
            <a:r>
              <a:rPr lang="en-US" dirty="0" err="1"/>
              <a:t>održati</a:t>
            </a:r>
            <a:r>
              <a:rPr lang="en-US" dirty="0"/>
              <a:t> </a:t>
            </a:r>
            <a:r>
              <a:rPr lang="en-US" dirty="0" err="1"/>
              <a:t>kontinuitet</a:t>
            </a:r>
            <a:r>
              <a:rPr lang="en-US" dirty="0"/>
              <a:t> u </a:t>
            </a:r>
            <a:r>
              <a:rPr lang="en-US" dirty="0" err="1"/>
              <a:t>zadovoljenju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naporan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predan</a:t>
            </a:r>
            <a:r>
              <a:rPr lang="en-US" dirty="0"/>
              <a:t> rad,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veliko</a:t>
            </a:r>
            <a:r>
              <a:rPr lang="en-US" dirty="0"/>
              <a:t> </a:t>
            </a:r>
            <a:r>
              <a:rPr lang="en-US" dirty="0" err="1"/>
              <a:t>strpljenje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Stalno</a:t>
            </a:r>
            <a:r>
              <a:rPr lang="en-US" dirty="0" smtClean="0"/>
              <a:t> </a:t>
            </a:r>
            <a:r>
              <a:rPr lang="en-US" dirty="0" err="1"/>
              <a:t>inoviranje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, </a:t>
            </a:r>
            <a:r>
              <a:rPr lang="en-US" dirty="0" err="1"/>
              <a:t>procesa</a:t>
            </a:r>
            <a:r>
              <a:rPr lang="en-US" dirty="0"/>
              <a:t>, </a:t>
            </a:r>
            <a:r>
              <a:rPr lang="en-US" dirty="0" err="1"/>
              <a:t>rada</a:t>
            </a:r>
            <a:r>
              <a:rPr lang="en-US" dirty="0"/>
              <a:t>, </a:t>
            </a:r>
            <a:r>
              <a:rPr lang="en-US" dirty="0" err="1"/>
              <a:t>organizacije</a:t>
            </a:r>
            <a:r>
              <a:rPr lang="en-US" dirty="0"/>
              <a:t>, </a:t>
            </a:r>
            <a:r>
              <a:rPr lang="en-US" dirty="0" err="1"/>
              <a:t>pronalaženje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istrajnost</a:t>
            </a:r>
            <a:r>
              <a:rPr lang="en-US" dirty="0"/>
              <a:t> u </a:t>
            </a:r>
            <a:r>
              <a:rPr lang="en-US" dirty="0" err="1"/>
              <a:t>borbi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konkurencijom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od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prevazilaženje</a:t>
            </a:r>
            <a:r>
              <a:rPr lang="en-US" dirty="0"/>
              <a:t> </a:t>
            </a:r>
            <a:r>
              <a:rPr lang="en-US" dirty="0" err="1"/>
              <a:t>krize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56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/>
              <a:t>Kroz korporativne vrednosti može se dokazati zacrtana strateška održivost kao i društveno odgovorno poslovanje menadžmeta u kompanijama. </a:t>
            </a:r>
            <a:endParaRPr lang="sr-Latn-RS" dirty="0" smtClean="0"/>
          </a:p>
          <a:p>
            <a:r>
              <a:rPr lang="vi-VN" dirty="0" smtClean="0"/>
              <a:t>To </a:t>
            </a:r>
            <a:r>
              <a:rPr lang="vi-VN" dirty="0"/>
              <a:t>znači, da je neophodno sistemsko usredsređivanje svih aktivnosti na njihovo inkorporiranje u lance vrednosti i za izazove održivog razvoja koji se tiču ukupnog njenog poslovanja.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88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 smtClean="0"/>
              <a:t>Inovacija</a:t>
            </a:r>
            <a:r>
              <a:rPr lang="en-US" b="1" dirty="0" smtClean="0"/>
              <a:t> </a:t>
            </a:r>
            <a:r>
              <a:rPr lang="en-US" b="1" dirty="0"/>
              <a:t>– </a:t>
            </a:r>
            <a:r>
              <a:rPr lang="en-US" b="1" dirty="0" err="1"/>
              <a:t>globalna</a:t>
            </a:r>
            <a:r>
              <a:rPr lang="en-US" b="1" dirty="0"/>
              <a:t> </a:t>
            </a:r>
            <a:r>
              <a:rPr lang="en-US" b="1" dirty="0" err="1"/>
              <a:t>strategija</a:t>
            </a:r>
            <a:r>
              <a:rPr lang="en-US" b="1" dirty="0"/>
              <a:t> </a:t>
            </a:r>
            <a:r>
              <a:rPr lang="en-US" b="1" dirty="0" err="1"/>
              <a:t>kriznog</a:t>
            </a:r>
            <a:r>
              <a:rPr lang="en-US" b="1" dirty="0"/>
              <a:t> </a:t>
            </a:r>
            <a:r>
              <a:rPr lang="en-US" b="1" dirty="0" err="1"/>
              <a:t>menadžmenta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dugoročan</a:t>
            </a:r>
            <a:r>
              <a:rPr lang="en-US" dirty="0"/>
              <a:t> </a:t>
            </a:r>
            <a:r>
              <a:rPr lang="en-US" dirty="0" err="1"/>
              <a:t>uspeh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nastale</a:t>
            </a:r>
            <a:r>
              <a:rPr lang="en-US" dirty="0"/>
              <a:t> </a:t>
            </a:r>
            <a:r>
              <a:rPr lang="en-US" dirty="0" err="1"/>
              <a:t>krize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prodajnom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je </a:t>
            </a:r>
            <a:r>
              <a:rPr lang="en-US" dirty="0" err="1">
                <a:solidFill>
                  <a:srgbClr val="FF0000"/>
                </a:solidFill>
              </a:rPr>
              <a:t>menadžment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inovacija</a:t>
            </a:r>
            <a:r>
              <a:rPr lang="en-US" dirty="0"/>
              <a:t>. Ne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misliti</a:t>
            </a:r>
            <a:r>
              <a:rPr lang="en-US" dirty="0"/>
              <a:t> </a:t>
            </a:r>
            <a:r>
              <a:rPr lang="en-US" dirty="0" err="1"/>
              <a:t>tradicionalno</a:t>
            </a:r>
            <a:r>
              <a:rPr lang="en-US" dirty="0"/>
              <a:t>, da </a:t>
            </a:r>
            <a:r>
              <a:rPr lang="en-US" dirty="0" err="1"/>
              <a:t>inovacija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izazove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Akcenat</a:t>
            </a:r>
            <a:r>
              <a:rPr lang="en-US" dirty="0"/>
              <a:t> </a:t>
            </a:r>
            <a:r>
              <a:rPr lang="en-US" dirty="0" err="1"/>
              <a:t>menadžerskih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da se </a:t>
            </a:r>
            <a:r>
              <a:rPr lang="en-US" dirty="0" err="1"/>
              <a:t>stavi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sr-Latn-RS" dirty="0"/>
              <a:t> </a:t>
            </a:r>
            <a:r>
              <a:rPr lang="en-US" dirty="0" err="1" smtClean="0"/>
              <a:t>lansiranje</a:t>
            </a:r>
            <a:r>
              <a:rPr lang="en-US" dirty="0" smtClean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6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Ideje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implementirati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predstavljati</a:t>
            </a:r>
            <a:r>
              <a:rPr lang="en-US" dirty="0"/>
              <a:t> </a:t>
            </a:r>
            <a:r>
              <a:rPr lang="en-US" dirty="0" err="1"/>
              <a:t>pravu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održivog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kompaniju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Globalno</a:t>
            </a:r>
            <a:r>
              <a:rPr lang="en-US" dirty="0"/>
              <a:t> </a:t>
            </a:r>
            <a:r>
              <a:rPr lang="en-US" dirty="0" err="1"/>
              <a:t>posmatrano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inovacija</a:t>
            </a:r>
            <a:r>
              <a:rPr lang="en-US" dirty="0"/>
              <a:t> je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odrednica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u </a:t>
            </a:r>
            <a:r>
              <a:rPr lang="en-US" dirty="0" err="1"/>
              <a:t>krizi</a:t>
            </a:r>
            <a:r>
              <a:rPr lang="en-US" dirty="0"/>
              <a:t>. </a:t>
            </a:r>
            <a:r>
              <a:rPr lang="en-US" dirty="0" err="1"/>
              <a:t>Svrsishodno</a:t>
            </a:r>
            <a:r>
              <a:rPr lang="en-US" dirty="0"/>
              <a:t> je, </a:t>
            </a:r>
            <a:r>
              <a:rPr lang="en-US" dirty="0" err="1"/>
              <a:t>inovaciju</a:t>
            </a:r>
            <a:r>
              <a:rPr lang="en-US" dirty="0"/>
              <a:t> </a:t>
            </a:r>
            <a:r>
              <a:rPr lang="en-US" dirty="0" err="1"/>
              <a:t>razmatrati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napredak</a:t>
            </a:r>
            <a:r>
              <a:rPr lang="en-US" dirty="0"/>
              <a:t> u </a:t>
            </a:r>
            <a:r>
              <a:rPr lang="en-US" dirty="0" err="1"/>
              <a:t>sopstvenom</a:t>
            </a:r>
            <a:r>
              <a:rPr lang="en-US" dirty="0"/>
              <a:t> </a:t>
            </a:r>
            <a:r>
              <a:rPr lang="en-US" dirty="0" err="1"/>
              <a:t>poslu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,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novitete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12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Uključivanje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koncepata</a:t>
            </a:r>
            <a:r>
              <a:rPr lang="en-US" dirty="0"/>
              <a:t>,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prihvatanje</a:t>
            </a:r>
            <a:r>
              <a:rPr lang="en-US" dirty="0"/>
              <a:t> </a:t>
            </a:r>
            <a:r>
              <a:rPr lang="en-US" dirty="0" err="1"/>
              <a:t>koncepata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u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to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koncepti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Suština</a:t>
            </a:r>
            <a:r>
              <a:rPr lang="en-US" dirty="0"/>
              <a:t> je, da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učestvuje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inovacija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redovni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zajednički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sastanci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sektora</a:t>
            </a:r>
            <a:r>
              <a:rPr lang="en-US" dirty="0"/>
              <a:t> </a:t>
            </a:r>
            <a:r>
              <a:rPr lang="en-US" dirty="0" err="1"/>
              <a:t>marketinga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sektora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08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vi-VN" dirty="0"/>
              <a:t>Cilj je, razmatranje redovnih zbivanja i događaja na tržištu i u samoj kompaniji, a koji bitno utiču na: marku proizvoda, brend, tržište i kupce.</a:t>
            </a:r>
          </a:p>
          <a:p>
            <a:endParaRPr lang="vi-VN" dirty="0"/>
          </a:p>
          <a:p>
            <a:r>
              <a:rPr lang="vi-VN" dirty="0"/>
              <a:t>Kao jedan od najvažnijih izvora ideja je koncept </a:t>
            </a:r>
            <a:r>
              <a:rPr lang="vi-VN" dirty="0">
                <a:solidFill>
                  <a:srgbClr val="FF0000"/>
                </a:solidFill>
              </a:rPr>
              <a:t>glavnog korisnika proizvoda.</a:t>
            </a:r>
          </a:p>
          <a:p>
            <a:endParaRPr lang="vi-VN" dirty="0"/>
          </a:p>
          <a:p>
            <a:r>
              <a:rPr lang="vi-VN" dirty="0"/>
              <a:t>Potencira se na </a:t>
            </a:r>
            <a:r>
              <a:rPr lang="sr-Latn-RS" u="sng" dirty="0" smtClean="0">
                <a:solidFill>
                  <a:srgbClr val="FF0000"/>
                </a:solidFill>
              </a:rPr>
              <a:t>fokusiranje</a:t>
            </a:r>
            <a:r>
              <a:rPr lang="vi-VN" dirty="0" smtClean="0"/>
              <a:t> </a:t>
            </a:r>
            <a:r>
              <a:rPr lang="vi-VN" dirty="0"/>
              <a:t>pažnje ne samo na glavne klijente već, </a:t>
            </a:r>
            <a:r>
              <a:rPr lang="sr-Latn-RS" dirty="0" smtClean="0"/>
              <a:t>i </a:t>
            </a:r>
            <a:r>
              <a:rPr lang="vi-VN" dirty="0" smtClean="0"/>
              <a:t>na </a:t>
            </a:r>
            <a:r>
              <a:rPr lang="vi-VN" dirty="0">
                <a:solidFill>
                  <a:srgbClr val="FF0000"/>
                </a:solidFill>
              </a:rPr>
              <a:t>specijaliste</a:t>
            </a:r>
            <a:r>
              <a:rPr lang="vi-VN" dirty="0"/>
              <a:t> u određenom segmentu koji se karakterišu stručnjacima koji mogu da odgovore najvišim zahtevima jednog proizvoda date kompanije.</a:t>
            </a:r>
          </a:p>
          <a:p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2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vi-VN" dirty="0"/>
              <a:t>	</a:t>
            </a:r>
            <a:r>
              <a:rPr lang="vi-VN" b="1" dirty="0"/>
              <a:t>Tehnički plan</a:t>
            </a:r>
          </a:p>
          <a:p>
            <a:endParaRPr lang="vi-VN" dirty="0"/>
          </a:p>
          <a:p>
            <a:r>
              <a:rPr lang="vi-VN" dirty="0"/>
              <a:t>Tehnički plan sprovođenja strategije kriznog poslovanja menadžmenta igra veoma važnu ulogu. Otkrivanje potpuno novih procesa koji može zadovoljiti koncepciju </a:t>
            </a:r>
            <a:r>
              <a:rPr lang="vi-VN" dirty="0">
                <a:solidFill>
                  <a:srgbClr val="FF0000"/>
                </a:solidFill>
              </a:rPr>
              <a:t>veće prodaje </a:t>
            </a:r>
            <a:r>
              <a:rPr lang="vi-VN" dirty="0"/>
              <a:t>proizvoda jedne kompanije, značilo bi potpuno novi način korišćenja istog i totalno drugačiji način dosadašnjeg njegovog ponašanja. </a:t>
            </a:r>
            <a:endParaRPr lang="sr-Latn-RS" dirty="0" smtClean="0"/>
          </a:p>
          <a:p>
            <a:r>
              <a:rPr lang="vi-VN" dirty="0" smtClean="0"/>
              <a:t>Postoje </a:t>
            </a:r>
            <a:r>
              <a:rPr lang="vi-VN" dirty="0"/>
              <a:t>slučajevi kada postojeći kapaciteti ne uveravaju dovoljno potrošače u okruženju, da bi menadžment mogao uspešno i brzo da sprovodi proizvodnju novih proizvoda bez proširenja modernih kapaciteta.</a:t>
            </a:r>
          </a:p>
          <a:p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65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/>
              <a:t>	</a:t>
            </a:r>
            <a:r>
              <a:rPr lang="en-US" b="1" dirty="0" err="1"/>
              <a:t>Strategija</a:t>
            </a:r>
            <a:r>
              <a:rPr lang="en-US" b="1" dirty="0"/>
              <a:t> </a:t>
            </a:r>
            <a:r>
              <a:rPr lang="en-US" b="1" dirty="0" err="1"/>
              <a:t>proširenja</a:t>
            </a:r>
            <a:r>
              <a:rPr lang="en-US" b="1" dirty="0"/>
              <a:t> </a:t>
            </a:r>
            <a:r>
              <a:rPr lang="en-US" b="1" dirty="0" err="1"/>
              <a:t>kapaciteta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Novi </a:t>
            </a:r>
            <a:r>
              <a:rPr lang="en-US" dirty="0" err="1"/>
              <a:t>procesi</a:t>
            </a:r>
            <a:r>
              <a:rPr lang="en-US" dirty="0"/>
              <a:t> u </a:t>
            </a:r>
            <a:r>
              <a:rPr lang="en-US" dirty="0" err="1"/>
              <a:t>preduzeću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konkretno</a:t>
            </a:r>
            <a:r>
              <a:rPr lang="en-US" dirty="0"/>
              <a:t>,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. </a:t>
            </a:r>
            <a:r>
              <a:rPr lang="en-US" dirty="0" err="1"/>
              <a:t>Tehnički</a:t>
            </a:r>
            <a:r>
              <a:rPr lang="en-US" dirty="0"/>
              <a:t> </a:t>
            </a:r>
            <a:r>
              <a:rPr lang="en-US" dirty="0" err="1"/>
              <a:t>procesi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plana</a:t>
            </a:r>
            <a:r>
              <a:rPr lang="en-US" dirty="0"/>
              <a:t> </a:t>
            </a:r>
            <a:r>
              <a:rPr lang="en-US" dirty="0" err="1"/>
              <a:t>nastupanja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strateški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usmereni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širenje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sadržine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Menadžment</a:t>
            </a:r>
            <a:r>
              <a:rPr lang="en-US" dirty="0"/>
              <a:t> se </a:t>
            </a:r>
            <a:r>
              <a:rPr lang="en-US" dirty="0" err="1"/>
              <a:t>susreće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. </a:t>
            </a:r>
            <a:r>
              <a:rPr lang="en-US" dirty="0" err="1"/>
              <a:t>Moderna</a:t>
            </a:r>
            <a:r>
              <a:rPr lang="en-US" dirty="0"/>
              <a:t> </a:t>
            </a:r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takvih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je </a:t>
            </a:r>
            <a:r>
              <a:rPr lang="en-US" dirty="0" err="1"/>
              <a:t>usmerena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strategiju</a:t>
            </a:r>
            <a:r>
              <a:rPr lang="en-US" dirty="0"/>
              <a:t> </a:t>
            </a:r>
            <a:r>
              <a:rPr lang="en-US" dirty="0" err="1"/>
              <a:t>odabira</a:t>
            </a:r>
            <a:r>
              <a:rPr lang="en-US" dirty="0"/>
              <a:t> </a:t>
            </a:r>
            <a:r>
              <a:rPr lang="en-US" dirty="0" err="1"/>
              <a:t>najsavremenijih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profitabilnih</a:t>
            </a:r>
            <a:r>
              <a:rPr lang="en-US" dirty="0"/>
              <a:t> </a:t>
            </a:r>
            <a:r>
              <a:rPr lang="en-US" dirty="0" err="1"/>
              <a:t>mašina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13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Dodavanje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proširenje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uskog</a:t>
            </a:r>
            <a:r>
              <a:rPr lang="en-US" dirty="0"/>
              <a:t> </a:t>
            </a:r>
            <a:r>
              <a:rPr lang="en-US" dirty="0" err="1"/>
              <a:t>grla</a:t>
            </a:r>
            <a:r>
              <a:rPr lang="en-US" dirty="0"/>
              <a:t> u </a:t>
            </a:r>
            <a:r>
              <a:rPr lang="en-US" dirty="0" err="1"/>
              <a:t>proizvodnji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dugačak</a:t>
            </a:r>
            <a:r>
              <a:rPr lang="en-US" dirty="0"/>
              <a:t> period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konačne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. U </a:t>
            </a:r>
            <a:r>
              <a:rPr lang="en-US" dirty="0" err="1"/>
              <a:t>suštini</a:t>
            </a:r>
            <a:r>
              <a:rPr lang="en-US" dirty="0"/>
              <a:t>, </a:t>
            </a:r>
            <a:r>
              <a:rPr lang="en-US" dirty="0" err="1"/>
              <a:t>odluke</a:t>
            </a:r>
            <a:r>
              <a:rPr lang="en-US" dirty="0"/>
              <a:t> o </a:t>
            </a:r>
            <a:r>
              <a:rPr lang="en-US" dirty="0" err="1"/>
              <a:t>novim</a:t>
            </a:r>
            <a:r>
              <a:rPr lang="en-US" dirty="0"/>
              <a:t> </a:t>
            </a:r>
            <a:r>
              <a:rPr lang="en-US" dirty="0" err="1"/>
              <a:t>kapacitetima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se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, </a:t>
            </a:r>
            <a:r>
              <a:rPr lang="en-US" dirty="0" err="1"/>
              <a:t>potrebne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zadovoljiti</a:t>
            </a:r>
            <a:r>
              <a:rPr lang="en-US" dirty="0"/>
              <a:t> </a:t>
            </a:r>
            <a:r>
              <a:rPr lang="en-US" dirty="0" err="1"/>
              <a:t>tražnju</a:t>
            </a:r>
            <a:r>
              <a:rPr lang="en-US" dirty="0"/>
              <a:t>. </a:t>
            </a:r>
            <a:r>
              <a:rPr lang="en-US" dirty="0" err="1"/>
              <a:t>Očekivanja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usmerena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1)	</a:t>
            </a:r>
            <a:r>
              <a:rPr lang="en-US" dirty="0" err="1"/>
              <a:t>Zadovoljenje</a:t>
            </a:r>
            <a:r>
              <a:rPr lang="en-US" dirty="0"/>
              <a:t> </a:t>
            </a:r>
            <a:r>
              <a:rPr lang="en-US" dirty="0" err="1"/>
              <a:t>budućih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normi</a:t>
            </a:r>
            <a:r>
              <a:rPr lang="en-US" dirty="0"/>
              <a:t> u </a:t>
            </a:r>
            <a:r>
              <a:rPr lang="en-US" dirty="0" err="1"/>
              <a:t>proizvodnji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  <a:p>
            <a:r>
              <a:rPr lang="en-US" dirty="0"/>
              <a:t>2)	</a:t>
            </a: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konkurenata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6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b="1" dirty="0" smtClean="0"/>
              <a:t>DONOŠENJE ODLUKA</a:t>
            </a:r>
          </a:p>
          <a:p>
            <a:pPr marL="0" indent="0" algn="ctr">
              <a:buNone/>
            </a:pPr>
            <a:r>
              <a:rPr lang="vi-VN" dirty="0"/>
              <a:t>Menadžment je funkcija koja ima </a:t>
            </a:r>
            <a:r>
              <a:rPr lang="vi-VN" dirty="0">
                <a:solidFill>
                  <a:srgbClr val="FF0000"/>
                </a:solidFill>
              </a:rPr>
              <a:t>glavnu</a:t>
            </a:r>
            <a:r>
              <a:rPr lang="vi-VN" dirty="0"/>
              <a:t> delatnost u poslovnom preduzeću što se tiče </a:t>
            </a:r>
            <a:r>
              <a:rPr lang="vi-VN" dirty="0">
                <a:solidFill>
                  <a:srgbClr val="FF0000"/>
                </a:solidFill>
              </a:rPr>
              <a:t>donošenja odluka</a:t>
            </a:r>
            <a:r>
              <a:rPr lang="vi-VN" dirty="0" smtClean="0"/>
              <a:t>.</a:t>
            </a:r>
            <a:endParaRPr lang="vi-VN" dirty="0"/>
          </a:p>
          <a:p>
            <a:pPr marL="0" indent="0" algn="ctr">
              <a:buNone/>
            </a:pPr>
            <a:r>
              <a:rPr lang="vi-VN" b="1" dirty="0">
                <a:solidFill>
                  <a:srgbClr val="FF0000"/>
                </a:solidFill>
              </a:rPr>
              <a:t>Odluka</a:t>
            </a:r>
            <a:r>
              <a:rPr lang="vi-VN" dirty="0"/>
              <a:t> kao termin znači: </a:t>
            </a:r>
            <a:endParaRPr lang="en-US" dirty="0" smtClean="0"/>
          </a:p>
          <a:p>
            <a:pPr marL="0" indent="0" algn="ctr">
              <a:buNone/>
            </a:pPr>
            <a:r>
              <a:rPr lang="vi-VN" dirty="0" smtClean="0"/>
              <a:t>Čvrsta </a:t>
            </a:r>
            <a:r>
              <a:rPr lang="vi-VN" dirty="0"/>
              <a:t>namera da se dođe do konačnog i prihvatljivog rešenja za celokupni proizvodni sistem, ili to je presudan događaj, ili rezultat dogovora</a:t>
            </a:r>
            <a:r>
              <a:rPr lang="vi-VN" dirty="0" smtClean="0"/>
              <a:t>.</a:t>
            </a:r>
            <a:endParaRPr lang="en-US" dirty="0" smtClean="0"/>
          </a:p>
          <a:p>
            <a:pPr marL="0" indent="0" algn="ctr">
              <a:buNone/>
            </a:pPr>
            <a:r>
              <a:rPr lang="vi-VN" dirty="0" smtClean="0">
                <a:solidFill>
                  <a:srgbClr val="FF0000"/>
                </a:solidFill>
              </a:rPr>
              <a:t>Menadžment </a:t>
            </a:r>
            <a:r>
              <a:rPr lang="vi-VN" dirty="0">
                <a:solidFill>
                  <a:srgbClr val="FF0000"/>
                </a:solidFill>
              </a:rPr>
              <a:t>treba </a:t>
            </a:r>
            <a:r>
              <a:rPr lang="vi-VN" dirty="0" smtClean="0">
                <a:solidFill>
                  <a:srgbClr val="FF0000"/>
                </a:solidFill>
              </a:rPr>
              <a:t>da</a:t>
            </a:r>
            <a:r>
              <a:rPr lang="sr-Latn-RS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vi-VN" dirty="0" smtClean="0"/>
              <a:t> </a:t>
            </a:r>
            <a:r>
              <a:rPr lang="vi-VN" dirty="0"/>
              <a:t>odluči - da reši nešto, </a:t>
            </a:r>
            <a:endParaRPr lang="sr-Latn-RS" dirty="0" smtClean="0"/>
          </a:p>
          <a:p>
            <a:pPr marL="0" indent="0" algn="ctr">
              <a:buNone/>
            </a:pPr>
            <a:r>
              <a:rPr lang="vi-VN" dirty="0" smtClean="0"/>
              <a:t>da </a:t>
            </a:r>
            <a:r>
              <a:rPr lang="vi-VN" dirty="0"/>
              <a:t>zaključi, </a:t>
            </a:r>
            <a:endParaRPr lang="sr-Latn-RS" dirty="0" smtClean="0"/>
          </a:p>
          <a:p>
            <a:pPr marL="0" indent="0" algn="ctr">
              <a:buNone/>
            </a:pPr>
            <a:r>
              <a:rPr lang="vi-VN" dirty="0" smtClean="0"/>
              <a:t>da </a:t>
            </a:r>
            <a:r>
              <a:rPr lang="vi-VN" dirty="0"/>
              <a:t>donese konačan ishod, </a:t>
            </a:r>
            <a:endParaRPr lang="sr-Latn-RS" dirty="0" smtClean="0"/>
          </a:p>
          <a:p>
            <a:pPr marL="0" indent="0" algn="ctr">
              <a:buNone/>
            </a:pPr>
            <a:r>
              <a:rPr lang="vi-VN" dirty="0" smtClean="0"/>
              <a:t>da </a:t>
            </a:r>
            <a:r>
              <a:rPr lang="vi-VN" dirty="0"/>
              <a:t>se opredeli da od više mogućnosti izabere jednu, ali pravu.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53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 err="1" smtClean="0"/>
              <a:t>Elementi</a:t>
            </a:r>
            <a:r>
              <a:rPr lang="en-US" b="1" dirty="0" smtClean="0"/>
              <a:t> </a:t>
            </a:r>
            <a:r>
              <a:rPr lang="en-US" b="1" dirty="0" err="1"/>
              <a:t>donošenja</a:t>
            </a:r>
            <a:r>
              <a:rPr lang="en-US" b="1" dirty="0"/>
              <a:t> </a:t>
            </a:r>
            <a:r>
              <a:rPr lang="en-US" b="1" dirty="0" err="1"/>
              <a:t>odluke</a:t>
            </a:r>
            <a:r>
              <a:rPr lang="en-US" b="1" dirty="0"/>
              <a:t> o </a:t>
            </a:r>
            <a:r>
              <a:rPr lang="en-US" b="1" dirty="0" err="1"/>
              <a:t>novim</a:t>
            </a:r>
            <a:r>
              <a:rPr lang="en-US" b="1" dirty="0"/>
              <a:t> </a:t>
            </a:r>
            <a:r>
              <a:rPr lang="en-US" b="1" dirty="0" err="1"/>
              <a:t>kapacitetima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strateški</a:t>
            </a:r>
            <a:r>
              <a:rPr lang="en-US" dirty="0"/>
              <a:t> </a:t>
            </a:r>
            <a:r>
              <a:rPr lang="en-US" dirty="0" err="1"/>
              <a:t>razmatra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opcija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donošenju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o </a:t>
            </a:r>
            <a:r>
              <a:rPr lang="en-US" dirty="0" err="1"/>
              <a:t>proširenju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.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</a:t>
            </a:r>
            <a:r>
              <a:rPr lang="en-US" dirty="0" err="1"/>
              <a:t>poredi</a:t>
            </a:r>
            <a:r>
              <a:rPr lang="en-US" dirty="0"/>
              <a:t>, </a:t>
            </a:r>
            <a:r>
              <a:rPr lang="en-US" dirty="0" err="1"/>
              <a:t>analizira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usvaja</a:t>
            </a:r>
            <a:r>
              <a:rPr lang="en-US" dirty="0"/>
              <a:t> </a:t>
            </a:r>
            <a:r>
              <a:rPr lang="en-US" dirty="0" err="1"/>
              <a:t>najpovoljniju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najrentabilniju</a:t>
            </a:r>
            <a:r>
              <a:rPr lang="en-US" dirty="0"/>
              <a:t> </a:t>
            </a:r>
            <a:r>
              <a:rPr lang="en-US" dirty="0" err="1"/>
              <a:t>alternativu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investicije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da </a:t>
            </a:r>
            <a:r>
              <a:rPr lang="en-US" dirty="0" err="1"/>
              <a:t>predvidi</a:t>
            </a:r>
            <a:r>
              <a:rPr lang="en-US" dirty="0"/>
              <a:t> profit. </a:t>
            </a:r>
            <a:r>
              <a:rPr lang="en-US" dirty="0" err="1"/>
              <a:t>Relevantni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takvu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1)	</a:t>
            </a:r>
            <a:r>
              <a:rPr lang="en-US" dirty="0" err="1"/>
              <a:t>veličina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/>
              <a:t>2)	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3)	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konkurencije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0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/>
              <a:t>Predviđanja u pogledu zahteva, tehnologije i inputa troškova je određena nesigurnost i zahteva upotrebu scenarija mogućih sredstava ovakve nesigurnosti pri svakoj analizi.</a:t>
            </a:r>
          </a:p>
          <a:p>
            <a:endParaRPr lang="vi-VN" dirty="0"/>
          </a:p>
          <a:p>
            <a:r>
              <a:rPr lang="vi-VN" dirty="0"/>
              <a:t>Prognozira se kako će i kada svaki od konkurenata da poveća kapacitet.</a:t>
            </a:r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Predviđanje konkurentskog ponašanja je specifičan proces. Ono što jedan konkurent radi utiče na druge. Praktično se traži ko prednjači, ko je lider u tom poslu.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0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 smtClean="0"/>
              <a:t>Promene</a:t>
            </a:r>
            <a:r>
              <a:rPr lang="en-US" b="1" dirty="0" smtClean="0"/>
              <a:t> </a:t>
            </a:r>
            <a:r>
              <a:rPr lang="en-US" b="1" dirty="0"/>
              <a:t>u </a:t>
            </a:r>
            <a:r>
              <a:rPr lang="en-US" b="1" dirty="0" err="1"/>
              <a:t>proizvodnoj</a:t>
            </a:r>
            <a:r>
              <a:rPr lang="en-US" b="1" dirty="0"/>
              <a:t> </a:t>
            </a:r>
            <a:r>
              <a:rPr lang="en-US" b="1" dirty="0" err="1"/>
              <a:t>tehnologiji</a:t>
            </a:r>
            <a:endParaRPr lang="en-US" b="1" dirty="0"/>
          </a:p>
          <a:p>
            <a:endParaRPr lang="en-US" b="1" dirty="0"/>
          </a:p>
          <a:p>
            <a:r>
              <a:rPr lang="en-US" dirty="0" err="1"/>
              <a:t>Promene</a:t>
            </a:r>
            <a:r>
              <a:rPr lang="en-US" dirty="0"/>
              <a:t> u </a:t>
            </a:r>
            <a:r>
              <a:rPr lang="en-US" dirty="0" err="1"/>
              <a:t>proizvodnoj</a:t>
            </a:r>
            <a:r>
              <a:rPr lang="en-US" dirty="0"/>
              <a:t> </a:t>
            </a:r>
            <a:r>
              <a:rPr lang="en-US" dirty="0" err="1"/>
              <a:t>tehnologiji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da se </a:t>
            </a:r>
            <a:r>
              <a:rPr lang="en-US" dirty="0" err="1"/>
              <a:t>privuku</a:t>
            </a:r>
            <a:r>
              <a:rPr lang="en-US" dirty="0"/>
              <a:t> </a:t>
            </a:r>
            <a:r>
              <a:rPr lang="en-US" dirty="0" err="1"/>
              <a:t>investicije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kupovinu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stara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da </a:t>
            </a:r>
            <a:r>
              <a:rPr lang="en-US" dirty="0" err="1"/>
              <a:t>rade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industriji</a:t>
            </a:r>
            <a:r>
              <a:rPr lang="en-US" dirty="0"/>
              <a:t> </a:t>
            </a:r>
            <a:r>
              <a:rPr lang="en-US" dirty="0" err="1"/>
              <a:t>važi</a:t>
            </a:r>
            <a:r>
              <a:rPr lang="en-US" dirty="0"/>
              <a:t> </a:t>
            </a:r>
            <a:r>
              <a:rPr lang="en-US" dirty="0" err="1"/>
              <a:t>pravilo</a:t>
            </a:r>
            <a:r>
              <a:rPr lang="en-US" dirty="0"/>
              <a:t>: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barijera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uklanjanje</a:t>
            </a:r>
            <a:r>
              <a:rPr lang="en-US" dirty="0"/>
              <a:t> </a:t>
            </a:r>
            <a:r>
              <a:rPr lang="en-US" dirty="0" err="1"/>
              <a:t>starih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pogona</a:t>
            </a:r>
            <a:r>
              <a:rPr lang="en-US" dirty="0"/>
              <a:t> to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sigurnije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da se </a:t>
            </a:r>
            <a:r>
              <a:rPr lang="en-US" dirty="0" err="1"/>
              <a:t>otklone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zamene</a:t>
            </a:r>
            <a:r>
              <a:rPr lang="en-US" dirty="0"/>
              <a:t> </a:t>
            </a:r>
            <a:r>
              <a:rPr lang="en-US" dirty="0" err="1"/>
              <a:t>novim</a:t>
            </a:r>
            <a:r>
              <a:rPr lang="en-US" dirty="0" smtClean="0"/>
              <a:t>.</a:t>
            </a:r>
          </a:p>
          <a:p>
            <a:r>
              <a:rPr lang="en-US" dirty="0" err="1"/>
              <a:t>Lideri</a:t>
            </a:r>
            <a:r>
              <a:rPr lang="en-US" dirty="0"/>
              <a:t> u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izgrade</a:t>
            </a:r>
            <a:r>
              <a:rPr lang="en-US" dirty="0"/>
              <a:t> novo </a:t>
            </a:r>
            <a:r>
              <a:rPr lang="en-US" dirty="0" err="1"/>
              <a:t>okruženje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95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b="1" dirty="0" err="1" smtClean="0"/>
              <a:t>Integrisani</a:t>
            </a:r>
            <a:r>
              <a:rPr lang="en-US" sz="5100" b="1" dirty="0" smtClean="0"/>
              <a:t> </a:t>
            </a:r>
            <a:r>
              <a:rPr lang="en-US" sz="5100" b="1" dirty="0" err="1"/>
              <a:t>konkurenti</a:t>
            </a:r>
            <a:endParaRPr lang="en-US" sz="5100" b="1" dirty="0"/>
          </a:p>
          <a:p>
            <a:endParaRPr lang="en-US" dirty="0"/>
          </a:p>
          <a:p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konkurenti</a:t>
            </a:r>
            <a:r>
              <a:rPr lang="en-US" dirty="0"/>
              <a:t> </a:t>
            </a:r>
            <a:r>
              <a:rPr lang="en-US" dirty="0" err="1"/>
              <a:t>integrišu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opadanja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, </a:t>
            </a:r>
            <a:r>
              <a:rPr lang="en-US" dirty="0" err="1"/>
              <a:t>pritisci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prekomernom</a:t>
            </a:r>
            <a:r>
              <a:rPr lang="en-US" dirty="0"/>
              <a:t> </a:t>
            </a:r>
            <a:r>
              <a:rPr lang="en-US" dirty="0" err="1"/>
              <a:t>izgradnjom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rastu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svaka</a:t>
            </a:r>
            <a:r>
              <a:rPr lang="en-US" dirty="0"/>
              <a:t> firma </a:t>
            </a:r>
            <a:r>
              <a:rPr lang="en-US" dirty="0" err="1"/>
              <a:t>želi</a:t>
            </a:r>
            <a:r>
              <a:rPr lang="en-US" dirty="0"/>
              <a:t> da </a:t>
            </a:r>
            <a:r>
              <a:rPr lang="en-US" dirty="0" err="1"/>
              <a:t>obezbedi</a:t>
            </a:r>
            <a:r>
              <a:rPr lang="en-US" dirty="0"/>
              <a:t> </a:t>
            </a:r>
            <a:r>
              <a:rPr lang="en-US" dirty="0" err="1"/>
              <a:t>snabdevanje</a:t>
            </a:r>
            <a:r>
              <a:rPr lang="en-US" dirty="0"/>
              <a:t> </a:t>
            </a:r>
            <a:r>
              <a:rPr lang="en-US" dirty="0" err="1"/>
              <a:t>potrebnim</a:t>
            </a:r>
            <a:r>
              <a:rPr lang="en-US" dirty="0"/>
              <a:t> </a:t>
            </a:r>
            <a:r>
              <a:rPr lang="en-US" dirty="0" err="1"/>
              <a:t>kapacitetima</a:t>
            </a:r>
            <a:r>
              <a:rPr lang="en-US" dirty="0"/>
              <a:t> da bi </a:t>
            </a:r>
            <a:r>
              <a:rPr lang="en-US" dirty="0" err="1"/>
              <a:t>sprečila</a:t>
            </a:r>
            <a:r>
              <a:rPr lang="en-US" dirty="0"/>
              <a:t> </a:t>
            </a:r>
            <a:r>
              <a:rPr lang="en-US" dirty="0" err="1"/>
              <a:t>opadanje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. Pod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okolnostima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firma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,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izgubiti</a:t>
            </a:r>
            <a:r>
              <a:rPr lang="en-US" dirty="0"/>
              <a:t> </a:t>
            </a:r>
            <a:r>
              <a:rPr lang="en-US" dirty="0" err="1"/>
              <a:t>udeo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mogući</a:t>
            </a:r>
            <a:r>
              <a:rPr lang="en-US" dirty="0"/>
              <a:t> profit (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rizike</a:t>
            </a:r>
            <a:r>
              <a:rPr lang="en-US" dirty="0"/>
              <a:t> od </a:t>
            </a:r>
            <a:r>
              <a:rPr lang="en-US" dirty="0" err="1"/>
              <a:t>gubitka</a:t>
            </a:r>
            <a:r>
              <a:rPr lang="en-US" dirty="0"/>
              <a:t> </a:t>
            </a:r>
            <a:r>
              <a:rPr lang="en-US" dirty="0" err="1"/>
              <a:t>inputa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).</a:t>
            </a:r>
          </a:p>
          <a:p>
            <a:r>
              <a:rPr lang="en-US" dirty="0" err="1"/>
              <a:t>Stoga</a:t>
            </a:r>
            <a:r>
              <a:rPr lang="en-US" dirty="0"/>
              <a:t> 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važno</a:t>
            </a:r>
            <a:r>
              <a:rPr lang="en-US" dirty="0"/>
              <a:t> </a:t>
            </a:r>
            <a:r>
              <a:rPr lang="en-US" dirty="0" err="1"/>
              <a:t>osigurati</a:t>
            </a:r>
            <a:r>
              <a:rPr lang="en-US" dirty="0"/>
              <a:t> </a:t>
            </a:r>
            <a:r>
              <a:rPr lang="en-US" dirty="0" err="1"/>
              <a:t>dovoljan</a:t>
            </a:r>
            <a:r>
              <a:rPr lang="en-US" dirty="0"/>
              <a:t> </a:t>
            </a:r>
            <a:r>
              <a:rPr lang="en-US" dirty="0" err="1"/>
              <a:t>kapacitet</a:t>
            </a:r>
            <a:r>
              <a:rPr lang="en-US" dirty="0"/>
              <a:t>,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nesigurnost</a:t>
            </a:r>
            <a:r>
              <a:rPr lang="en-US" dirty="0"/>
              <a:t> u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budućih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potrošača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Slični</a:t>
            </a:r>
            <a:r>
              <a:rPr lang="en-US" dirty="0"/>
              <a:t> argument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konkurenti</a:t>
            </a:r>
            <a:r>
              <a:rPr lang="en-US" dirty="0"/>
              <a:t> </a:t>
            </a:r>
            <a:r>
              <a:rPr lang="en-US" dirty="0" err="1"/>
              <a:t>integrišu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uzlaznog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*	</a:t>
            </a:r>
            <a:r>
              <a:rPr lang="en-US" dirty="0" err="1"/>
              <a:t>Ulog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zahtev</a:t>
            </a:r>
            <a:r>
              <a:rPr lang="en-US" dirty="0"/>
              <a:t> </a:t>
            </a:r>
            <a:r>
              <a:rPr lang="en-US" dirty="0" err="1"/>
              <a:t>tržišta</a:t>
            </a:r>
            <a:endParaRPr lang="en-US" dirty="0"/>
          </a:p>
          <a:p>
            <a:endParaRPr lang="en-US" dirty="0"/>
          </a:p>
          <a:p>
            <a:r>
              <a:rPr lang="en-US" dirty="0"/>
              <a:t>*	</a:t>
            </a:r>
            <a:r>
              <a:rPr lang="en-US" dirty="0" err="1"/>
              <a:t>Starost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tip </a:t>
            </a:r>
            <a:r>
              <a:rPr lang="en-US" dirty="0" err="1"/>
              <a:t>kapaciteta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zahtev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nekih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nekih</a:t>
            </a:r>
            <a:r>
              <a:rPr lang="en-US" dirty="0"/>
              <a:t> </a:t>
            </a:r>
            <a:r>
              <a:rPr lang="en-US" dirty="0" err="1"/>
              <a:t>uslužnih</a:t>
            </a:r>
            <a:r>
              <a:rPr lang="en-US" dirty="0"/>
              <a:t> </a:t>
            </a:r>
            <a:r>
              <a:rPr lang="en-US" dirty="0" err="1"/>
              <a:t>delatnosti</a:t>
            </a:r>
            <a:r>
              <a:rPr lang="en-US" dirty="0"/>
              <a:t> </a:t>
            </a:r>
            <a:r>
              <a:rPr lang="en-US" dirty="0" err="1"/>
              <a:t>kapacitet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potražnju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poseduju</a:t>
            </a:r>
            <a:r>
              <a:rPr lang="en-US" dirty="0"/>
              <a:t> </a:t>
            </a:r>
            <a:r>
              <a:rPr lang="en-US" dirty="0" err="1"/>
              <a:t>najmoderniji</a:t>
            </a:r>
            <a:r>
              <a:rPr lang="en-US" dirty="0"/>
              <a:t> </a:t>
            </a:r>
            <a:r>
              <a:rPr lang="en-US" dirty="0" err="1"/>
              <a:t>kapaciteti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dekorisani</a:t>
            </a:r>
            <a:r>
              <a:rPr lang="en-US" dirty="0"/>
              <a:t> </a:t>
            </a:r>
            <a:r>
              <a:rPr lang="en-US" dirty="0" err="1"/>
              <a:t>objekti</a:t>
            </a:r>
            <a:r>
              <a:rPr lang="en-US" dirty="0"/>
              <a:t> </a:t>
            </a:r>
            <a:r>
              <a:rPr lang="en-US" dirty="0" err="1"/>
              <a:t>brze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izazvati</a:t>
            </a:r>
            <a:r>
              <a:rPr lang="en-US" dirty="0"/>
              <a:t> </a:t>
            </a:r>
            <a:r>
              <a:rPr lang="en-US" dirty="0" err="1"/>
              <a:t>konkurenti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9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	</a:t>
            </a:r>
            <a:r>
              <a:rPr lang="en-US" b="1" dirty="0" err="1"/>
              <a:t>Konkurentnost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firmi</a:t>
            </a:r>
            <a:r>
              <a:rPr lang="en-US" dirty="0"/>
              <a:t> </a:t>
            </a:r>
            <a:r>
              <a:rPr lang="en-US" dirty="0" err="1"/>
              <a:t>tendencija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nagomilavanju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 je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ozbiljnija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one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da </a:t>
            </a:r>
            <a:r>
              <a:rPr lang="en-US" dirty="0" err="1"/>
              <a:t>povećaju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</a:t>
            </a:r>
            <a:r>
              <a:rPr lang="en-US" dirty="0" err="1"/>
              <a:t>kapacitete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.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pokušavaju</a:t>
            </a:r>
            <a:r>
              <a:rPr lang="en-US" dirty="0"/>
              <a:t> da </a:t>
            </a:r>
            <a:r>
              <a:rPr lang="en-US" dirty="0" err="1"/>
              <a:t>predvide</a:t>
            </a:r>
            <a:r>
              <a:rPr lang="en-US" dirty="0"/>
              <a:t> </a:t>
            </a:r>
            <a:r>
              <a:rPr lang="en-US" dirty="0" err="1"/>
              <a:t>dešavanja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tržištu</a:t>
            </a:r>
            <a:r>
              <a:rPr lang="sr-Latn-R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85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	</a:t>
            </a:r>
            <a:r>
              <a:rPr lang="en-US" b="1" dirty="0" err="1"/>
              <a:t>Nedostatak</a:t>
            </a:r>
            <a:r>
              <a:rPr lang="en-US" b="1" dirty="0"/>
              <a:t> </a:t>
            </a:r>
            <a:r>
              <a:rPr lang="en-US" b="1" dirty="0" err="1"/>
              <a:t>pouzdanog</a:t>
            </a:r>
            <a:r>
              <a:rPr lang="en-US" b="1" dirty="0"/>
              <a:t> </a:t>
            </a:r>
            <a:r>
              <a:rPr lang="en-US" b="1" dirty="0" err="1"/>
              <a:t>lidera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tržištu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firmi</a:t>
            </a:r>
            <a:r>
              <a:rPr lang="en-US" dirty="0"/>
              <a:t> </a:t>
            </a:r>
            <a:r>
              <a:rPr lang="en-US" dirty="0" err="1"/>
              <a:t>čeka</a:t>
            </a:r>
            <a:r>
              <a:rPr lang="en-US" dirty="0"/>
              <a:t> </a:t>
            </a:r>
            <a:r>
              <a:rPr lang="en-US" dirty="0" err="1"/>
              <a:t>lidera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, a </a:t>
            </a:r>
            <a:r>
              <a:rPr lang="en-US" dirty="0" err="1"/>
              <a:t>pri</a:t>
            </a:r>
            <a:r>
              <a:rPr lang="en-US" dirty="0"/>
              <a:t> tome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firma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da </a:t>
            </a:r>
            <a:r>
              <a:rPr lang="en-US" dirty="0" err="1"/>
              <a:t>pojača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započeti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ekspanzije</a:t>
            </a:r>
            <a:r>
              <a:rPr lang="en-US" dirty="0"/>
              <a:t> - </a:t>
            </a:r>
            <a:r>
              <a:rPr lang="en-US" dirty="0" err="1"/>
              <a:t>širenja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,  </a:t>
            </a:r>
            <a:r>
              <a:rPr lang="en-US" dirty="0" err="1"/>
              <a:t>nestabilnost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se </a:t>
            </a:r>
            <a:r>
              <a:rPr lang="en-US" dirty="0" err="1"/>
              <a:t>nastavlja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lider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pouzdano</a:t>
            </a:r>
            <a:r>
              <a:rPr lang="en-US" dirty="0"/>
              <a:t> da </a:t>
            </a:r>
            <a:r>
              <a:rPr lang="en-US" dirty="0" err="1"/>
              <a:t>poveća</a:t>
            </a:r>
            <a:r>
              <a:rPr lang="en-US" dirty="0"/>
              <a:t> </a:t>
            </a:r>
            <a:r>
              <a:rPr lang="en-US" dirty="0" err="1"/>
              <a:t>kapacitete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nedostaju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odgovori</a:t>
            </a:r>
            <a:r>
              <a:rPr lang="en-US" dirty="0"/>
              <a:t> </a:t>
            </a:r>
            <a:r>
              <a:rPr lang="en-US" dirty="0" err="1"/>
              <a:t>najvećim</a:t>
            </a:r>
            <a:r>
              <a:rPr lang="en-US" dirty="0"/>
              <a:t> </a:t>
            </a:r>
            <a:r>
              <a:rPr lang="en-US" dirty="0" err="1"/>
              <a:t>zahtevima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smtClean="0"/>
              <a:t>On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zaustavi</a:t>
            </a:r>
            <a:r>
              <a:rPr lang="en-US" dirty="0"/>
              <a:t> </a:t>
            </a:r>
            <a:r>
              <a:rPr lang="en-US" dirty="0" err="1"/>
              <a:t>izgradnju</a:t>
            </a:r>
            <a:r>
              <a:rPr lang="en-US" dirty="0"/>
              <a:t>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agresivnih</a:t>
            </a:r>
            <a:r>
              <a:rPr lang="en-US" dirty="0"/>
              <a:t> </a:t>
            </a:r>
            <a:r>
              <a:rPr lang="en-US" dirty="0" err="1"/>
              <a:t>konkurenata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ovakav</a:t>
            </a:r>
            <a:r>
              <a:rPr lang="en-US" dirty="0"/>
              <a:t> </a:t>
            </a:r>
            <a:r>
              <a:rPr lang="en-US" dirty="0" err="1"/>
              <a:t>lider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grupa</a:t>
            </a:r>
            <a:r>
              <a:rPr lang="en-US" dirty="0"/>
              <a:t> </a:t>
            </a:r>
            <a:r>
              <a:rPr lang="en-US" dirty="0" err="1"/>
              <a:t>lidera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preduhitri</a:t>
            </a:r>
            <a:r>
              <a:rPr lang="en-US" dirty="0"/>
              <a:t> </a:t>
            </a:r>
            <a:r>
              <a:rPr lang="en-US" dirty="0" err="1"/>
              <a:t>preuranjenu</a:t>
            </a:r>
            <a:r>
              <a:rPr lang="en-US" dirty="0"/>
              <a:t> </a:t>
            </a:r>
            <a:r>
              <a:rPr lang="en-US" dirty="0" err="1"/>
              <a:t>ekspanziju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najave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8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vi-VN" dirty="0"/>
              <a:t>Organizacija i menadžment su ključni faktora planiranja, predlaganja i donošenja konačnih odluka. </a:t>
            </a:r>
            <a:endParaRPr lang="sr-Latn-RS" dirty="0" smtClean="0"/>
          </a:p>
          <a:p>
            <a:r>
              <a:rPr lang="vi-VN" dirty="0" smtClean="0"/>
              <a:t>Svaki </a:t>
            </a:r>
            <a:r>
              <a:rPr lang="vi-VN" dirty="0"/>
              <a:t>menadžer koji učestvuje u organizaciji poslova vezanih za efektivnost i efikasnost organizacije učestvuje i u predlaganju rešenja i prihvatanju konačnih rešenja.</a:t>
            </a:r>
          </a:p>
          <a:p>
            <a:endParaRPr lang="vi-VN" dirty="0"/>
          </a:p>
          <a:p>
            <a:r>
              <a:rPr lang="vi-VN" dirty="0"/>
              <a:t>Menadžment predlaže ciljeve i obezbeđuje sredstva za njihovu realizaciju.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2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Težak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menadžere</a:t>
            </a:r>
            <a:r>
              <a:rPr lang="en-US" dirty="0"/>
              <a:t> je </a:t>
            </a:r>
            <a:r>
              <a:rPr lang="en-US" dirty="0" err="1"/>
              <a:t>tačno</a:t>
            </a:r>
            <a:r>
              <a:rPr lang="en-US" dirty="0"/>
              <a:t> </a:t>
            </a:r>
            <a:r>
              <a:rPr lang="en-US" dirty="0" err="1"/>
              <a:t>identifikovanje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karaktera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 To se </a:t>
            </a:r>
            <a:r>
              <a:rPr lang="en-US" dirty="0" err="1"/>
              <a:t>rešava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identifikovanja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uticajnih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internog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eksternog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.</a:t>
            </a:r>
          </a:p>
          <a:p>
            <a:r>
              <a:rPr lang="en-US" dirty="0"/>
              <a:t>Da bi se </a:t>
            </a:r>
            <a:r>
              <a:rPr lang="en-US" dirty="0" err="1"/>
              <a:t>ostvario</a:t>
            </a:r>
            <a:r>
              <a:rPr lang="en-US" dirty="0"/>
              <a:t> </a:t>
            </a:r>
            <a:r>
              <a:rPr lang="en-US" dirty="0" err="1"/>
              <a:t>uspeh</a:t>
            </a:r>
            <a:r>
              <a:rPr lang="en-US" dirty="0"/>
              <a:t>,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donošena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. </a:t>
            </a:r>
            <a:r>
              <a:rPr lang="en-US" dirty="0" err="1"/>
              <a:t>Zato</a:t>
            </a:r>
            <a:r>
              <a:rPr lang="en-US" dirty="0"/>
              <a:t>,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dobar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dovede</a:t>
            </a:r>
            <a:r>
              <a:rPr lang="en-US" dirty="0"/>
              <a:t> do </a:t>
            </a:r>
            <a:r>
              <a:rPr lang="en-US" dirty="0" err="1"/>
              <a:t>cilja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2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Danas, </a:t>
            </a:r>
            <a:r>
              <a:rPr lang="en-US" dirty="0" err="1"/>
              <a:t>svetska</a:t>
            </a:r>
            <a:r>
              <a:rPr lang="en-US" dirty="0"/>
              <a:t> </a:t>
            </a:r>
            <a:r>
              <a:rPr lang="en-US" dirty="0" err="1"/>
              <a:t>privreda</a:t>
            </a:r>
            <a:r>
              <a:rPr lang="en-US" dirty="0"/>
              <a:t> je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uspehom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sr-Latn-RS" dirty="0" smtClean="0"/>
              <a:t>d</a:t>
            </a:r>
            <a:r>
              <a:rPr lang="en-US" dirty="0" err="1" smtClean="0"/>
              <a:t>okazala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poznaje</a:t>
            </a:r>
            <a:r>
              <a:rPr lang="en-US" dirty="0"/>
              <a:t> </a:t>
            </a:r>
            <a:r>
              <a:rPr lang="en-US" dirty="0" err="1"/>
              <a:t>odrednice</a:t>
            </a:r>
            <a:r>
              <a:rPr lang="en-US" dirty="0"/>
              <a:t> </a:t>
            </a:r>
            <a:r>
              <a:rPr lang="en-US" dirty="0" err="1"/>
              <a:t>uspešnog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, </a:t>
            </a:r>
            <a:r>
              <a:rPr lang="en-US" dirty="0" err="1"/>
              <a:t>determinisane</a:t>
            </a:r>
            <a:r>
              <a:rPr lang="en-US" dirty="0"/>
              <a:t> </a:t>
            </a:r>
            <a:r>
              <a:rPr lang="en-US" dirty="0" err="1"/>
              <a:t>pravim</a:t>
            </a:r>
            <a:r>
              <a:rPr lang="en-US" dirty="0"/>
              <a:t> </a:t>
            </a:r>
            <a:r>
              <a:rPr lang="en-US" dirty="0" err="1"/>
              <a:t>odlukama</a:t>
            </a:r>
            <a:r>
              <a:rPr lang="en-US" dirty="0"/>
              <a:t>, </a:t>
            </a:r>
            <a:r>
              <a:rPr lang="en-US" dirty="0" err="1"/>
              <a:t>znanjima</a:t>
            </a:r>
            <a:r>
              <a:rPr lang="en-US" dirty="0"/>
              <a:t>, </a:t>
            </a:r>
            <a:r>
              <a:rPr lang="en-US" dirty="0" err="1"/>
              <a:t>raspolaganjem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brojem</a:t>
            </a:r>
            <a:r>
              <a:rPr lang="en-US" dirty="0"/>
              <a:t> </a:t>
            </a:r>
            <a:r>
              <a:rPr lang="en-US" dirty="0" err="1"/>
              <a:t>relevantnih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, </a:t>
            </a:r>
            <a:r>
              <a:rPr lang="en-US" dirty="0" err="1"/>
              <a:t>primenom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savremenih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,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postupaka</a:t>
            </a:r>
            <a:r>
              <a:rPr lang="en-US" dirty="0"/>
              <a:t> </a:t>
            </a:r>
            <a:r>
              <a:rPr lang="en-US" dirty="0" err="1"/>
              <a:t>odlučivanja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donesenih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dirty="0" err="1"/>
              <a:t>važnost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,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složenosti</a:t>
            </a:r>
            <a:r>
              <a:rPr lang="en-US" dirty="0"/>
              <a:t> </a:t>
            </a:r>
            <a:r>
              <a:rPr lang="en-US" dirty="0" err="1" smtClean="0"/>
              <a:t>odluka</a:t>
            </a:r>
            <a:r>
              <a:rPr lang="sr-Latn-R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	</a:t>
            </a:r>
            <a:r>
              <a:rPr lang="en-US" b="1" dirty="0" err="1"/>
              <a:t>Proces</a:t>
            </a:r>
            <a:r>
              <a:rPr lang="en-US" b="1" dirty="0"/>
              <a:t> </a:t>
            </a:r>
            <a:r>
              <a:rPr lang="en-US" b="1" dirty="0" err="1"/>
              <a:t>odlučivanja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 smtClean="0"/>
              <a:t>potrebn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sr-Latn-RS" dirty="0" smtClean="0"/>
              <a:t>su</a:t>
            </a:r>
            <a:r>
              <a:rPr lang="en-US" dirty="0" smtClean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čelu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generalnim</a:t>
            </a:r>
            <a:r>
              <a:rPr lang="en-US" dirty="0"/>
              <a:t> </a:t>
            </a:r>
            <a:r>
              <a:rPr lang="en-US" dirty="0" err="1"/>
              <a:t>direktorom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pravilno</a:t>
            </a:r>
            <a:r>
              <a:rPr lang="en-US" dirty="0"/>
              <a:t> </a:t>
            </a:r>
            <a:r>
              <a:rPr lang="en-US" dirty="0" err="1"/>
              <a:t>donositi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fazama</a:t>
            </a:r>
            <a:r>
              <a:rPr lang="en-US" dirty="0"/>
              <a:t>, </a:t>
            </a:r>
            <a:r>
              <a:rPr lang="en-US" dirty="0" err="1"/>
              <a:t>prikazano</a:t>
            </a:r>
            <a:r>
              <a:rPr lang="en-US" dirty="0"/>
              <a:t> u (</a:t>
            </a:r>
            <a:r>
              <a:rPr lang="en-US" dirty="0" err="1"/>
              <a:t>Tabeli</a:t>
            </a:r>
            <a:r>
              <a:rPr lang="en-US" dirty="0"/>
              <a:t> 7).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050"/>
            <a:ext cx="5976664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moderan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razvijaju</a:t>
            </a:r>
            <a:r>
              <a:rPr lang="en-US" dirty="0"/>
              <a:t> u </a:t>
            </a:r>
            <a:r>
              <a:rPr lang="en-US" dirty="0" err="1"/>
              <a:t>preduzećima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1.	</a:t>
            </a:r>
            <a:r>
              <a:rPr lang="en-US" b="1" dirty="0" err="1"/>
              <a:t>Strateške</a:t>
            </a:r>
            <a:r>
              <a:rPr lang="en-US" b="1" dirty="0"/>
              <a:t> </a:t>
            </a:r>
            <a:r>
              <a:rPr lang="en-US" b="1" dirty="0" err="1"/>
              <a:t>odluke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se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plana</a:t>
            </a:r>
            <a:r>
              <a:rPr lang="en-US" dirty="0"/>
              <a:t> </a:t>
            </a:r>
            <a:r>
              <a:rPr lang="en-US" dirty="0" err="1" smtClean="0"/>
              <a:t>donošenja</a:t>
            </a:r>
            <a:r>
              <a:rPr lang="sr-Latn-RS" dirty="0"/>
              <a:t> </a:t>
            </a:r>
            <a:r>
              <a:rPr lang="en-US" dirty="0" err="1" smtClean="0"/>
              <a:t>odluka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i="1" dirty="0" err="1">
                <a:solidFill>
                  <a:srgbClr val="FF0000"/>
                </a:solidFill>
              </a:rPr>
              <a:t>dugoročnom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periodu</a:t>
            </a:r>
            <a:r>
              <a:rPr lang="en-US" dirty="0"/>
              <a:t>.</a:t>
            </a:r>
          </a:p>
          <a:p>
            <a:r>
              <a:rPr lang="en-US" dirty="0"/>
              <a:t>2.	</a:t>
            </a:r>
            <a:r>
              <a:rPr lang="en-US" b="1" dirty="0" err="1"/>
              <a:t>Taktičke</a:t>
            </a:r>
            <a:r>
              <a:rPr lang="en-US" b="1" dirty="0"/>
              <a:t> </a:t>
            </a:r>
            <a:r>
              <a:rPr lang="en-US" b="1" dirty="0" err="1"/>
              <a:t>odluke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donose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prihvatanja</a:t>
            </a:r>
            <a:r>
              <a:rPr 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prethodno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donetih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odluka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04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1667</Words>
  <Application>Microsoft Office PowerPoint</Application>
  <PresentationFormat>On-screen Show (4:3)</PresentationFormat>
  <Paragraphs>172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ORGANIZACIJA I MENADŽMENT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Krizni menadžment</vt:lpstr>
      <vt:lpstr>PowerPoint Presentation</vt:lpstr>
      <vt:lpstr>PowerPoint Presentation</vt:lpstr>
      <vt:lpstr> Brzo i odlučno delovanje</vt:lpstr>
      <vt:lpstr>PowerPoint Presentation</vt:lpstr>
      <vt:lpstr> KRIZNI MENADŽMENT I STRATEGIJA NOVOG NASTUPA NA TRŽIŠTU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PC</cp:lastModifiedBy>
  <cp:revision>19</cp:revision>
  <dcterms:created xsi:type="dcterms:W3CDTF">2021-02-24T10:06:34Z</dcterms:created>
  <dcterms:modified xsi:type="dcterms:W3CDTF">2021-11-25T19:40:39Z</dcterms:modified>
</cp:coreProperties>
</file>