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0" r:id="rId3"/>
    <p:sldId id="269" r:id="rId4"/>
    <p:sldId id="276" r:id="rId5"/>
    <p:sldId id="277" r:id="rId6"/>
    <p:sldId id="271" r:id="rId7"/>
    <p:sldId id="272" r:id="rId8"/>
    <p:sldId id="275" r:id="rId9"/>
    <p:sldId id="281" r:id="rId10"/>
    <p:sldId id="278" r:id="rId11"/>
    <p:sldId id="279" r:id="rId12"/>
    <p:sldId id="290" r:id="rId13"/>
    <p:sldId id="291" r:id="rId14"/>
    <p:sldId id="292" r:id="rId15"/>
    <p:sldId id="293" r:id="rId16"/>
    <p:sldId id="282" r:id="rId17"/>
    <p:sldId id="283" r:id="rId18"/>
    <p:sldId id="273" r:id="rId19"/>
    <p:sldId id="285" r:id="rId20"/>
    <p:sldId id="28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342" autoAdjust="0"/>
  </p:normalViewPr>
  <p:slideViewPr>
    <p:cSldViewPr>
      <p:cViewPr varScale="1">
        <p:scale>
          <a:sx n="73" d="100"/>
          <a:sy n="73" d="100"/>
        </p:scale>
        <p:origin x="-1074" y="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6903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9291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1983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0776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064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7166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983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3415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2969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163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8627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5E91-D7E6-47FD-B56E-DFD7ED9D5058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C2A9D-B1EA-4680-84B8-CF3316DF8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0101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C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Istorijski pregled razvoja </a:t>
            </a:r>
            <a:r>
              <a:rPr lang="sr-Latn-C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računara</a:t>
            </a:r>
          </a:p>
          <a:p>
            <a:pPr marL="0" indent="0">
              <a:buNone/>
            </a:pPr>
            <a:endParaRPr lang="sr-Latn-C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Latn-C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Veliki </a:t>
            </a:r>
            <a:r>
              <a:rPr lang="sr-Latn-C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računari (mainframes</a:t>
            </a:r>
            <a:r>
              <a:rPr lang="sr-Latn-C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sr-Latn-C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Latn-CS" sz="1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IBM </a:t>
            </a:r>
            <a:r>
              <a:rPr lang="sr-Latn-C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(International Business Mashines), model 710, </a:t>
            </a:r>
            <a:r>
              <a:rPr lang="sr-Latn-C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elektronske cevi, 1952. </a:t>
            </a:r>
          </a:p>
          <a:p>
            <a:pPr marL="0" indent="0">
              <a:buNone/>
            </a:pPr>
            <a:r>
              <a:rPr lang="sr-Latn-C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godine</a:t>
            </a:r>
          </a:p>
          <a:p>
            <a:pPr marL="0" indent="0">
              <a:buNone/>
            </a:pPr>
            <a:r>
              <a:rPr lang="sr-Latn-C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Krajem </a:t>
            </a:r>
            <a:r>
              <a:rPr lang="sr-Latn-C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50. godina tranzistorska tehnologija</a:t>
            </a:r>
          </a:p>
          <a:p>
            <a:pPr marL="0" indent="0">
              <a:buNone/>
            </a:pPr>
            <a:r>
              <a:rPr lang="sr-Latn-C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Programski jezici: fortran, cobol, ...</a:t>
            </a:r>
          </a:p>
          <a:p>
            <a:pPr marL="0" indent="0">
              <a:buNone/>
            </a:pPr>
            <a:r>
              <a:rPr lang="sr-Latn-C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Korisnici – povezani sa centralnim računarom preko administratora </a:t>
            </a:r>
          </a:p>
          <a:p>
            <a:pPr marL="0" indent="0">
              <a:buNone/>
            </a:pPr>
            <a:r>
              <a:rPr lang="sr-Latn-C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(programer)</a:t>
            </a:r>
          </a:p>
          <a:p>
            <a:pPr marL="0" indent="0">
              <a:buNone/>
            </a:pPr>
            <a:r>
              <a:rPr lang="sr-Latn-C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Kasnije Ulazno/Izlazni terminali (monitor i tastatura)</a:t>
            </a:r>
          </a:p>
          <a:p>
            <a:pPr marL="0" indent="0">
              <a:buNone/>
            </a:pPr>
            <a:r>
              <a:rPr lang="sr-Latn-C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1971. </a:t>
            </a:r>
            <a:r>
              <a:rPr lang="sr-Latn-C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godine IBM predstavio </a:t>
            </a:r>
            <a:r>
              <a:rPr lang="sr-Latn-C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disketu</a:t>
            </a:r>
          </a:p>
        </p:txBody>
      </p:sp>
    </p:spTree>
    <p:extLst>
      <p:ext uri="{BB962C8B-B14F-4D97-AF65-F5344CB8AC3E}">
        <p14:creationId xmlns:p14="http://schemas.microsoft.com/office/powerpoint/2010/main" xmlns="" val="89043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r-Latn-C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Brzina prenosa podataka i </a:t>
            </a:r>
          </a:p>
          <a:p>
            <a:pPr marL="0" indent="0" algn="ctr">
              <a:buNone/>
            </a:pPr>
            <a:r>
              <a:rPr lang="sr-Latn-C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frekvencijski </a:t>
            </a:r>
            <a:r>
              <a:rPr lang="sr-Latn-C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opseg</a:t>
            </a:r>
          </a:p>
          <a:p>
            <a:r>
              <a:rPr lang="sr-Latn-C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Svaki </a:t>
            </a:r>
            <a:r>
              <a:rPr lang="sr-Latn-C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prenosni sistem ima ograničenen propusni frekvencijski opseg.</a:t>
            </a:r>
          </a:p>
          <a:p>
            <a:r>
              <a:rPr lang="sr-Latn-C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 </a:t>
            </a:r>
            <a:r>
              <a:rPr lang="sr-Latn-C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prenosa se može posmatrati kao ekvivalentni filtar propusnik </a:t>
            </a:r>
          </a:p>
          <a:p>
            <a:pPr marL="0" indent="0">
              <a:buNone/>
            </a:pPr>
            <a:r>
              <a:rPr lang="sr-Latn-C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C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opsega</a:t>
            </a:r>
            <a:r>
              <a:rPr lang="sr-Latn-C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sr-Latn-C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Zbog </a:t>
            </a:r>
            <a:r>
              <a:rPr lang="sr-Latn-C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toga postoji ograničenje u brzini prenosa podataka, koja se može </a:t>
            </a:r>
          </a:p>
          <a:p>
            <a:pPr marL="0" indent="0">
              <a:buNone/>
            </a:pPr>
            <a:r>
              <a:rPr lang="sr-Latn-C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postići.</a:t>
            </a:r>
          </a:p>
          <a:p>
            <a:pPr marL="0" indent="0" algn="ctr">
              <a:buNone/>
            </a:pPr>
            <a:r>
              <a:rPr lang="sr-Latn-C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sr-Latn-C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sr-Latn-C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Brzina podataka </a:t>
            </a:r>
            <a:endParaRPr lang="sr-Latn-CS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Latn-C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C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C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Izražava </a:t>
            </a:r>
            <a:r>
              <a:rPr lang="sr-Latn-C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u bitima/sekundi – b/s (</a:t>
            </a:r>
            <a:r>
              <a:rPr lang="sr-Latn-C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Brzina </a:t>
            </a:r>
            <a:r>
              <a:rPr lang="sr-Latn-C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kojom se prenose </a:t>
            </a:r>
            <a:r>
              <a:rPr lang="sr-Latn-C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podaci)</a:t>
            </a:r>
          </a:p>
          <a:p>
            <a:pPr marL="0" indent="0">
              <a:buNone/>
            </a:pPr>
            <a:r>
              <a:rPr lang="sr-Latn-C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C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Frekvencijski </a:t>
            </a:r>
            <a:r>
              <a:rPr lang="sr-Latn-C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opseg</a:t>
            </a:r>
          </a:p>
          <a:p>
            <a:pPr marL="0" indent="0">
              <a:buNone/>
            </a:pPr>
            <a:r>
              <a:rPr lang="sr-Latn-C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C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Izražava se u ciklusima/sekundi - Hz </a:t>
            </a:r>
            <a:r>
              <a:rPr lang="sr-Latn-C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sr-Latn-C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Ograničen je predajnikom i komunikacionim </a:t>
            </a:r>
            <a:r>
              <a:rPr lang="sr-Latn-C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kanalom)</a:t>
            </a:r>
          </a:p>
        </p:txBody>
      </p:sp>
    </p:spTree>
    <p:extLst>
      <p:ext uri="{BB962C8B-B14F-4D97-AF65-F5344CB8AC3E}">
        <p14:creationId xmlns:p14="http://schemas.microsoft.com/office/powerpoint/2010/main" xmlns="" val="23786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C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Maksimalna brzina prenosa </a:t>
            </a:r>
            <a:r>
              <a:rPr lang="sr-Latn-C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podataka kroz </a:t>
            </a:r>
            <a:r>
              <a:rPr lang="sr-Latn-C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kanal</a:t>
            </a:r>
          </a:p>
          <a:p>
            <a:pPr marL="0" indent="0">
              <a:buNone/>
            </a:pPr>
            <a:r>
              <a:rPr lang="sr-Latn-C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sr-Latn-C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Posmatra se idealni (bešumni kanal)- Šenonova teorema:</a:t>
            </a:r>
          </a:p>
          <a:p>
            <a:r>
              <a:rPr lang="sr-Latn-C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 </a:t>
            </a:r>
            <a:r>
              <a:rPr lang="sr-Latn-C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brzina prenosa </a:t>
            </a:r>
            <a:r>
              <a:rPr lang="sr-Latn-C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 B log</a:t>
            </a:r>
            <a:r>
              <a:rPr lang="sr-Latn-C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C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sr-Latn-C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sr-Latn-C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gde </a:t>
            </a:r>
            <a:r>
              <a:rPr lang="sr-Latn-C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je:</a:t>
            </a:r>
          </a:p>
          <a:p>
            <a:pPr marL="0" indent="0">
              <a:buNone/>
            </a:pPr>
            <a:r>
              <a:rPr lang="sr-Latn-C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B </a:t>
            </a:r>
            <a:r>
              <a:rPr lang="sr-Latn-C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propusni opseg filtra </a:t>
            </a:r>
            <a:endParaRPr lang="sr-Latn-C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Latn-C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C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 - </a:t>
            </a:r>
            <a:r>
              <a:rPr lang="sr-Latn-C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broj diskretnih nivoa </a:t>
            </a:r>
            <a:r>
              <a:rPr lang="sr-Latn-C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signala (kod binarnog prenosa V=2)</a:t>
            </a:r>
          </a:p>
          <a:p>
            <a:pPr marL="0" indent="0">
              <a:buNone/>
            </a:pPr>
            <a:r>
              <a:rPr lang="sr-Latn-CS" sz="1600" dirty="0" smtClean="0"/>
              <a:t>2. </a:t>
            </a:r>
            <a:r>
              <a:rPr lang="sr-Latn-C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Realan sistem (u prisustvu šuma) </a:t>
            </a:r>
            <a:endParaRPr lang="sr-Latn-C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Latn-C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sr-Latn-C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Signal-to-noise ratio </a:t>
            </a:r>
            <a:r>
              <a:rPr lang="sr-Latn-C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(S/N) </a:t>
            </a:r>
            <a:endParaRPr lang="sr-Latn-C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Latn-C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r-Latn-C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sr-Latn-C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Izražavanje u decibelima: 10 log</a:t>
            </a:r>
            <a:r>
              <a:rPr lang="sr-Latn-C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sr-Latn-C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(S/N) </a:t>
            </a:r>
            <a:r>
              <a:rPr lang="sr-Latn-C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sr-Latn-C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Primeri</a:t>
            </a:r>
            <a:r>
              <a:rPr lang="sr-Latn-C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sr-Latn-C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AutoNum type="alphaLcParenR"/>
            </a:pPr>
            <a:r>
              <a:rPr lang="sr-Latn-C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S/N=100     </a:t>
            </a:r>
            <a:r>
              <a:rPr lang="sr-Latn-C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dB </a:t>
            </a:r>
            <a:endParaRPr lang="sr-Latn-C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lphaLcParenR"/>
            </a:pPr>
            <a:r>
              <a:rPr lang="sr-Latn-C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C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S/N=1000 </a:t>
            </a:r>
            <a:r>
              <a:rPr lang="sr-Latn-C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30 </a:t>
            </a:r>
            <a:r>
              <a:rPr lang="sr-Latn-C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dB </a:t>
            </a:r>
            <a:endParaRPr lang="sr-Latn-C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lphaLcParenR"/>
            </a:pPr>
            <a:r>
              <a:rPr lang="sr-Latn-C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C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S/N=2 </a:t>
            </a:r>
            <a:r>
              <a:rPr lang="sr-Latn-C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sr-Latn-C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dB </a:t>
            </a:r>
            <a:endParaRPr lang="sr-Latn-C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Latn-C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</a:t>
            </a:r>
            <a:r>
              <a:rPr lang="sr-Latn-C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 brzina prenosa </a:t>
            </a:r>
            <a:r>
              <a:rPr lang="sr-Latn-C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B log</a:t>
            </a:r>
            <a:r>
              <a:rPr lang="sr-Latn-C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C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(1+S/N)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691680" y="4725144"/>
            <a:ext cx="1440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835696" y="5013176"/>
            <a:ext cx="1440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547664" y="5301208"/>
            <a:ext cx="1440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92508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r-Latn-C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Performanse računarskih </a:t>
            </a:r>
            <a:r>
              <a:rPr lang="sr-Latn-C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mreža</a:t>
            </a:r>
          </a:p>
          <a:p>
            <a:pPr marL="0" indent="0">
              <a:buNone/>
            </a:pPr>
            <a:r>
              <a:rPr lang="sr-Latn-C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Performanse mreže se mere pomoću: </a:t>
            </a:r>
            <a:endParaRPr lang="sr-Latn-C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Latn-C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-propusnog </a:t>
            </a:r>
            <a:r>
              <a:rPr lang="sr-Latn-C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opsega (eng. Bandwidth) i propusnosti (eng. throughput), i </a:t>
            </a:r>
            <a:endParaRPr lang="sr-Latn-C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Latn-C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-kašnjenja </a:t>
            </a:r>
            <a:r>
              <a:rPr lang="sr-Latn-C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latency ili delay. </a:t>
            </a:r>
            <a:endParaRPr lang="sr-Latn-C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Latn-C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Latn-C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Propusni </a:t>
            </a:r>
            <a:r>
              <a:rPr lang="sr-Latn-C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opseg </a:t>
            </a:r>
            <a:r>
              <a:rPr lang="sr-Latn-C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C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dat kao broj bita koji se mogu preneti preko mreže u određenom periodu vremena. </a:t>
            </a:r>
            <a:endParaRPr lang="sr-Latn-C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Latn-C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Npr. </a:t>
            </a:r>
            <a:r>
              <a:rPr lang="sr-Latn-C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mreža sa propusnim opsegom od 10 miliona bita u sekundi (Mbps), može da prenese 10 miliona bita svake sekunde. </a:t>
            </a:r>
            <a:endParaRPr lang="sr-Latn-C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Latn-C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Latn-C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Nekada </a:t>
            </a:r>
            <a:r>
              <a:rPr lang="sr-Latn-C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korisno koristiti propusni opseg za proračun vremena potrebnog za prenos jednog bita. </a:t>
            </a:r>
            <a:endParaRPr lang="sr-Latn-C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Latn-C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Npr. na </a:t>
            </a:r>
            <a:r>
              <a:rPr lang="sr-Latn-C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Mbps mreži potrebno je 0.1 microsecond (</a:t>
            </a: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sr-Latn-C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s) za prenos jednog bita.</a:t>
            </a:r>
            <a:endParaRPr lang="sr-Latn-C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9312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r-Latn-C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Propusnost </a:t>
            </a:r>
            <a:r>
              <a:rPr lang="sr-Latn-C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(eng. throughput) je realna, izmerena brzina prenosa podataka </a:t>
            </a:r>
            <a:r>
              <a:rPr lang="sr-Latn-C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sistemu.</a:t>
            </a:r>
          </a:p>
          <a:p>
            <a:pPr marL="0" indent="0">
              <a:buNone/>
            </a:pPr>
            <a:endParaRPr lang="sr-Latn-C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Latn-C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sr-Latn-C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RTT </a:t>
            </a:r>
            <a:r>
              <a:rPr lang="sr-Latn-C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r-Latn-C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Round-Trip</a:t>
            </a:r>
            <a:r>
              <a:rPr lang="sr-Latn-C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C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sr-Latn-C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mreže- koliko je potrebno vremena za slanje poruke </a:t>
            </a:r>
            <a:r>
              <a:rPr lang="sr-Latn-C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 jednog </a:t>
            </a:r>
            <a:r>
              <a:rPr lang="sr-Latn-C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kraja mreže na drugi i nazad.</a:t>
            </a:r>
          </a:p>
          <a:p>
            <a:pPr marL="0" indent="0">
              <a:buNone/>
            </a:pPr>
            <a:r>
              <a:rPr lang="sr-Latn-C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velikom broju situacija važnije je znati RTT, nego koliko je kašnjenje u </a:t>
            </a:r>
            <a:r>
              <a:rPr lang="sr-Latn-C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jednom smeru.</a:t>
            </a:r>
          </a:p>
          <a:p>
            <a:pPr marL="0" indent="0">
              <a:buNone/>
            </a:pPr>
            <a:endParaRPr lang="sr-Latn-R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sr-Latn-CS" sz="1800" b="1" i="1" dirty="0" smtClean="0"/>
              <a:t>Kašnjenje</a:t>
            </a:r>
            <a:r>
              <a:rPr lang="sr-Latn-CS" sz="1800" dirty="0" smtClean="0"/>
              <a:t> </a:t>
            </a:r>
            <a:r>
              <a:rPr lang="sr-Latn-CS" sz="1800" dirty="0"/>
              <a:t>(eng. Latency) = Propagacija + Prenos + Red čekanja (eng. Queue) Propagacija = Udaljenost / Brzina svetlosti – tj. </a:t>
            </a:r>
            <a:r>
              <a:rPr lang="sr-Latn-CS" sz="1500" dirty="0"/>
              <a:t>brzina prenosa signala (električnog ili svetlosnog) </a:t>
            </a:r>
            <a:endParaRPr lang="sr-Latn-CS" sz="1500" dirty="0" smtClean="0"/>
          </a:p>
          <a:p>
            <a:pPr lvl="1">
              <a:buFontTx/>
              <a:buChar char="-"/>
            </a:pPr>
            <a:r>
              <a:rPr lang="sr-Latn-C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Udaljenost je dužina medijuma preko kojeg se prenose podaci</a:t>
            </a:r>
            <a:r>
              <a:rPr lang="sr-Latn-C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buFontTx/>
              <a:buChar char="-"/>
            </a:pPr>
            <a:r>
              <a:rPr lang="sr-Latn-CS" sz="1400" dirty="0"/>
              <a:t>Brzina svetlosti (najveća brzina u prirodi) u vakumu iznosi: </a:t>
            </a:r>
            <a:r>
              <a:rPr lang="sr-Latn-CS" sz="1400" dirty="0" smtClean="0"/>
              <a:t>3.0*</a:t>
            </a:r>
            <a:r>
              <a:rPr lang="en-US" sz="1400" dirty="0"/>
              <a:t> </a:t>
            </a:r>
            <a:r>
              <a:rPr lang="en-US" sz="1400" dirty="0" smtClean="0"/>
              <a:t>10</a:t>
            </a:r>
            <a:r>
              <a:rPr lang="en-US" sz="1400" baseline="30000" dirty="0" smtClean="0"/>
              <a:t>8</a:t>
            </a:r>
            <a:r>
              <a:rPr lang="sr-Latn-CS" sz="1400" dirty="0" smtClean="0"/>
              <a:t> m/s</a:t>
            </a:r>
          </a:p>
          <a:p>
            <a:pPr lvl="1">
              <a:buFontTx/>
              <a:buChar char="-"/>
            </a:pPr>
            <a:r>
              <a:rPr lang="sr-Latn-CS" sz="1400" dirty="0"/>
              <a:t>Brzina prenosa električnog signala iznosi: 2.3</a:t>
            </a:r>
            <a:r>
              <a:rPr lang="sr-Latn-CS" sz="1400" dirty="0" smtClean="0"/>
              <a:t>*</a:t>
            </a:r>
            <a:r>
              <a:rPr lang="en-US" sz="1400" dirty="0"/>
              <a:t> 10</a:t>
            </a:r>
            <a:r>
              <a:rPr lang="en-US" sz="1400" baseline="30000" dirty="0"/>
              <a:t>8</a:t>
            </a:r>
            <a:r>
              <a:rPr lang="sr-Latn-CS" sz="1400" dirty="0" smtClean="0"/>
              <a:t> </a:t>
            </a:r>
            <a:r>
              <a:rPr lang="sr-Latn-CS" sz="1400" dirty="0"/>
              <a:t>m/s u kablu sa metalnim provodnicima i </a:t>
            </a:r>
            <a:endParaRPr lang="sr-Latn-CS" sz="1400" dirty="0" smtClean="0"/>
          </a:p>
          <a:p>
            <a:pPr lvl="1">
              <a:buFontTx/>
              <a:buChar char="-"/>
            </a:pPr>
            <a:r>
              <a:rPr lang="sr-Latn-CS" sz="1400" dirty="0" smtClean="0"/>
              <a:t> </a:t>
            </a:r>
            <a:r>
              <a:rPr lang="sr-Latn-CS" sz="1400" dirty="0"/>
              <a:t>Brzina prenosa svetlosnog signala iznosi: 2.0</a:t>
            </a:r>
            <a:r>
              <a:rPr lang="sr-Latn-CS" sz="1400" dirty="0" smtClean="0"/>
              <a:t>*</a:t>
            </a:r>
            <a:r>
              <a:rPr lang="en-US" sz="1400" dirty="0"/>
              <a:t> 10</a:t>
            </a:r>
            <a:r>
              <a:rPr lang="en-US" sz="1400" baseline="30000" dirty="0"/>
              <a:t>8</a:t>
            </a:r>
            <a:r>
              <a:rPr lang="sr-Latn-CS" sz="1400" dirty="0" smtClean="0"/>
              <a:t> </a:t>
            </a:r>
            <a:r>
              <a:rPr lang="sr-Latn-CS" sz="1400" dirty="0"/>
              <a:t>m/s u kablu sa optičkim vlaknima</a:t>
            </a:r>
            <a:endParaRPr lang="sr-Latn-C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Latn-CS" sz="1800" dirty="0"/>
              <a:t> </a:t>
            </a:r>
            <a:r>
              <a:rPr lang="sr-Latn-CS" sz="1800" dirty="0" smtClean="0"/>
              <a:t>      Prenos </a:t>
            </a:r>
            <a:r>
              <a:rPr lang="sr-Latn-CS" sz="1800" dirty="0"/>
              <a:t>= Veličina / Propusni opseg </a:t>
            </a:r>
            <a:endParaRPr lang="sr-Latn-CS" sz="1800" dirty="0" smtClean="0"/>
          </a:p>
        </p:txBody>
      </p:sp>
    </p:spTree>
    <p:extLst>
      <p:ext uri="{BB962C8B-B14F-4D97-AF65-F5344CB8AC3E}">
        <p14:creationId xmlns:p14="http://schemas.microsoft.com/office/powerpoint/2010/main" xmlns="" val="2587599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r-Latn-C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Primer: </a:t>
            </a:r>
            <a:endParaRPr lang="sr-Latn-C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Latn-C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Koliko </a:t>
            </a:r>
            <a:r>
              <a:rPr lang="sr-Latn-C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traje prenos jednog bloka dužine 1024 B preko mreže brzine 10 Mbps</a:t>
            </a:r>
            <a:r>
              <a:rPr lang="sr-Latn-C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endParaRPr lang="sr-Latn-C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Latn-R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Rešenje:</a:t>
            </a:r>
            <a:endParaRPr lang="sr-Latn-C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Latn-C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C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Prenos = Veličina / Propusni opseg </a:t>
            </a:r>
            <a:endParaRPr lang="sr-Latn-CS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Latn-C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sr-Latn-C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1024 B / 10 Mbps = 1 x 1024 x 8 bita / 10 x </a:t>
            </a:r>
            <a:r>
              <a:rPr lang="en-US" sz="1600" dirty="0" smtClean="0"/>
              <a:t>10</a:t>
            </a:r>
            <a:r>
              <a:rPr lang="en-US" sz="1600" baseline="30000" dirty="0" smtClean="0"/>
              <a:t>6</a:t>
            </a:r>
            <a:r>
              <a:rPr lang="sr-Latn-C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r-Latn-C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bps = 819,2 x </a:t>
            </a:r>
            <a:r>
              <a:rPr lang="en-US" sz="1600" dirty="0" smtClean="0"/>
              <a:t>10</a:t>
            </a:r>
            <a:r>
              <a:rPr lang="en-US" sz="1600" baseline="30000" dirty="0" smtClean="0"/>
              <a:t>-6</a:t>
            </a:r>
            <a:r>
              <a:rPr lang="sr-Latn-C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C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= 0,82 </a:t>
            </a:r>
            <a:r>
              <a:rPr lang="sr-Latn-C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</a:p>
          <a:p>
            <a:pPr marL="0" indent="0">
              <a:buNone/>
            </a:pPr>
            <a:endParaRPr lang="sr-Latn-R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Latn-C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Primer</a:t>
            </a:r>
            <a:r>
              <a:rPr lang="sr-Latn-C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sr-Latn-C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CS" sz="1600" dirty="0"/>
              <a:t>Koje je kašnjenje za jedan paket od 1 kB koji se prenosi bakarnim kablom na daljinu od 100 km brzinom prenosa od 10 Mbps</a:t>
            </a:r>
            <a:r>
              <a:rPr lang="sr-Latn-CS" sz="1600" dirty="0" smtClean="0"/>
              <a:t>?</a:t>
            </a:r>
          </a:p>
          <a:p>
            <a:pPr marL="0" indent="0">
              <a:buNone/>
            </a:pPr>
            <a:endParaRPr lang="sr-Latn-CS" sz="1600" dirty="0" smtClean="0"/>
          </a:p>
          <a:p>
            <a:pPr marL="0" indent="0">
              <a:buNone/>
            </a:pPr>
            <a:r>
              <a:rPr lang="sr-Latn-RS" sz="1200" dirty="0" smtClean="0"/>
              <a:t>Rešenje:</a:t>
            </a:r>
            <a:endParaRPr lang="sr-Latn-CS" sz="1200" dirty="0"/>
          </a:p>
          <a:p>
            <a:pPr marL="0" indent="0">
              <a:buNone/>
            </a:pPr>
            <a:r>
              <a:rPr lang="sr-Latn-CS" sz="1600" dirty="0" smtClean="0"/>
              <a:t> </a:t>
            </a:r>
            <a:r>
              <a:rPr lang="sr-Latn-CS" sz="1600" i="1" dirty="0"/>
              <a:t>Kašnjenje = Propagacija + Prenos </a:t>
            </a:r>
            <a:r>
              <a:rPr lang="sr-Latn-CS" sz="1600" i="1" dirty="0" smtClean="0"/>
              <a:t>=</a:t>
            </a:r>
            <a:r>
              <a:rPr lang="en-US" sz="1600" dirty="0"/>
              <a:t> </a:t>
            </a:r>
            <a:r>
              <a:rPr lang="en-US" sz="1600" dirty="0" err="1"/>
              <a:t>t</a:t>
            </a:r>
            <a:r>
              <a:rPr lang="en-US" sz="1600" baseline="-25000" dirty="0" err="1"/>
              <a:t>p</a:t>
            </a:r>
            <a:r>
              <a:rPr lang="en-US" sz="1600" baseline="-25000" dirty="0"/>
              <a:t> </a:t>
            </a:r>
            <a:r>
              <a:rPr lang="en-US" sz="1600" dirty="0"/>
              <a:t> </a:t>
            </a:r>
            <a:r>
              <a:rPr lang="sr-Latn-RS" sz="1600" dirty="0"/>
              <a:t>+</a:t>
            </a:r>
            <a:r>
              <a:rPr lang="en-US" sz="1600" dirty="0" err="1" smtClean="0"/>
              <a:t>t</a:t>
            </a:r>
            <a:r>
              <a:rPr lang="en-US" sz="1600" baseline="-25000" dirty="0" err="1" smtClean="0"/>
              <a:t>t</a:t>
            </a:r>
            <a:endParaRPr lang="sr-Latn-CS" sz="1600" i="1" dirty="0" smtClean="0"/>
          </a:p>
          <a:p>
            <a:pPr marL="0" indent="0">
              <a:buNone/>
            </a:pPr>
            <a:r>
              <a:rPr lang="sr-Latn-CS" sz="1600" i="1" dirty="0" smtClean="0"/>
              <a:t>Propagacija </a:t>
            </a:r>
            <a:r>
              <a:rPr lang="sr-Latn-CS" sz="1600" i="1" dirty="0"/>
              <a:t>= Udaljenost / Brzina </a:t>
            </a:r>
            <a:r>
              <a:rPr lang="sr-Latn-CS" sz="1600" i="1" dirty="0" smtClean="0"/>
              <a:t>prenosa</a:t>
            </a:r>
          </a:p>
          <a:p>
            <a:pPr marL="0" indent="0">
              <a:buNone/>
            </a:pPr>
            <a:r>
              <a:rPr lang="en-US" sz="1600" dirty="0" err="1"/>
              <a:t>t</a:t>
            </a:r>
            <a:r>
              <a:rPr lang="en-US" sz="1600" baseline="-25000" dirty="0" err="1"/>
              <a:t>p</a:t>
            </a:r>
            <a:r>
              <a:rPr lang="en-US" sz="1600" baseline="-25000" dirty="0"/>
              <a:t> </a:t>
            </a:r>
            <a:r>
              <a:rPr lang="en-US" sz="1600" dirty="0"/>
              <a:t>= 100 km / 2,3 x 10</a:t>
            </a:r>
            <a:r>
              <a:rPr lang="en-US" sz="1600" baseline="30000" dirty="0"/>
              <a:t>8</a:t>
            </a:r>
            <a:r>
              <a:rPr lang="en-US" sz="1600" dirty="0"/>
              <a:t> m/s = 1*10</a:t>
            </a:r>
            <a:r>
              <a:rPr lang="en-US" sz="1600" baseline="30000" dirty="0"/>
              <a:t>5</a:t>
            </a:r>
            <a:r>
              <a:rPr lang="en-US" sz="1600" dirty="0"/>
              <a:t> m / 2,3 x 10</a:t>
            </a:r>
            <a:r>
              <a:rPr lang="en-US" sz="1600" baseline="30000" dirty="0"/>
              <a:t>-8</a:t>
            </a:r>
            <a:r>
              <a:rPr lang="en-US" sz="1600" dirty="0"/>
              <a:t> m/s = 1/2,3 x 10</a:t>
            </a:r>
            <a:r>
              <a:rPr lang="en-US" sz="1600" baseline="30000" dirty="0"/>
              <a:t>-3</a:t>
            </a:r>
            <a:r>
              <a:rPr lang="en-US" sz="1600" dirty="0"/>
              <a:t>s = 0,43 </a:t>
            </a:r>
            <a:r>
              <a:rPr lang="en-US" sz="1600" dirty="0" err="1"/>
              <a:t>ms</a:t>
            </a:r>
            <a:r>
              <a:rPr lang="sr-Latn-CS" sz="1600" dirty="0"/>
              <a:t> </a:t>
            </a:r>
            <a:r>
              <a:rPr lang="en-US" sz="1600" dirty="0"/>
              <a:t> </a:t>
            </a:r>
            <a:endParaRPr lang="sr-Latn-CS" sz="1600" dirty="0"/>
          </a:p>
          <a:p>
            <a:pPr marL="0" indent="0">
              <a:buNone/>
            </a:pPr>
            <a:endParaRPr lang="sr-Latn-C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1037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r-Latn-C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Prenos = Veličina / Propusni </a:t>
            </a:r>
            <a:r>
              <a:rPr lang="sr-Latn-C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opseg</a:t>
            </a:r>
          </a:p>
          <a:p>
            <a:pPr marL="0" indent="0">
              <a:buNone/>
            </a:pPr>
            <a:r>
              <a:rPr lang="en-US" sz="1600" dirty="0" err="1" smtClean="0"/>
              <a:t>t</a:t>
            </a:r>
            <a:r>
              <a:rPr lang="en-US" sz="1600" baseline="-25000" dirty="0" err="1" smtClean="0"/>
              <a:t>t</a:t>
            </a:r>
            <a:r>
              <a:rPr lang="en-US" sz="1600" dirty="0" smtClean="0"/>
              <a:t> </a:t>
            </a:r>
            <a:r>
              <a:rPr lang="en-US" sz="1600" dirty="0"/>
              <a:t>= 1 kB / 10 Mbps = 1000 x 8 x 10</a:t>
            </a:r>
            <a:r>
              <a:rPr lang="en-US" sz="1600" baseline="30000" dirty="0"/>
              <a:t>-7</a:t>
            </a:r>
            <a:r>
              <a:rPr lang="en-US" sz="1600" dirty="0"/>
              <a:t>s = 0,8 </a:t>
            </a:r>
            <a:r>
              <a:rPr lang="en-US" sz="1600" dirty="0" err="1" smtClean="0"/>
              <a:t>ms</a:t>
            </a:r>
            <a:endParaRPr lang="sr-Latn-RS" sz="1600" dirty="0" smtClean="0"/>
          </a:p>
          <a:p>
            <a:pPr marL="0" indent="0">
              <a:buNone/>
            </a:pPr>
            <a:r>
              <a:rPr lang="sr-Latn-C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Kašnjenje </a:t>
            </a:r>
            <a:r>
              <a:rPr lang="sr-Latn-C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0,43 ms + </a:t>
            </a:r>
            <a:r>
              <a:rPr lang="sr-Latn-C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0,8 </a:t>
            </a:r>
            <a:r>
              <a:rPr lang="sr-Latn-C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 = </a:t>
            </a:r>
            <a:r>
              <a:rPr lang="sr-Latn-C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1,23 </a:t>
            </a:r>
            <a:r>
              <a:rPr lang="sr-Latn-C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</a:p>
          <a:p>
            <a:pPr marL="0" indent="0">
              <a:buNone/>
            </a:pPr>
            <a:endParaRPr lang="sr-Latn-R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Latn-C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Primer</a:t>
            </a:r>
            <a:r>
              <a:rPr lang="sr-Latn-C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sr-Latn-C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Latn-C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Koliko </a:t>
            </a:r>
            <a:r>
              <a:rPr lang="sr-Latn-C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traje prenos jednog bita kada je brzina prenosa 100 Mbps</a:t>
            </a:r>
            <a:r>
              <a:rPr lang="sr-Latn-C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sr-Latn-R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Rešenje:</a:t>
            </a:r>
            <a:endParaRPr lang="sr-Latn-C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Latn-C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C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Prenos = Veličina / Propusni </a:t>
            </a:r>
            <a:r>
              <a:rPr lang="sr-Latn-C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opseg</a:t>
            </a:r>
          </a:p>
          <a:p>
            <a:pPr marL="0" indent="0">
              <a:buNone/>
            </a:pPr>
            <a:r>
              <a:rPr lang="en-US" sz="1600" dirty="0"/>
              <a:t>t = 1 / 100 Mbps = 0,01 x 10</a:t>
            </a:r>
            <a:r>
              <a:rPr lang="en-US" sz="1600" baseline="30000" dirty="0"/>
              <a:t>-6</a:t>
            </a:r>
            <a:r>
              <a:rPr lang="en-US" sz="1600" dirty="0"/>
              <a:t> s = 0,01 </a:t>
            </a:r>
            <a:r>
              <a:rPr lang="en-US" sz="1600" dirty="0" err="1" smtClean="0"/>
              <a:t>μs</a:t>
            </a:r>
            <a:endParaRPr lang="sr-Latn-RS" sz="1600" dirty="0" smtClean="0"/>
          </a:p>
          <a:p>
            <a:pPr marL="0" indent="0">
              <a:buNone/>
            </a:pPr>
            <a:endParaRPr lang="sr-Latn-RS" sz="1600" dirty="0" smtClean="0"/>
          </a:p>
          <a:p>
            <a:pPr marL="0" indent="0">
              <a:buNone/>
            </a:pPr>
            <a:r>
              <a:rPr lang="sr-Latn-C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Primer: </a:t>
            </a:r>
            <a:endParaRPr lang="sr-Latn-C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Latn-C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Koje </a:t>
            </a:r>
            <a:r>
              <a:rPr lang="sr-Latn-C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vreme propagacije je potrebno za prenos jednog bita preko optičkog vlakna dužine 2 km? </a:t>
            </a:r>
            <a:endParaRPr lang="sr-Latn-C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Latn-R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Rešenje:</a:t>
            </a:r>
            <a:endParaRPr lang="sr-Latn-C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Latn-C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Propagacija </a:t>
            </a:r>
            <a:r>
              <a:rPr lang="sr-Latn-C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Udaljenost / Brzina svetlosti</a:t>
            </a:r>
          </a:p>
          <a:p>
            <a:pPr marL="0" indent="0">
              <a:buNone/>
            </a:pPr>
            <a:r>
              <a:rPr lang="en-US" sz="1600" dirty="0" err="1"/>
              <a:t>t</a:t>
            </a:r>
            <a:r>
              <a:rPr lang="en-US" sz="1600" baseline="-25000" dirty="0" err="1"/>
              <a:t>t</a:t>
            </a:r>
            <a:r>
              <a:rPr lang="en-US" sz="1600" dirty="0"/>
              <a:t> = 2 km / 2 x 10</a:t>
            </a:r>
            <a:r>
              <a:rPr lang="en-US" sz="1600" baseline="30000" dirty="0"/>
              <a:t>8</a:t>
            </a:r>
            <a:r>
              <a:rPr lang="en-US" sz="1600" dirty="0"/>
              <a:t> m/s = 2*103 m / 2 x 10</a:t>
            </a:r>
            <a:r>
              <a:rPr lang="en-US" sz="1600" baseline="30000" dirty="0"/>
              <a:t>8</a:t>
            </a:r>
            <a:r>
              <a:rPr lang="en-US" sz="1600" dirty="0"/>
              <a:t> m/s = 4*10</a:t>
            </a:r>
            <a:r>
              <a:rPr lang="en-US" sz="1600" baseline="30000" dirty="0"/>
              <a:t>-5</a:t>
            </a:r>
            <a:r>
              <a:rPr lang="en-US" sz="1600" dirty="0"/>
              <a:t>s = 40 </a:t>
            </a:r>
            <a:r>
              <a:rPr lang="en-US" sz="1600" dirty="0" err="1"/>
              <a:t>μs</a:t>
            </a:r>
            <a:endParaRPr lang="sr-Latn-CS" sz="1600" dirty="0"/>
          </a:p>
          <a:p>
            <a:pPr marL="0" indent="0">
              <a:buNone/>
            </a:pPr>
            <a:endParaRPr lang="sr-Latn-C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3153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sr-Latn-R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RAČUNARSKA MREŽA</a:t>
            </a:r>
          </a:p>
          <a:p>
            <a:pPr marL="0" indent="0">
              <a:buNone/>
            </a:pPr>
            <a:r>
              <a:rPr lang="sr-Latn-C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 računarskom mrežom podrazumeva se skup međusobno </a:t>
            </a:r>
            <a:r>
              <a:rPr lang="sr-Latn-C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spregnutih računara </a:t>
            </a:r>
            <a:endParaRPr lang="sr-Latn-C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Latn-C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•dva računara su spregnuta ako mogu da razmenjuju informacije (koaksijalni kabl, 	</a:t>
            </a:r>
            <a:r>
              <a:rPr lang="sr-Latn-C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optičko </a:t>
            </a:r>
            <a:r>
              <a:rPr lang="sr-Latn-C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vlakno, radio talasi, satelit</a:t>
            </a:r>
            <a:r>
              <a:rPr lang="sr-Latn-C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,...)</a:t>
            </a:r>
          </a:p>
          <a:p>
            <a:pPr marL="0" indent="0">
              <a:buNone/>
            </a:pPr>
            <a:endParaRPr lang="sr-Latn-C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Latn-C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Korisnici računarske mreže</a:t>
            </a:r>
          </a:p>
          <a:p>
            <a:pPr marL="0" indent="0">
              <a:buNone/>
            </a:pPr>
            <a:r>
              <a:rPr lang="sr-Latn-C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Kompanije </a:t>
            </a:r>
            <a:r>
              <a:rPr lang="sr-Latn-C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zbog </a:t>
            </a:r>
          </a:p>
          <a:p>
            <a:pPr marL="0" indent="0">
              <a:buNone/>
            </a:pPr>
            <a:r>
              <a:rPr lang="sr-Latn-C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1. deljenja skupih hardverskih resursa (štampači, kopir aparati,specijalni računari, ...)</a:t>
            </a:r>
          </a:p>
          <a:p>
            <a:pPr marL="0" indent="0">
              <a:buNone/>
            </a:pPr>
            <a:r>
              <a:rPr lang="sr-Latn-C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2.povećanja pouzdanost (važni podaci se mogu iskopirati na više računara)</a:t>
            </a:r>
          </a:p>
          <a:p>
            <a:pPr marL="0" indent="0">
              <a:buNone/>
            </a:pPr>
            <a:r>
              <a:rPr lang="sr-Latn-C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r-Latn-C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3</a:t>
            </a:r>
            <a:r>
              <a:rPr lang="sr-Latn-C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uštede novca (mali računari imaju bolji odnos  cena/performanse od velikih </a:t>
            </a:r>
            <a:endParaRPr lang="sr-Latn-C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Latn-C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C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mainframe </a:t>
            </a:r>
            <a:r>
              <a:rPr lang="sr-Latn-C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računara</a:t>
            </a:r>
            <a:r>
              <a:rPr lang="sr-Latn-C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sr-Latn-C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Pojedinci</a:t>
            </a:r>
            <a:r>
              <a:rPr lang="sr-Latn-C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r-Latn-C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zbog </a:t>
            </a:r>
          </a:p>
          <a:p>
            <a:pPr marL="0" indent="0">
              <a:buNone/>
            </a:pPr>
            <a:r>
              <a:rPr lang="sr-Latn-C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1</a:t>
            </a:r>
            <a:r>
              <a:rPr lang="sr-Latn-C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Pristupa udaljenim informacijama</a:t>
            </a:r>
          </a:p>
          <a:p>
            <a:pPr marL="0" indent="0">
              <a:buNone/>
            </a:pPr>
            <a:r>
              <a:rPr lang="sr-Latn-C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2</a:t>
            </a:r>
            <a:r>
              <a:rPr lang="sr-Latn-C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Komunikacije sa drugim osobama</a:t>
            </a:r>
          </a:p>
          <a:p>
            <a:pPr marL="0" indent="0">
              <a:buNone/>
            </a:pPr>
            <a:r>
              <a:rPr lang="sr-Latn-C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3</a:t>
            </a:r>
            <a:r>
              <a:rPr lang="sr-Latn-C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Interaktivne zabave</a:t>
            </a:r>
          </a:p>
          <a:p>
            <a:pPr marL="0" indent="0">
              <a:buNone/>
            </a:pPr>
            <a:r>
              <a:rPr lang="sr-Latn-C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4</a:t>
            </a:r>
            <a:r>
              <a:rPr lang="sr-Latn-C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Kupovine (Online shopping) </a:t>
            </a:r>
          </a:p>
        </p:txBody>
      </p:sp>
    </p:spTree>
    <p:extLst>
      <p:ext uri="{BB962C8B-B14F-4D97-AF65-F5344CB8AC3E}">
        <p14:creationId xmlns:p14="http://schemas.microsoft.com/office/powerpoint/2010/main" xmlns="" val="3805907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CS" sz="1800" b="1" dirty="0"/>
              <a:t>Podela računarskih </a:t>
            </a:r>
            <a:r>
              <a:rPr lang="sr-Latn-CS" sz="1800" b="1" dirty="0" smtClean="0"/>
              <a:t>mreža</a:t>
            </a:r>
          </a:p>
          <a:p>
            <a:pPr marL="0" indent="0">
              <a:buNone/>
            </a:pPr>
            <a:endParaRPr lang="sr-Latn-CS" sz="1800" b="1" dirty="0"/>
          </a:p>
          <a:p>
            <a:r>
              <a:rPr lang="sr-Latn-CS" sz="1600" dirty="0"/>
              <a:t>1. U odnosu na tehnologiju prenosa</a:t>
            </a:r>
          </a:p>
          <a:p>
            <a:r>
              <a:rPr lang="sr-Latn-CS" sz="1600" dirty="0"/>
              <a:t>	</a:t>
            </a:r>
            <a:r>
              <a:rPr lang="sr-Latn-CS" sz="1600" dirty="0">
                <a:solidFill>
                  <a:srgbClr val="FF0000"/>
                </a:solidFill>
              </a:rPr>
              <a:t>emisioine </a:t>
            </a:r>
            <a:r>
              <a:rPr lang="sr-Latn-CS" sz="1600" dirty="0"/>
              <a:t>(broadcast)</a:t>
            </a:r>
          </a:p>
          <a:p>
            <a:r>
              <a:rPr lang="sr-Latn-CS" sz="1600" dirty="0"/>
              <a:t>	</a:t>
            </a:r>
            <a:r>
              <a:rPr lang="sr-Latn-CS" sz="1600" dirty="0">
                <a:solidFill>
                  <a:srgbClr val="FF0000"/>
                </a:solidFill>
              </a:rPr>
              <a:t>point –to –point </a:t>
            </a:r>
            <a:r>
              <a:rPr lang="sr-Latn-CS" sz="1600" dirty="0"/>
              <a:t>(tačka-ka-tački</a:t>
            </a:r>
            <a:r>
              <a:rPr lang="sr-Latn-CS" sz="1600" dirty="0" smtClean="0"/>
              <a:t>)</a:t>
            </a:r>
          </a:p>
          <a:p>
            <a:endParaRPr lang="sr-Latn-CS" sz="1600" dirty="0"/>
          </a:p>
          <a:p>
            <a:r>
              <a:rPr lang="sr-Latn-CS" sz="1600" dirty="0"/>
              <a:t>2. U odnosu na geografsku udaljenost računara</a:t>
            </a:r>
          </a:p>
          <a:p>
            <a:r>
              <a:rPr lang="sr-Latn-CS" sz="1600" dirty="0"/>
              <a:t>	- LAN , </a:t>
            </a:r>
            <a:endParaRPr lang="sr-Latn-CS" sz="1600" dirty="0" smtClean="0"/>
          </a:p>
          <a:p>
            <a:r>
              <a:rPr lang="sr-Latn-CS" sz="1600" dirty="0" smtClean="0"/>
              <a:t>            - </a:t>
            </a:r>
            <a:r>
              <a:rPr lang="sr-Latn-CS" sz="1600" dirty="0"/>
              <a:t>MAN, </a:t>
            </a:r>
            <a:endParaRPr lang="sr-Latn-CS" sz="1600" dirty="0" smtClean="0"/>
          </a:p>
          <a:p>
            <a:r>
              <a:rPr lang="sr-Latn-CS" sz="1600" dirty="0"/>
              <a:t> </a:t>
            </a:r>
            <a:r>
              <a:rPr lang="sr-Latn-CS" sz="1600" dirty="0" smtClean="0"/>
              <a:t>           - WAN i</a:t>
            </a:r>
          </a:p>
          <a:p>
            <a:r>
              <a:rPr lang="sr-Latn-CS" sz="1600" dirty="0" smtClean="0"/>
              <a:t>            - </a:t>
            </a:r>
            <a:r>
              <a:rPr lang="sr-Latn-CS" sz="1600" dirty="0"/>
              <a:t>Internet </a:t>
            </a:r>
          </a:p>
          <a:p>
            <a:pPr marL="0" indent="0">
              <a:buNone/>
            </a:pPr>
            <a:r>
              <a:rPr lang="sr-Latn-RS" dirty="0" smtClean="0"/>
              <a:t> </a:t>
            </a:r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xmlns="" val="1657331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360040"/>
          </a:xfrm>
        </p:spPr>
        <p:txBody>
          <a:bodyPr>
            <a:normAutofit fontScale="90000"/>
          </a:bodyPr>
          <a:lstStyle/>
          <a:p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r-Latn-CS" sz="1600" b="1" dirty="0">
                <a:solidFill>
                  <a:srgbClr val="FF0000"/>
                </a:solidFill>
              </a:rPr>
              <a:t>Emisione mrže</a:t>
            </a:r>
          </a:p>
          <a:p>
            <a:pPr marL="0" indent="0">
              <a:buNone/>
            </a:pPr>
            <a:r>
              <a:rPr lang="sr-Latn-CS" sz="1600" dirty="0" smtClean="0"/>
              <a:t>Više </a:t>
            </a:r>
            <a:r>
              <a:rPr lang="sr-Latn-CS" sz="1600" dirty="0"/>
              <a:t>računara povezano na isti kom. kanal</a:t>
            </a:r>
          </a:p>
          <a:p>
            <a:pPr marL="0" indent="0">
              <a:buNone/>
            </a:pPr>
            <a:r>
              <a:rPr lang="sr-Latn-CS" sz="1600" dirty="0" smtClean="0"/>
              <a:t>	-</a:t>
            </a:r>
            <a:r>
              <a:rPr lang="sr-Latn-CS" sz="1600" dirty="0"/>
              <a:t>Kad jedan “priča”svi čuju (svi primaju poslatu poruku)</a:t>
            </a:r>
          </a:p>
          <a:p>
            <a:pPr marL="0" indent="0">
              <a:buNone/>
            </a:pPr>
            <a:r>
              <a:rPr lang="sr-Latn-CS" sz="1600" dirty="0" smtClean="0"/>
              <a:t>	- </a:t>
            </a:r>
            <a:r>
              <a:rPr lang="sr-Latn-CS" sz="1600" dirty="0"/>
              <a:t>Onaj kome je poruka namenjena, prihvata poruku; ostali je odbacuju</a:t>
            </a:r>
          </a:p>
          <a:p>
            <a:pPr marL="0" indent="0">
              <a:buNone/>
            </a:pPr>
            <a:r>
              <a:rPr lang="sr-Latn-CS" sz="1600" dirty="0" smtClean="0"/>
              <a:t>	- </a:t>
            </a:r>
            <a:r>
              <a:rPr lang="sr-Latn-CS" sz="1600" dirty="0"/>
              <a:t>Neke poruke su namenjene svim ili grupi </a:t>
            </a:r>
            <a:r>
              <a:rPr lang="sr-Latn-CS" sz="1600" dirty="0" smtClean="0"/>
              <a:t>računara</a:t>
            </a:r>
          </a:p>
          <a:p>
            <a:pPr marL="0" indent="0">
              <a:buNone/>
            </a:pPr>
            <a:endParaRPr lang="sr-Latn-CS" sz="1600" dirty="0"/>
          </a:p>
          <a:p>
            <a:pPr marL="0" indent="0">
              <a:buNone/>
            </a:pPr>
            <a:endParaRPr lang="sr-Latn-C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3212976"/>
            <a:ext cx="5184576" cy="300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3278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sr-Latn-RS" sz="1800" b="1" dirty="0" smtClean="0"/>
          </a:p>
          <a:p>
            <a:pPr marL="0" indent="0">
              <a:buNone/>
            </a:pPr>
            <a:endParaRPr lang="sr-Latn-RS" sz="1800" b="1" dirty="0"/>
          </a:p>
          <a:p>
            <a:pPr marL="0" indent="0">
              <a:buNone/>
            </a:pPr>
            <a:endParaRPr lang="sr-Latn-RS" sz="1800" b="1" dirty="0" smtClean="0"/>
          </a:p>
          <a:p>
            <a:pPr marL="0" indent="0">
              <a:buNone/>
            </a:pPr>
            <a:endParaRPr lang="sr-Latn-RS" sz="1800" b="1" dirty="0"/>
          </a:p>
          <a:p>
            <a:pPr marL="0" indent="0">
              <a:buNone/>
            </a:pPr>
            <a:r>
              <a:rPr lang="sr-Latn-RS" sz="1600" b="1" dirty="0" smtClean="0"/>
              <a:t>Vrste mreža prema smeru prenosa podataka</a:t>
            </a:r>
          </a:p>
          <a:p>
            <a:pPr>
              <a:buAutoNum type="arabicPeriod"/>
            </a:pPr>
            <a:r>
              <a:rPr lang="sr-Latn-RS" sz="1600" dirty="0" smtClean="0"/>
              <a:t>Simpleks</a:t>
            </a:r>
          </a:p>
          <a:p>
            <a:pPr>
              <a:buAutoNum type="arabicPeriod"/>
            </a:pPr>
            <a:endParaRPr lang="sr-Latn-RS" sz="1600" b="1" dirty="0"/>
          </a:p>
          <a:p>
            <a:pPr marL="0" indent="0">
              <a:buNone/>
            </a:pPr>
            <a:endParaRPr lang="sr-Latn-RS" sz="1600" b="1" dirty="0"/>
          </a:p>
          <a:p>
            <a:pPr marL="0" indent="0">
              <a:buNone/>
            </a:pPr>
            <a:endParaRPr lang="sr-Latn-RS" sz="1600" dirty="0" smtClean="0"/>
          </a:p>
          <a:p>
            <a:pPr marL="0" indent="0">
              <a:buNone/>
            </a:pPr>
            <a:r>
              <a:rPr lang="sr-Latn-RS" sz="1600" dirty="0" smtClean="0"/>
              <a:t>2. Poludupleks</a:t>
            </a:r>
          </a:p>
          <a:p>
            <a:pPr marL="0" indent="0">
              <a:buNone/>
            </a:pPr>
            <a:r>
              <a:rPr lang="sr-Latn-RS" sz="1600" dirty="0" smtClean="0"/>
              <a:t>                                                   </a:t>
            </a:r>
            <a:endParaRPr lang="sr-Latn-RS" sz="1050" dirty="0"/>
          </a:p>
          <a:p>
            <a:pPr marL="0" indent="0">
              <a:buNone/>
            </a:pPr>
            <a:r>
              <a:rPr lang="sr-Latn-RS" sz="1600" dirty="0" smtClean="0"/>
              <a:t>                                                    </a:t>
            </a:r>
            <a:r>
              <a:rPr lang="sr-Latn-RS" sz="1400" dirty="0" smtClean="0"/>
              <a:t>Smer prenosa u trenutku T</a:t>
            </a:r>
            <a:r>
              <a:rPr lang="sr-Latn-RS" sz="1000" dirty="0" smtClean="0"/>
              <a:t>1</a:t>
            </a:r>
          </a:p>
          <a:p>
            <a:pPr marL="0" indent="0">
              <a:buNone/>
            </a:pPr>
            <a:r>
              <a:rPr lang="sr-Latn-RS" sz="1600" dirty="0" smtClean="0"/>
              <a:t>	</a:t>
            </a:r>
            <a:r>
              <a:rPr lang="sr-Latn-RS" sz="1500" dirty="0" smtClean="0"/>
              <a:t>	</a:t>
            </a:r>
            <a:r>
              <a:rPr lang="sr-Latn-RS" sz="1400" dirty="0" smtClean="0"/>
              <a:t>          </a:t>
            </a:r>
            <a:r>
              <a:rPr lang="sr-Latn-RS" sz="1400" dirty="0"/>
              <a:t>Smer prenosa u trenutku </a:t>
            </a:r>
            <a:r>
              <a:rPr lang="sr-Latn-RS" sz="1400" dirty="0" smtClean="0"/>
              <a:t>T</a:t>
            </a:r>
            <a:r>
              <a:rPr lang="sr-Latn-RS" sz="1000" dirty="0" smtClean="0"/>
              <a:t>2</a:t>
            </a:r>
            <a:r>
              <a:rPr lang="sr-Latn-RS" sz="1400" dirty="0" smtClean="0"/>
              <a:t>   </a:t>
            </a:r>
            <a:r>
              <a:rPr lang="sr-Latn-RS" sz="1600" dirty="0" smtClean="0"/>
              <a:t>	</a:t>
            </a:r>
          </a:p>
          <a:p>
            <a:pPr marL="0" indent="0">
              <a:buNone/>
            </a:pPr>
            <a:endParaRPr lang="sr-Latn-RS" sz="1600" dirty="0" smtClean="0"/>
          </a:p>
          <a:p>
            <a:pPr marL="0" indent="0">
              <a:buNone/>
            </a:pPr>
            <a:r>
              <a:rPr lang="sr-Latn-RS" sz="1600" dirty="0" smtClean="0"/>
              <a:t>3. Dupleks</a:t>
            </a:r>
          </a:p>
          <a:p>
            <a:pPr marL="0" indent="0">
              <a:buNone/>
            </a:pPr>
            <a:endParaRPr lang="sr-Latn-RS" sz="1600" b="1" dirty="0" smtClean="0"/>
          </a:p>
          <a:p>
            <a:pPr marL="0" indent="0">
              <a:buNone/>
            </a:pPr>
            <a:r>
              <a:rPr lang="sr-Latn-RS" sz="1400" dirty="0"/>
              <a:t> </a:t>
            </a:r>
            <a:r>
              <a:rPr lang="sr-Latn-RS" sz="1400" dirty="0" smtClean="0"/>
              <a:t>                                                S    Smer prenosa u bilo kom trenutku</a:t>
            </a:r>
            <a:endParaRPr lang="sr-Latn-C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37" y="1350330"/>
            <a:ext cx="5974598" cy="11095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3122" y="3257151"/>
            <a:ext cx="2146447" cy="675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4418585"/>
            <a:ext cx="2240310" cy="7326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1783" y="5546096"/>
            <a:ext cx="2088232" cy="690113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5004048" y="4653136"/>
            <a:ext cx="5040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004048" y="4869160"/>
            <a:ext cx="5040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57059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sr-Latn-CS" sz="1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Latn-C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Mini računari:</a:t>
            </a:r>
          </a:p>
          <a:p>
            <a:pPr marL="0" indent="0">
              <a:buNone/>
            </a:pPr>
            <a:endParaRPr lang="sr-Latn-C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Latn-C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Tokom 70. godina nagli razvoj</a:t>
            </a:r>
          </a:p>
          <a:p>
            <a:pPr marL="0" indent="0">
              <a:buNone/>
            </a:pPr>
            <a:r>
              <a:rPr lang="sr-Latn-C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DEC (Digital Equipment Corporation) razvija </a:t>
            </a:r>
            <a:r>
              <a:rPr lang="sr-Latn-CS" sz="1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miniračunar </a:t>
            </a:r>
          </a:p>
          <a:p>
            <a:pPr marL="0" indent="0">
              <a:buNone/>
            </a:pPr>
            <a:r>
              <a:rPr lang="sr-Latn-CS" sz="1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PDP-8</a:t>
            </a:r>
          </a:p>
          <a:p>
            <a:pPr marL="0" indent="0">
              <a:buNone/>
            </a:pPr>
            <a:r>
              <a:rPr lang="sr-Latn-C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Centralizovana aplikacija i memorija</a:t>
            </a:r>
          </a:p>
          <a:p>
            <a:pPr marL="0" indent="0">
              <a:buNone/>
            </a:pPr>
            <a:r>
              <a:rPr lang="sr-Latn-C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Korisnici pristupaju preko I/O terminala</a:t>
            </a:r>
          </a:p>
          <a:p>
            <a:pPr marL="0" indent="0">
              <a:buNone/>
            </a:pPr>
            <a:r>
              <a:rPr lang="sr-Latn-C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Tehnologija </a:t>
            </a:r>
            <a:r>
              <a:rPr lang="sr-Latn-CS" sz="1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povezivanja velikih računara i </a:t>
            </a:r>
            <a:r>
              <a:rPr lang="sr-Latn-CS" sz="1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 računara </a:t>
            </a:r>
            <a:r>
              <a:rPr lang="sr-Latn-CS" sz="1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marL="0" indent="0">
              <a:buNone/>
            </a:pPr>
            <a:r>
              <a:rPr lang="sr-Latn-CS" sz="1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razvijena tokom 70. godina </a:t>
            </a:r>
          </a:p>
          <a:p>
            <a:pPr marL="0" indent="0">
              <a:buNone/>
            </a:pPr>
            <a:r>
              <a:rPr lang="sr-Latn-C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Protokol X.25 omoguvao povezivanje preko telefonskih </a:t>
            </a:r>
          </a:p>
          <a:p>
            <a:pPr marL="0" indent="0">
              <a:buNone/>
            </a:pPr>
            <a:r>
              <a:rPr lang="sr-Latn-C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linija (još uvek se koristi kao WAN tehnologija)	</a:t>
            </a:r>
          </a:p>
          <a:p>
            <a:pPr marL="0" indent="0">
              <a:buNone/>
            </a:pPr>
            <a:r>
              <a:rPr lang="sr-Latn-CS" sz="1900" dirty="0"/>
              <a:t>	</a:t>
            </a:r>
          </a:p>
          <a:p>
            <a:pPr marL="0" indent="0">
              <a:buNone/>
            </a:pPr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xmlns="" val="175350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2000" b="1" dirty="0" smtClean="0">
                <a:latin typeface="Times New Roman" pitchFamily="18" charset="0"/>
                <a:cs typeface="Times New Roman" pitchFamily="18" charset="0"/>
              </a:rPr>
              <a:t>Kontrolna pitanja</a:t>
            </a:r>
          </a:p>
          <a:p>
            <a:pPr>
              <a:buAutoNum type="arabicPeriod"/>
            </a:pPr>
            <a:r>
              <a:rPr lang="sr-Latn-RS" sz="1800" dirty="0" smtClean="0">
                <a:latin typeface="Times New Roman" pitchFamily="18" charset="0"/>
                <a:cs typeface="Times New Roman" pitchFamily="18" charset="0"/>
              </a:rPr>
              <a:t>Nacrtati </a:t>
            </a:r>
            <a:r>
              <a:rPr lang="sr-Latn-RS" sz="1800" smtClean="0">
                <a:latin typeface="Times New Roman" pitchFamily="18" charset="0"/>
                <a:cs typeface="Times New Roman" pitchFamily="18" charset="0"/>
              </a:rPr>
              <a:t>spektar telefonskog </a:t>
            </a:r>
            <a:r>
              <a:rPr lang="sr-Latn-RS" sz="1800" dirty="0" smtClean="0">
                <a:latin typeface="Times New Roman" pitchFamily="18" charset="0"/>
                <a:cs typeface="Times New Roman" pitchFamily="18" charset="0"/>
              </a:rPr>
              <a:t>signala i na grafiku  označiti  </a:t>
            </a:r>
            <a:r>
              <a:rPr lang="sr-Latn-C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apsolutnu i </a:t>
            </a:r>
            <a:r>
              <a:rPr lang="sr-Latn-C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C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efektivnu širinu </a:t>
            </a:r>
            <a:r>
              <a:rPr lang="sr-Latn-C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spektra </a:t>
            </a:r>
            <a:r>
              <a:rPr lang="sr-Latn-C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AutoNum type="arabicPeriod"/>
            </a:pPr>
            <a:r>
              <a:rPr lang="sr-Latn-C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Objasniti princip rada </a:t>
            </a:r>
            <a:r>
              <a:rPr lang="sr-Latn-C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poludupleks mreže.</a:t>
            </a:r>
          </a:p>
          <a:p>
            <a:pPr>
              <a:buAutoNum type="arabicPeriod"/>
            </a:pPr>
            <a:r>
              <a:rPr lang="sr-Latn-C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Napisati definiciju </a:t>
            </a:r>
            <a:r>
              <a:rPr lang="sr-Latn-C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propusnog opsega.</a:t>
            </a:r>
          </a:p>
          <a:p>
            <a:pPr>
              <a:buAutoNum type="arabicPeriod"/>
            </a:pPr>
            <a:endParaRPr lang="sr-Latn-CS" sz="1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sr-Latn-C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Kontrolni zadaci</a:t>
            </a:r>
          </a:p>
          <a:p>
            <a:pPr>
              <a:buAutoNum type="arabicPeriod"/>
            </a:pPr>
            <a:endParaRPr lang="sr-Latn-CS" sz="1800" dirty="0" smtClean="0"/>
          </a:p>
          <a:p>
            <a:pPr>
              <a:buAutoNum type="arabicPeriod"/>
            </a:pPr>
            <a:r>
              <a:rPr lang="sr-Latn-C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Odnos S/N=10 000 izraziti u decibelima (dB). </a:t>
            </a:r>
          </a:p>
          <a:p>
            <a:pPr>
              <a:buAutoNum type="arabicPeriod"/>
            </a:pPr>
            <a:r>
              <a:rPr lang="sr-Latn-CS" sz="1800" dirty="0" smtClean="0"/>
              <a:t>Koliko iznosi kašnjenje </a:t>
            </a:r>
            <a:r>
              <a:rPr lang="sr-Latn-CS" sz="1800" dirty="0" smtClean="0"/>
              <a:t>za jedan paket od </a:t>
            </a:r>
            <a:r>
              <a:rPr lang="sr-Latn-CS" sz="1800" dirty="0" smtClean="0"/>
              <a:t>200 B </a:t>
            </a:r>
            <a:r>
              <a:rPr lang="sr-Latn-CS" sz="1800" dirty="0" smtClean="0"/>
              <a:t>koji se prenosi </a:t>
            </a:r>
            <a:r>
              <a:rPr lang="sr-Latn-CS" sz="1800" dirty="0" smtClean="0"/>
              <a:t>kablom </a:t>
            </a:r>
            <a:r>
              <a:rPr lang="sr-Latn-CS" sz="1800" dirty="0" smtClean="0"/>
              <a:t>sa optičkim vlaknima </a:t>
            </a:r>
            <a:r>
              <a:rPr lang="sr-Latn-CS" sz="1800" dirty="0" smtClean="0"/>
              <a:t>na </a:t>
            </a:r>
            <a:r>
              <a:rPr lang="sr-Latn-CS" sz="1800" dirty="0" smtClean="0"/>
              <a:t>daljinu od </a:t>
            </a:r>
            <a:r>
              <a:rPr lang="sr-Latn-CS" sz="1800" dirty="0" smtClean="0"/>
              <a:t>50 </a:t>
            </a:r>
            <a:r>
              <a:rPr lang="sr-Latn-CS" sz="1800" dirty="0" smtClean="0"/>
              <a:t>km brzinom prenosa od 10 </a:t>
            </a:r>
            <a:r>
              <a:rPr lang="sr-Latn-CS" sz="1800" dirty="0" smtClean="0"/>
              <a:t>kbps?</a:t>
            </a:r>
          </a:p>
          <a:p>
            <a:pPr>
              <a:buNone/>
            </a:pPr>
            <a:endParaRPr lang="sr-Latn-CS" sz="1800" dirty="0" smtClean="0"/>
          </a:p>
          <a:p>
            <a:pPr>
              <a:buAutoNum type="arabicPeriod"/>
            </a:pPr>
            <a:endParaRPr lang="sr-Latn-CS" sz="1800" dirty="0" smtClean="0"/>
          </a:p>
          <a:p>
            <a:pPr>
              <a:buAutoNum type="arabicPeriod"/>
            </a:pPr>
            <a:endParaRPr lang="sr-Latn-CS" sz="1800" dirty="0" smtClean="0"/>
          </a:p>
          <a:p>
            <a:pPr>
              <a:buNone/>
            </a:pPr>
            <a:endParaRPr lang="sr-Latn-CS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endParaRPr lang="sr-Latn-CS" sz="1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endParaRPr lang="sr-Latn-CS" sz="1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endParaRPr lang="sr-Latn-CS" sz="1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Latn-C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8245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endParaRPr lang="sr-Latn-CS" dirty="0"/>
          </a:p>
        </p:txBody>
      </p:sp>
      <p:sp>
        <p:nvSpPr>
          <p:cNvPr id="7" name="Rectangle 6"/>
          <p:cNvSpPr/>
          <p:nvPr/>
        </p:nvSpPr>
        <p:spPr>
          <a:xfrm>
            <a:off x="899592" y="2132856"/>
            <a:ext cx="77872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sr-Latn-C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Lični </a:t>
            </a:r>
            <a:r>
              <a:rPr lang="sr-Latn-C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računari</a:t>
            </a:r>
            <a:r>
              <a:rPr lang="sr-Latn-C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sr-Latn-C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Do 1980. Apple je držao polovinu tržišta PC računara</a:t>
            </a:r>
          </a:p>
          <a:p>
            <a:r>
              <a:rPr lang="sr-Latn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sr-Latn-C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1981. pojavio se IBM PC</a:t>
            </a:r>
            <a:r>
              <a:rPr lang="sr-Latn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nije bio zaštićen operativni sistem DOS</a:t>
            </a:r>
          </a:p>
          <a:p>
            <a:r>
              <a:rPr lang="sr-Latn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Microsoft pravi MS-DOS dostupan drugim proizvođačima – pojava </a:t>
            </a:r>
          </a:p>
          <a:p>
            <a:r>
              <a:rPr lang="sr-Latn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“klonova”</a:t>
            </a:r>
          </a:p>
          <a:p>
            <a:r>
              <a:rPr lang="sr-Latn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sr-Latn-C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Brz razvoj softverskih aplikacija koje rade pod DOS-om </a:t>
            </a:r>
          </a:p>
          <a:p>
            <a:r>
              <a:rPr lang="sr-Latn-C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(osamdesetih godina</a:t>
            </a:r>
            <a:r>
              <a:rPr lang="sr-Latn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sr-Latn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Korisnici nisu mogli lako da sarađuju, izolovani korisnici, (</a:t>
            </a:r>
            <a:r>
              <a:rPr lang="sr-Latn-C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razmena </a:t>
            </a:r>
          </a:p>
          <a:p>
            <a:r>
              <a:rPr lang="sr-Latn-C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podataka putem diskete)</a:t>
            </a:r>
          </a:p>
        </p:txBody>
      </p:sp>
    </p:spTree>
    <p:extLst>
      <p:ext uri="{BB962C8B-B14F-4D97-AF65-F5344CB8AC3E}">
        <p14:creationId xmlns:p14="http://schemas.microsoft.com/office/powerpoint/2010/main" xmlns="" val="375639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R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sr-Latn-R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storijski razvoj računarskih mreža</a:t>
            </a:r>
          </a:p>
          <a:p>
            <a:pPr marL="0" indent="0">
              <a:buNone/>
            </a:pPr>
            <a:endParaRPr lang="sr-Latn-C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CS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1969</a:t>
            </a:r>
            <a:r>
              <a:rPr lang="sr-Latn-C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Uspostavljena je mreža sa 4 čvora </a:t>
            </a:r>
            <a:r>
              <a:rPr lang="sr-Latn-C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(UCLA, </a:t>
            </a:r>
            <a:r>
              <a:rPr lang="sr-Latn-C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Stanford </a:t>
            </a:r>
            <a:r>
              <a:rPr lang="sr-Latn-C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Institute, UC Santa Barbara i </a:t>
            </a:r>
            <a:r>
              <a:rPr lang="sr-Latn-C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</a:t>
            </a:r>
            <a:r>
              <a:rPr lang="sr-Latn-C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Utah) sa Brzinom prenosa od </a:t>
            </a:r>
            <a:r>
              <a:rPr lang="sr-Latn-C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50kbps</a:t>
            </a:r>
          </a:p>
          <a:p>
            <a:pPr marL="0" indent="0">
              <a:buNone/>
            </a:pPr>
            <a:r>
              <a:rPr lang="sr-Latn-C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C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Mreža </a:t>
            </a:r>
            <a:r>
              <a:rPr lang="sr-Latn-C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uskoro proširena na 15 čvorova</a:t>
            </a:r>
          </a:p>
          <a:p>
            <a:r>
              <a:rPr lang="sr-Latn-CS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1973 </a:t>
            </a:r>
            <a:r>
              <a:rPr lang="sr-Latn-C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uspostavljena je prva trans-Atlanska veza sa UK i </a:t>
            </a:r>
            <a:r>
              <a:rPr lang="sr-Latn-CS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Norveškom</a:t>
            </a:r>
            <a:endParaRPr lang="sr-Latn-C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CS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1981 </a:t>
            </a:r>
            <a:r>
              <a:rPr lang="sr-Latn-C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uspostavljena je BIBNET mreža na City University </a:t>
            </a:r>
            <a:r>
              <a:rPr lang="sr-Latn-C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sr-Latn-C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NY</a:t>
            </a:r>
            <a:r>
              <a:rPr lang="sr-Latn-C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C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 </a:t>
            </a:r>
            <a:r>
              <a:rPr lang="sr-Latn-C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vezom prema Yale. Omogućavala je </a:t>
            </a:r>
            <a:r>
              <a:rPr lang="sr-Latn-C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razmenu e-mailova</a:t>
            </a:r>
          </a:p>
          <a:p>
            <a:r>
              <a:rPr lang="sr-Latn-CS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1984 </a:t>
            </a:r>
            <a:r>
              <a:rPr lang="sr-Latn-C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ustanovljena je JANET </a:t>
            </a:r>
            <a:r>
              <a:rPr lang="sr-Latn-C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(UK’s Joint Academic </a:t>
            </a:r>
            <a:r>
              <a:rPr lang="sr-Latn-C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Network</a:t>
            </a:r>
            <a:r>
              <a:rPr lang="sr-Latn-C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	u </a:t>
            </a:r>
            <a:r>
              <a:rPr lang="sr-Latn-C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</a:t>
            </a:r>
            <a:r>
              <a:rPr lang="sr-Latn-C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koja je povezivala univerzitete u </a:t>
            </a:r>
            <a:r>
              <a:rPr lang="sr-Latn-C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zemlji i </a:t>
            </a:r>
            <a:r>
              <a:rPr lang="sr-Latn-C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omogućavala </a:t>
            </a:r>
            <a:r>
              <a:rPr lang="sr-Latn-C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pristup </a:t>
            </a:r>
            <a:r>
              <a:rPr lang="sr-Latn-C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globalnom </a:t>
            </a:r>
            <a:r>
              <a:rPr lang="sr-Latn-C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Internetu</a:t>
            </a:r>
          </a:p>
          <a:p>
            <a:r>
              <a:rPr lang="sr-Latn-C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1988: Mreže korisre univerziteti i velike kompanije.</a:t>
            </a:r>
          </a:p>
          <a:p>
            <a:r>
              <a:rPr lang="sr-Latn-C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Početak razvoja </a:t>
            </a:r>
            <a:r>
              <a:rPr lang="sr-Latn-C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Weba</a:t>
            </a:r>
            <a:r>
              <a:rPr lang="sr-Latn-C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vezan je za </a:t>
            </a:r>
            <a:r>
              <a:rPr lang="sr-Latn-C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CERN</a:t>
            </a:r>
            <a:r>
              <a:rPr lang="sr-Latn-C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Evropski Centar Za Nuklearna Istraživanja (Ženeva), </a:t>
            </a:r>
            <a:r>
              <a:rPr lang="sr-Latn-C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1989. </a:t>
            </a:r>
            <a:r>
              <a:rPr lang="sr-Latn-C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Ideja potiče od fizičara Tim Bernes-Lee </a:t>
            </a:r>
          </a:p>
          <a:p>
            <a:endParaRPr lang="sr-Latn-C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C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C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xmlns="" val="3638766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endParaRPr lang="sr-Latn-C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CS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Decembra </a:t>
            </a:r>
            <a:r>
              <a:rPr lang="sr-Latn-C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1991 </a:t>
            </a:r>
            <a:r>
              <a:rPr lang="sr-Latn-C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sr-Latn-C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konferenciji o hipertekstu</a:t>
            </a:r>
            <a:r>
              <a:rPr lang="sr-Latn-C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San Antonio, </a:t>
            </a:r>
            <a:r>
              <a:rPr lang="sr-Latn-C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Texas</a:t>
            </a:r>
            <a:r>
              <a:rPr lang="sr-Latn-C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USA obavljena je prva javna demonstracija </a:t>
            </a:r>
          </a:p>
          <a:p>
            <a:r>
              <a:rPr lang="sr-Latn-C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1992</a:t>
            </a:r>
            <a:r>
              <a:rPr lang="sr-Latn-C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pojavio se Web ili </a:t>
            </a:r>
            <a:r>
              <a:rPr lang="sr-Latn-C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 Wide Web</a:t>
            </a:r>
          </a:p>
          <a:p>
            <a:r>
              <a:rPr lang="sr-Latn-C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1993 pojavio se prvi grafički interfeis, MOSAIC (autor Mark Anderssen) </a:t>
            </a:r>
          </a:p>
          <a:p>
            <a:r>
              <a:rPr lang="sr-Latn-C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1995 pojavio se Netscape </a:t>
            </a:r>
          </a:p>
          <a:p>
            <a:r>
              <a:rPr lang="sr-Latn-C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1994 CERN I M.I.T. potpisali su ugovor o osnivanju Web Konzorcijuma</a:t>
            </a:r>
          </a:p>
          <a:p>
            <a:r>
              <a:rPr lang="sr-Latn-C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1996</a:t>
            </a:r>
            <a:r>
              <a:rPr lang="sr-Latn-C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Mreže koriste milioni ljudi.</a:t>
            </a:r>
          </a:p>
          <a:p>
            <a:r>
              <a:rPr lang="sr-Latn-CS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2002</a:t>
            </a:r>
            <a:r>
              <a:rPr lang="sr-Latn-C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Visokopropusne mreže sa brzim prenosom podtaka (optička vlakna) </a:t>
            </a:r>
            <a:r>
              <a:rPr lang="sr-Latn-C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 široko rasprostranjene.</a:t>
            </a:r>
          </a:p>
          <a:p>
            <a:r>
              <a:rPr lang="sr-Latn-C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Danas </a:t>
            </a:r>
            <a:r>
              <a:rPr lang="sr-Latn-C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Internet obuhvata na stotine miliona računara</a:t>
            </a:r>
          </a:p>
          <a:p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xmlns="" val="4080393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r-Latn-C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Latn-C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26773" y="3844438"/>
            <a:ext cx="8075240" cy="21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71600" y="3789040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527" y="3789040"/>
            <a:ext cx="12193" cy="792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3789040"/>
            <a:ext cx="12193" cy="792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4401" y="3789040"/>
            <a:ext cx="12193" cy="792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3903" y="3789040"/>
            <a:ext cx="12193" cy="792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2015" y="3789040"/>
            <a:ext cx="12193" cy="7925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55576" y="3465847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 smtClean="0"/>
              <a:t>1950</a:t>
            </a:r>
            <a:endParaRPr lang="sr-Latn-C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1830320" y="3459540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 smtClean="0"/>
              <a:t>1960</a:t>
            </a:r>
            <a:endParaRPr lang="sr-Latn-C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922192" y="3463799"/>
            <a:ext cx="614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 smtClean="0"/>
              <a:t>1970</a:t>
            </a:r>
            <a:endParaRPr lang="sr-Latn-C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4035387" y="346379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 smtClean="0"/>
              <a:t>1980</a:t>
            </a:r>
            <a:endParaRPr lang="sr-Latn-C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5117332" y="3459540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 smtClean="0"/>
              <a:t>1990</a:t>
            </a:r>
            <a:endParaRPr lang="sr-Latn-C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6112565" y="3464353"/>
            <a:ext cx="6632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 smtClean="0"/>
              <a:t>2000</a:t>
            </a:r>
            <a:endParaRPr lang="sr-Latn-C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930423" y="2467469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200" dirty="0"/>
              <a:t>Centralizovana </a:t>
            </a:r>
          </a:p>
          <a:p>
            <a:r>
              <a:rPr lang="sr-Latn-CS" sz="1200" dirty="0"/>
              <a:t>obrada, </a:t>
            </a:r>
          </a:p>
          <a:p>
            <a:r>
              <a:rPr lang="sr-Latn-CS" sz="1200" i="1" dirty="0"/>
              <a:t>mainframes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1241424" y="3093417"/>
            <a:ext cx="138843" cy="603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542491" y="4766073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200" dirty="0"/>
              <a:t>Prenos podataka preko </a:t>
            </a:r>
          </a:p>
          <a:p>
            <a:r>
              <a:rPr lang="sr-Latn-CS" sz="1200" dirty="0"/>
              <a:t>telefonskih linija, višekorisnički </a:t>
            </a:r>
          </a:p>
          <a:p>
            <a:r>
              <a:rPr lang="sr-Latn-CS" sz="1200" dirty="0"/>
              <a:t>veliki sistemi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H="1" flipV="1">
            <a:off x="2195736" y="3868295"/>
            <a:ext cx="316938" cy="8166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963458" y="2309206"/>
            <a:ext cx="2184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On-line sistemi za obradu </a:t>
            </a:r>
          </a:p>
          <a:p>
            <a:r>
              <a:rPr lang="pl-PL" sz="1200" dirty="0"/>
              <a:t>transakcija u realnom </a:t>
            </a:r>
            <a:r>
              <a:rPr lang="pl-PL" sz="1200" dirty="0" smtClean="0"/>
              <a:t>vremenu</a:t>
            </a:r>
            <a:endParaRPr lang="sr-Latn-CS" sz="1200" dirty="0"/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3563888" y="2779819"/>
            <a:ext cx="504056" cy="9168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206787" y="4264243"/>
            <a:ext cx="12293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200" dirty="0"/>
              <a:t>PC revolucija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flipH="1" flipV="1">
            <a:off x="4572000" y="4016084"/>
            <a:ext cx="92393" cy="2388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598750" y="2467469"/>
            <a:ext cx="1061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200" dirty="0"/>
              <a:t>PC LAN mreže </a:t>
            </a:r>
          </a:p>
          <a:p>
            <a:r>
              <a:rPr lang="sr-Latn-CS" sz="1200" dirty="0"/>
              <a:t>su uobičajene</a:t>
            </a:r>
          </a:p>
        </p:txBody>
      </p:sp>
      <p:cxnSp>
        <p:nvCxnSpPr>
          <p:cNvPr id="44" name="Straight Arrow Connector 43"/>
          <p:cNvCxnSpPr>
            <a:stCxn id="42" idx="2"/>
          </p:cNvCxnSpPr>
          <p:nvPr/>
        </p:nvCxnSpPr>
        <p:spPr>
          <a:xfrm flipH="1">
            <a:off x="5720569" y="2929134"/>
            <a:ext cx="408922" cy="7675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987716" y="2492896"/>
            <a:ext cx="1256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200" dirty="0"/>
              <a:t>Umrežavanje na </a:t>
            </a:r>
          </a:p>
          <a:p>
            <a:r>
              <a:rPr lang="sr-Latn-CS" sz="1200" dirty="0"/>
              <a:t>svakom mestu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6643561" y="2965618"/>
            <a:ext cx="750860" cy="74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59968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r-Latn-C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Zajedničko korišćenje hardvera u mrežnom okruženju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598182"/>
            <a:ext cx="6065594" cy="43996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659" y="3491890"/>
            <a:ext cx="2183915" cy="33888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7" name="Rectangle 6"/>
          <p:cNvSpPr/>
          <p:nvPr/>
        </p:nvSpPr>
        <p:spPr>
          <a:xfrm>
            <a:off x="251520" y="2596046"/>
            <a:ext cx="288032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8" name="Rectangle 7"/>
          <p:cNvSpPr/>
          <p:nvPr/>
        </p:nvSpPr>
        <p:spPr>
          <a:xfrm>
            <a:off x="2051720" y="5013176"/>
            <a:ext cx="4114743" cy="19653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1551686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r-Latn-R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Osnovne veličine vezane za prenos podataka</a:t>
            </a:r>
            <a:endParaRPr lang="sr-Latn-CS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sr-Latn-C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sr-Latn-C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Spektar </a:t>
            </a:r>
            <a:r>
              <a:rPr lang="sr-Latn-C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njegov </a:t>
            </a:r>
            <a:r>
              <a:rPr lang="sr-Latn-C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opseg </a:t>
            </a:r>
            <a:r>
              <a:rPr lang="sr-Latn-C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r-Latn-C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širina spektra</a:t>
            </a:r>
            <a:r>
              <a:rPr lang="sr-Latn-C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sr-Latn-C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Latn-C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sr-Latn-C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Spektar</a:t>
            </a:r>
          </a:p>
          <a:p>
            <a:pPr marL="0" indent="0">
              <a:buNone/>
            </a:pPr>
            <a:r>
              <a:rPr lang="sr-Latn-C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Skup </a:t>
            </a:r>
            <a:r>
              <a:rPr lang="sr-Latn-C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učestanosti koje sadrži signal</a:t>
            </a:r>
          </a:p>
          <a:p>
            <a:pPr marL="0" indent="0">
              <a:buNone/>
            </a:pPr>
            <a:r>
              <a:rPr lang="sr-Latn-C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Apsolutna širina spektra</a:t>
            </a:r>
          </a:p>
          <a:p>
            <a:pPr marL="0" indent="0">
              <a:buNone/>
            </a:pPr>
            <a:r>
              <a:rPr lang="sr-Latn-C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C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Širina </a:t>
            </a:r>
            <a:r>
              <a:rPr lang="sr-Latn-C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koju zauzimaju sve spektralne komponente</a:t>
            </a:r>
          </a:p>
          <a:p>
            <a:pPr marL="0" indent="0">
              <a:buNone/>
            </a:pPr>
            <a:r>
              <a:rPr lang="sr-Latn-C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Efektivna </a:t>
            </a:r>
            <a:r>
              <a:rPr lang="sr-Latn-C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širina</a:t>
            </a:r>
          </a:p>
          <a:p>
            <a:pPr marL="0" indent="0">
              <a:buNone/>
            </a:pPr>
            <a:r>
              <a:rPr lang="sr-Latn-C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C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C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Opseg </a:t>
            </a:r>
            <a:r>
              <a:rPr lang="sr-Latn-C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učestanosti koje nose najveći deo energije signala, najčešće označava </a:t>
            </a:r>
            <a:r>
              <a:rPr lang="sr-Latn-C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bandwidth (B)</a:t>
            </a:r>
            <a:endParaRPr lang="sr-Latn-CS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Latn-C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Jednosmerna komponenta (DC)</a:t>
            </a:r>
          </a:p>
          <a:p>
            <a:pPr marL="0" indent="0">
              <a:buNone/>
            </a:pPr>
            <a:r>
              <a:rPr lang="sr-Latn-C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Kompnenta </a:t>
            </a:r>
            <a:r>
              <a:rPr lang="sr-Latn-C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nulte učestanosti</a:t>
            </a:r>
          </a:p>
        </p:txBody>
      </p:sp>
    </p:spTree>
    <p:extLst>
      <p:ext uri="{BB962C8B-B14F-4D97-AF65-F5344CB8AC3E}">
        <p14:creationId xmlns:p14="http://schemas.microsoft.com/office/powerpoint/2010/main" xmlns="" val="1113338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4701" y="1848279"/>
            <a:ext cx="5974598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321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1198</Words>
  <Application>Microsoft Office PowerPoint</Application>
  <PresentationFormat>On-screen Show (4:3)</PresentationFormat>
  <Paragraphs>228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Poslovni i pravni fakultet</dc:title>
  <dc:creator>Windows User</dc:creator>
  <cp:lastModifiedBy>zorica</cp:lastModifiedBy>
  <cp:revision>72</cp:revision>
  <dcterms:created xsi:type="dcterms:W3CDTF">2021-02-24T10:06:34Z</dcterms:created>
  <dcterms:modified xsi:type="dcterms:W3CDTF">2021-10-15T10:03:32Z</dcterms:modified>
</cp:coreProperties>
</file>